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4"/>
  </p:notesMasterIdLst>
  <p:handoutMasterIdLst>
    <p:handoutMasterId r:id="rId25"/>
  </p:handoutMasterIdLst>
  <p:sldIdLst>
    <p:sldId id="257" r:id="rId3"/>
    <p:sldId id="549" r:id="rId4"/>
    <p:sldId id="351" r:id="rId5"/>
    <p:sldId id="366" r:id="rId6"/>
    <p:sldId id="344" r:id="rId7"/>
    <p:sldId id="386" r:id="rId8"/>
    <p:sldId id="548" r:id="rId9"/>
    <p:sldId id="383" r:id="rId10"/>
    <p:sldId id="537" r:id="rId11"/>
    <p:sldId id="547" r:id="rId12"/>
    <p:sldId id="369" r:id="rId13"/>
    <p:sldId id="368" r:id="rId14"/>
    <p:sldId id="552" r:id="rId15"/>
    <p:sldId id="364" r:id="rId16"/>
    <p:sldId id="352" r:id="rId17"/>
    <p:sldId id="550" r:id="rId18"/>
    <p:sldId id="551" r:id="rId19"/>
    <p:sldId id="365" r:id="rId20"/>
    <p:sldId id="381" r:id="rId21"/>
    <p:sldId id="380" r:id="rId22"/>
    <p:sldId id="350" r:id="rId23"/>
  </p:sldIdLst>
  <p:sldSz cx="9144000" cy="6858000" type="screen4x3"/>
  <p:notesSz cx="9928225" cy="67976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81091" autoAdjust="0"/>
  </p:normalViewPr>
  <p:slideViewPr>
    <p:cSldViewPr>
      <p:cViewPr varScale="1">
        <p:scale>
          <a:sx n="44" d="100"/>
          <a:sy n="44" d="100"/>
        </p:scale>
        <p:origin x="12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5" y="0"/>
            <a:ext cx="4302231"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en-GB"/>
          </a:p>
        </p:txBody>
      </p:sp>
      <p:sp>
        <p:nvSpPr>
          <p:cNvPr id="23555" name="Rectangle 3"/>
          <p:cNvSpPr>
            <a:spLocks noGrp="1" noChangeArrowheads="1"/>
          </p:cNvSpPr>
          <p:nvPr>
            <p:ph type="dt" sz="quarter" idx="1"/>
          </p:nvPr>
        </p:nvSpPr>
        <p:spPr bwMode="auto">
          <a:xfrm>
            <a:off x="5623702" y="0"/>
            <a:ext cx="4302231"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mn-cs"/>
              </a:defRPr>
            </a:lvl1pPr>
          </a:lstStyle>
          <a:p>
            <a:pPr>
              <a:defRPr/>
            </a:pPr>
            <a:fld id="{CCA781BF-7248-4A19-919D-271275EA0D67}" type="datetimeFigureOut">
              <a:rPr lang="en-GB"/>
              <a:pPr>
                <a:defRPr/>
              </a:pPr>
              <a:t>31/03/2024</a:t>
            </a:fld>
            <a:endParaRPr lang="en-GB"/>
          </a:p>
        </p:txBody>
      </p:sp>
      <p:sp>
        <p:nvSpPr>
          <p:cNvPr id="23556" name="Rectangle 4"/>
          <p:cNvSpPr>
            <a:spLocks noGrp="1" noChangeArrowheads="1"/>
          </p:cNvSpPr>
          <p:nvPr>
            <p:ph type="ftr" sz="quarter" idx="2"/>
          </p:nvPr>
        </p:nvSpPr>
        <p:spPr bwMode="auto">
          <a:xfrm>
            <a:off x="5" y="6456612"/>
            <a:ext cx="4302231"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en-GB"/>
          </a:p>
        </p:txBody>
      </p:sp>
      <p:sp>
        <p:nvSpPr>
          <p:cNvPr id="23557" name="Rectangle 5"/>
          <p:cNvSpPr>
            <a:spLocks noGrp="1" noChangeArrowheads="1"/>
          </p:cNvSpPr>
          <p:nvPr>
            <p:ph type="sldNum" sz="quarter" idx="3"/>
          </p:nvPr>
        </p:nvSpPr>
        <p:spPr bwMode="auto">
          <a:xfrm>
            <a:off x="5623702" y="6456612"/>
            <a:ext cx="4302231"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mn-cs"/>
              </a:defRPr>
            </a:lvl1pPr>
          </a:lstStyle>
          <a:p>
            <a:pPr>
              <a:defRPr/>
            </a:pPr>
            <a:fld id="{D97BC78E-4442-4DA4-B6AA-A6A8E9B09486}" type="slidenum">
              <a:rPr lang="en-GB"/>
              <a:pPr>
                <a:defRPr/>
              </a:pPr>
              <a:t>‹#›</a:t>
            </a:fld>
            <a:endParaRPr lang="en-GB"/>
          </a:p>
        </p:txBody>
      </p:sp>
    </p:spTree>
    <p:extLst>
      <p:ext uri="{BB962C8B-B14F-4D97-AF65-F5344CB8AC3E}">
        <p14:creationId xmlns:p14="http://schemas.microsoft.com/office/powerpoint/2010/main" val="2892483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5" y="0"/>
            <a:ext cx="4302231"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6627" name="Rectangle 3"/>
          <p:cNvSpPr>
            <a:spLocks noGrp="1" noChangeArrowheads="1"/>
          </p:cNvSpPr>
          <p:nvPr>
            <p:ph type="dt" idx="1"/>
          </p:nvPr>
        </p:nvSpPr>
        <p:spPr bwMode="auto">
          <a:xfrm>
            <a:off x="5623702" y="0"/>
            <a:ext cx="4302231"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8A414C18-6B91-4833-969B-2FDEF5005C86}" type="datetimeFigureOut">
              <a:rPr lang="en-US"/>
              <a:pPr>
                <a:defRPr/>
              </a:pPr>
              <a:t>3/31/2024</a:t>
            </a:fld>
            <a:endParaRPr lang="en-US"/>
          </a:p>
        </p:txBody>
      </p:sp>
      <p:sp>
        <p:nvSpPr>
          <p:cNvPr id="13316" name="Rectangle 4"/>
          <p:cNvSpPr>
            <a:spLocks noGrp="1" noRot="1" noChangeAspect="1" noChangeArrowheads="1" noTextEdit="1"/>
          </p:cNvSpPr>
          <p:nvPr>
            <p:ph type="sldImg" idx="2"/>
          </p:nvPr>
        </p:nvSpPr>
        <p:spPr bwMode="auto">
          <a:xfrm>
            <a:off x="3263900" y="509588"/>
            <a:ext cx="3400425" cy="2549525"/>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92823" y="3228896"/>
            <a:ext cx="7942580"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5" y="6456612"/>
            <a:ext cx="4302231"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6631" name="Rectangle 7"/>
          <p:cNvSpPr>
            <a:spLocks noGrp="1" noChangeArrowheads="1"/>
          </p:cNvSpPr>
          <p:nvPr>
            <p:ph type="sldNum" sz="quarter" idx="5"/>
          </p:nvPr>
        </p:nvSpPr>
        <p:spPr bwMode="auto">
          <a:xfrm>
            <a:off x="5623702" y="6456612"/>
            <a:ext cx="4302231"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3A80630E-9DD2-4522-AB65-6F1AAEB3FA3C}" type="slidenum">
              <a:rPr lang="en-US"/>
              <a:pPr>
                <a:defRPr/>
              </a:pPr>
              <a:t>‹#›</a:t>
            </a:fld>
            <a:endParaRPr lang="en-US"/>
          </a:p>
        </p:txBody>
      </p:sp>
    </p:spTree>
    <p:extLst>
      <p:ext uri="{BB962C8B-B14F-4D97-AF65-F5344CB8AC3E}">
        <p14:creationId xmlns:p14="http://schemas.microsoft.com/office/powerpoint/2010/main" val="27067897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A80630E-9DD2-4522-AB65-6F1AAEB3FA3C}" type="slidenum">
              <a:rPr lang="en-US" smtClean="0"/>
              <a:pPr>
                <a:defRPr/>
              </a:pPr>
              <a:t>4</a:t>
            </a:fld>
            <a:endParaRPr lang="en-US"/>
          </a:p>
        </p:txBody>
      </p:sp>
    </p:spTree>
    <p:extLst>
      <p:ext uri="{BB962C8B-B14F-4D97-AF65-F5344CB8AC3E}">
        <p14:creationId xmlns:p14="http://schemas.microsoft.com/office/powerpoint/2010/main" val="305669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6AE06D-2511-4D34-9B8C-C8A0681EC7F9}" type="slidenum">
              <a:rPr lang="en-GB" smtClean="0"/>
              <a:t>5</a:t>
            </a:fld>
            <a:endParaRPr lang="en-GB"/>
          </a:p>
        </p:txBody>
      </p:sp>
    </p:spTree>
    <p:extLst>
      <p:ext uri="{BB962C8B-B14F-4D97-AF65-F5344CB8AC3E}">
        <p14:creationId xmlns:p14="http://schemas.microsoft.com/office/powerpoint/2010/main" val="3369829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0A1E8-6048-744F-BF8D-D527A8DE2096}" type="slidenum">
              <a:rPr lang="en-US" smtClean="0"/>
              <a:t>9</a:t>
            </a:fld>
            <a:endParaRPr lang="en-US"/>
          </a:p>
        </p:txBody>
      </p:sp>
    </p:spTree>
    <p:extLst>
      <p:ext uri="{BB962C8B-B14F-4D97-AF65-F5344CB8AC3E}">
        <p14:creationId xmlns:p14="http://schemas.microsoft.com/office/powerpoint/2010/main" val="1460541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EA9B3F4-FE14-4696-A4F8-0313F1F6FDB6}" type="datetimeFigureOut">
              <a:rPr lang="en-GB"/>
              <a:pPr>
                <a:defRPr/>
              </a:pPr>
              <a:t>31/03/2024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A62D73B-0782-44CA-AC45-0166D37B2764}"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D7DE40D-720D-433F-B4B3-D5E0AAA799DC}" type="datetimeFigureOut">
              <a:rPr lang="en-GB"/>
              <a:pPr>
                <a:defRPr/>
              </a:pPr>
              <a:t>31/03/2024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1422842-150B-49D0-BCAE-A664B64B116C}" type="slidenum">
              <a:rPr lang="en-GB"/>
              <a:pPr>
                <a:defRPr/>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D47AD1E-4552-4849-A840-1ED7AAC5BE29}" type="datetimeFigureOut">
              <a:rPr lang="en-GB"/>
              <a:pPr>
                <a:defRPr/>
              </a:pPr>
              <a:t>31/03/2024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61267B9-8C9F-4FC8-9595-8D4023219137}" type="slidenum">
              <a:rPr lang="en-GB"/>
              <a:pPr>
                <a:defRPr/>
              </a:pPr>
              <a:t>‹#›</a:t>
            </a:fld>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D7FA08-D7CE-4CAE-BD7D-0283E871A06D}"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CE52A5-BE60-40F7-92F1-16009C28F0B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74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D7FA08-D7CE-4CAE-BD7D-0283E871A06D}"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CE52A5-BE60-40F7-92F1-16009C28F0B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1321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D7FA08-D7CE-4CAE-BD7D-0283E871A06D}"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CE52A5-BE60-40F7-92F1-16009C28F0B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2211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D7FA08-D7CE-4CAE-BD7D-0283E871A06D}"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CE52A5-BE60-40F7-92F1-16009C28F0B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56796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D7FA08-D7CE-4CAE-BD7D-0283E871A06D}"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CE52A5-BE60-40F7-92F1-16009C28F0B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5871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D7FA08-D7CE-4CAE-BD7D-0283E871A06D}"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CE52A5-BE60-40F7-92F1-16009C28F0B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973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D7FA08-D7CE-4CAE-BD7D-0283E871A06D}"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CE52A5-BE60-40F7-92F1-16009C28F0B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0357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D7FA08-D7CE-4CAE-BD7D-0283E871A06D}"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CE52A5-BE60-40F7-92F1-16009C28F0B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496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9C11A64-FB1C-418B-9343-23E4B607862A}" type="datetimeFigureOut">
              <a:rPr lang="en-GB"/>
              <a:pPr>
                <a:defRPr/>
              </a:pPr>
              <a:t>31/03/2024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D65EE30-4709-4B4B-AD8C-C9150859EF98}" type="slidenum">
              <a:rPr lang="en-GB"/>
              <a:pPr>
                <a:defRPr/>
              </a:pPr>
              <a:t>‹#›</a:t>
            </a:fld>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D7FA08-D7CE-4CAE-BD7D-0283E871A06D}"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CE52A5-BE60-40F7-92F1-16009C28F0B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027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D7FA08-D7CE-4CAE-BD7D-0283E871A06D}"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CE52A5-BE60-40F7-92F1-16009C28F0B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2437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D7FA08-D7CE-4CAE-BD7D-0283E871A06D}"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CE52A5-BE60-40F7-92F1-16009C28F0B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96650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2_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6" y="155017"/>
            <a:ext cx="5858387" cy="1532243"/>
          </a:xfrm>
          <a:prstGeom prst="rect">
            <a:avLst/>
          </a:prstGeom>
        </p:spPr>
        <p:txBody>
          <a:bodyPr/>
          <a:lstStyle>
            <a:lvl1pPr>
              <a:defRPr>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6" y="1825625"/>
            <a:ext cx="5858387" cy="4494804"/>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623888" indent="-285750" defTabSz="1080000">
              <a:buSzPct val="100000"/>
              <a:buFontTx/>
              <a:buBlip>
                <a:blip r:embed="rId2"/>
              </a:buBlip>
              <a:tabLst>
                <a:tab pos="1079500" algn="l"/>
              </a:tabLst>
              <a:defRPr>
                <a:solidFill>
                  <a:schemeClr val="bg1"/>
                </a:solidFill>
              </a:defRPr>
            </a:lvl2pPr>
            <a:lvl3pPr marL="803275"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70" y="0"/>
            <a:ext cx="2247331" cy="68580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57965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0E0EAC-0564-4861-A61C-BDE71110DF66}" type="datetimeFigureOut">
              <a:rPr lang="en-GB"/>
              <a:pPr>
                <a:defRPr/>
              </a:pPr>
              <a:t>31/03/2024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0D8D6CC-56B7-40EB-ABD3-19D068B33C89}"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804BF3D-F4C5-4524-9066-F8A6DE8BCCC3}" type="datetimeFigureOut">
              <a:rPr lang="en-GB"/>
              <a:pPr>
                <a:defRPr/>
              </a:pPr>
              <a:t>31/03/2024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F9FA892-488F-4B38-98B9-8D37A893F0E0}" type="slidenum">
              <a:rPr lang="en-GB"/>
              <a:pPr>
                <a:defRPr/>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473AF0EA-616F-4E6B-AA35-F19D3D7CD09D}" type="datetimeFigureOut">
              <a:rPr lang="en-GB"/>
              <a:pPr>
                <a:defRPr/>
              </a:pPr>
              <a:t>31/03/2024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F48EC21-EC31-483D-BC2B-5B5C03CC1E36}"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1FC1410-90BE-44AD-A6F9-DBCDBDBDE131}" type="datetimeFigureOut">
              <a:rPr lang="en-GB"/>
              <a:pPr>
                <a:defRPr/>
              </a:pPr>
              <a:t>31/03/2024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54DE38E-CC91-4CA2-A4CA-ED4366BA738E}"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4A900B-40A2-4B86-8BF1-8C15FD74AD73}" type="datetimeFigureOut">
              <a:rPr lang="en-GB"/>
              <a:pPr>
                <a:defRPr/>
              </a:pPr>
              <a:t>31/03/2024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198A64C-545C-49F7-AF59-8E2B43CCED06}" type="slidenum">
              <a:rPr lang="en-GB"/>
              <a:pPr>
                <a:defRPr/>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B53694-3793-4A62-9257-00A8925409F5}" type="datetimeFigureOut">
              <a:rPr lang="en-GB"/>
              <a:pPr>
                <a:defRPr/>
              </a:pPr>
              <a:t>31/03/2024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801A1C6-D107-4006-A7E7-5E22D55D1010}" type="slidenum">
              <a:rPr lang="en-GB"/>
              <a:pPr>
                <a:defRPr/>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779982-07A1-4E3D-BAD2-48FB5908A712}" type="datetimeFigureOut">
              <a:rPr lang="en-GB"/>
              <a:pPr>
                <a:defRPr/>
              </a:pPr>
              <a:t>31/03/2024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6B7F1E2-E3FA-4E93-A8A1-111A4EDDADD7}"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4DE2FD0-2263-4FA6-97FC-9845846CED34}" type="datetimeFigureOut">
              <a:rPr lang="en-GB"/>
              <a:pPr>
                <a:defRPr/>
              </a:pPr>
              <a:t>31/03/2024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1B865A9-0017-47C3-8401-44B4E58935C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1D7FA08-D7CE-4CAE-BD7D-0283E871A06D}"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CE52A5-BE60-40F7-92F1-16009C28F0B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23048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3" Type="http://schemas.openxmlformats.org/officeDocument/2006/relationships/hyperlink" Target="https://www.eventbrite.co.uk/e/pension-money-webinar-bdcu-payrolls-tickets-831770847997?aff=oddtdtcreator"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eventbrite.co.uk/e/money-sos-train-the-trainer-for-community-practitioners-nhs-staff-bri-tickets-830573687257?aff=oddtdtcreato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cm-bi0LXZAhVQa8AKHQS-D_gQjRx6BAgAEAY&amp;url=https://twitter.com/bethbrockland&amp;psig=AOvVaw3zLxLiLI5BX3-9XItHeuFD&amp;ust=1519255147953200" TargetMode="External"/><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0.pn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png"/><Relationship Id="rId2"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jpe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bdcu.co.uk/" TargetMode="Externa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hyperlink" Target="mailto:ian.brewer@bdcu.co.uk" TargetMode="External"/><Relationship Id="rId2" Type="http://schemas.openxmlformats.org/officeDocument/2006/relationships/hyperlink" Target="http://www.bdcu.co.uk/" TargetMode="Externa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64.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jpg"/><Relationship Id="rId2" Type="http://schemas.openxmlformats.org/officeDocument/2006/relationships/notesSlide" Target="../notesSlides/notesSlide2.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hyperlink" Target="http://www.mindinbradford.org.uk/" TargetMode="Externa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20742" y="1052736"/>
            <a:ext cx="9144000" cy="5030019"/>
          </a:xfrm>
        </p:spPr>
        <p:txBody>
          <a:bodyPr/>
          <a:lstStyle/>
          <a:p>
            <a:pPr algn="ctr" eaLnBrk="1" hangingPunct="1">
              <a:spcBef>
                <a:spcPts val="300"/>
              </a:spcBef>
              <a:buFont typeface="Arial" charset="0"/>
              <a:buNone/>
            </a:pPr>
            <a:r>
              <a:rPr lang="en-GB" sz="4000" b="1">
                <a:solidFill>
                  <a:srgbClr val="00B050"/>
                </a:solidFill>
                <a:latin typeface="+mj-lt"/>
                <a:ea typeface="+mj-ea"/>
                <a:cs typeface="+mj-cs"/>
              </a:rPr>
              <a:t>‘Work Not Worry’ </a:t>
            </a:r>
            <a:r>
              <a:rPr lang="en-GB" sz="4000" b="1" dirty="0">
                <a:solidFill>
                  <a:srgbClr val="00B050"/>
                </a:solidFill>
                <a:latin typeface="+mj-lt"/>
                <a:ea typeface="+mj-ea"/>
                <a:cs typeface="+mj-cs"/>
              </a:rPr>
              <a:t>Staff Webinar</a:t>
            </a:r>
          </a:p>
          <a:p>
            <a:pPr marL="0" indent="0" algn="ctr">
              <a:buNone/>
            </a:pPr>
            <a:endParaRPr lang="en-GB" sz="4000" b="1" dirty="0">
              <a:solidFill>
                <a:srgbClr val="00B050"/>
              </a:solidFill>
            </a:endParaRPr>
          </a:p>
        </p:txBody>
      </p:sp>
      <p:pic>
        <p:nvPicPr>
          <p:cNvPr id="5" name="Picture 3" descr="C:\Users\Ian\Documents\Ian Kenning Consulting\Credit Union\Gumption Leaflet\PICS\Gumption_CreditUnion_logo.jpg"/>
          <p:cNvPicPr>
            <a:picLocks noChangeAspect="1" noChangeArrowheads="1"/>
          </p:cNvPicPr>
          <p:nvPr/>
        </p:nvPicPr>
        <p:blipFill>
          <a:blip r:embed="rId2"/>
          <a:srcRect/>
          <a:stretch>
            <a:fillRect/>
          </a:stretch>
        </p:blipFill>
        <p:spPr bwMode="auto">
          <a:xfrm>
            <a:off x="2976711" y="260393"/>
            <a:ext cx="3190577" cy="531941"/>
          </a:xfrm>
          <a:prstGeom prst="rect">
            <a:avLst/>
          </a:prstGeom>
          <a:noFill/>
          <a:ln w="9525">
            <a:noFill/>
            <a:miter lim="800000"/>
            <a:headEnd/>
            <a:tailEnd/>
          </a:ln>
        </p:spPr>
      </p:pic>
      <p:pic>
        <p:nvPicPr>
          <p:cNvPr id="6" name="Picture 4" descr="The CPI Revisited And Its Failure To Reflect True Inflation | Righ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828" y="1938420"/>
            <a:ext cx="8018343" cy="48591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324544" y="944734"/>
            <a:ext cx="9649072" cy="5830440"/>
          </a:xfrm>
        </p:spPr>
        <p:txBody>
          <a:bodyPr/>
          <a:lstStyle/>
          <a:p>
            <a:pPr algn="ctr" eaLnBrk="1" hangingPunct="1">
              <a:spcBef>
                <a:spcPts val="300"/>
              </a:spcBef>
              <a:buNone/>
            </a:pPr>
            <a:r>
              <a:rPr lang="en-GB" sz="4000" b="1" dirty="0">
                <a:solidFill>
                  <a:srgbClr val="00B050"/>
                </a:solidFill>
              </a:rPr>
              <a:t>Partner with ‘Stop Loan Shark’ Team</a:t>
            </a:r>
            <a:endParaRPr lang="en-GB" sz="4000" b="1" dirty="0">
              <a:latin typeface="+mj-lt"/>
              <a:ea typeface="+mj-ea"/>
              <a:cs typeface="+mj-cs"/>
            </a:endParaRPr>
          </a:p>
          <a:p>
            <a:pPr algn="ctr" eaLnBrk="1" hangingPunct="1">
              <a:spcBef>
                <a:spcPts val="300"/>
              </a:spcBef>
              <a:buNone/>
            </a:pPr>
            <a:r>
              <a:rPr lang="en-GB" altLang="en-US" sz="2200" dirty="0"/>
              <a:t>Over 1 million victims use loan sharks who lend without APR or permission from the  Financial Conduct Authority (FCA) and use threats to get as much money out of their victims as possible. They work on estates and in the workplace! </a:t>
            </a:r>
          </a:p>
          <a:p>
            <a:pPr algn="ctr" eaLnBrk="1" hangingPunct="1">
              <a:spcBef>
                <a:spcPts val="300"/>
              </a:spcBef>
              <a:buNone/>
            </a:pPr>
            <a:endParaRPr lang="en-GB" sz="4000" b="1" dirty="0">
              <a:latin typeface="+mj-lt"/>
              <a:ea typeface="+mj-ea"/>
              <a:cs typeface="+mj-cs"/>
            </a:endParaRPr>
          </a:p>
          <a:p>
            <a:pPr algn="ctr" eaLnBrk="1" hangingPunct="1">
              <a:spcBef>
                <a:spcPts val="300"/>
              </a:spcBef>
              <a:buNone/>
            </a:pPr>
            <a:endParaRPr lang="en-GB" sz="4000" b="1" dirty="0">
              <a:latin typeface="+mj-lt"/>
              <a:ea typeface="+mj-ea"/>
              <a:cs typeface="+mj-cs"/>
            </a:endParaRPr>
          </a:p>
          <a:p>
            <a:pPr algn="ctr" eaLnBrk="1" hangingPunct="1">
              <a:spcBef>
                <a:spcPts val="300"/>
              </a:spcBef>
              <a:buNone/>
            </a:pPr>
            <a:endParaRPr lang="en-GB" sz="4000" b="1" dirty="0">
              <a:latin typeface="+mj-lt"/>
              <a:ea typeface="+mj-ea"/>
              <a:cs typeface="+mj-cs"/>
            </a:endParaRPr>
          </a:p>
          <a:p>
            <a:pPr algn="ctr" eaLnBrk="1" hangingPunct="1">
              <a:spcBef>
                <a:spcPts val="300"/>
              </a:spcBef>
              <a:buNone/>
            </a:pPr>
            <a:endParaRPr lang="en-GB" sz="2000" b="1" dirty="0">
              <a:latin typeface="+mj-lt"/>
              <a:ea typeface="+mj-ea"/>
              <a:cs typeface="+mj-cs"/>
            </a:endParaRPr>
          </a:p>
          <a:p>
            <a:pPr algn="ctr" eaLnBrk="1" hangingPunct="1">
              <a:spcBef>
                <a:spcPts val="300"/>
              </a:spcBef>
              <a:buNone/>
            </a:pPr>
            <a:endParaRPr lang="en-GB" sz="2000" b="1" dirty="0">
              <a:latin typeface="+mj-lt"/>
              <a:ea typeface="+mj-ea"/>
              <a:cs typeface="+mj-cs"/>
            </a:endParaRPr>
          </a:p>
          <a:p>
            <a:pPr marL="0" indent="0">
              <a:buNone/>
            </a:pPr>
            <a:endParaRPr lang="en-GB" sz="2000" dirty="0">
              <a:solidFill>
                <a:prstClr val="black"/>
              </a:solidFill>
            </a:endParaRPr>
          </a:p>
          <a:p>
            <a:pPr marL="0" indent="0">
              <a:buNone/>
            </a:pPr>
            <a:endParaRPr lang="en-GB" sz="2000" dirty="0">
              <a:solidFill>
                <a:prstClr val="black"/>
              </a:solidFill>
            </a:endParaRPr>
          </a:p>
          <a:p>
            <a:pPr marL="0" indent="0">
              <a:buNone/>
            </a:pPr>
            <a:endParaRPr lang="en-GB" sz="2000" dirty="0">
              <a:solidFill>
                <a:prstClr val="black"/>
              </a:solidFill>
            </a:endParaRPr>
          </a:p>
          <a:p>
            <a:pPr marL="0" indent="0">
              <a:buNone/>
            </a:pPr>
            <a:r>
              <a:rPr lang="en-GB" sz="2000" b="1" i="1" dirty="0"/>
              <a:t>                     </a:t>
            </a:r>
            <a:endParaRPr lang="en-GB" sz="2400" dirty="0">
              <a:latin typeface="Arial" pitchFamily="34" charset="0"/>
              <a:cs typeface="Arial" pitchFamily="34" charset="0"/>
            </a:endParaRPr>
          </a:p>
          <a:p>
            <a:pPr eaLnBrk="1" hangingPunct="1">
              <a:spcBef>
                <a:spcPts val="300"/>
              </a:spcBef>
            </a:pPr>
            <a:endParaRPr lang="en-GB" sz="2800" dirty="0">
              <a:latin typeface="Arial" pitchFamily="34" charset="0"/>
              <a:cs typeface="Arial" pitchFamily="34" charset="0"/>
            </a:endParaRPr>
          </a:p>
        </p:txBody>
      </p:sp>
      <p:sp>
        <p:nvSpPr>
          <p:cNvPr id="2" name="AutoShape 2" descr="Image result for power of partnership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power of partnership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power of partnership imag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Image result for win-win imag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Image result for images one broken wall two people shaking hands carto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3" descr="C:\Users\Ian\Documents\Ian Kenning Consulting\Credit Union\Gumption Leaflet\PICS\Gumption_CreditUnion_logo.jpg"/>
          <p:cNvPicPr>
            <a:picLocks noChangeAspect="1" noChangeArrowheads="1"/>
          </p:cNvPicPr>
          <p:nvPr/>
        </p:nvPicPr>
        <p:blipFill>
          <a:blip r:embed="rId2"/>
          <a:srcRect/>
          <a:stretch>
            <a:fillRect/>
          </a:stretch>
        </p:blipFill>
        <p:spPr bwMode="auto">
          <a:xfrm>
            <a:off x="2976711" y="260393"/>
            <a:ext cx="3190577" cy="531941"/>
          </a:xfrm>
          <a:prstGeom prst="rect">
            <a:avLst/>
          </a:prstGeom>
          <a:noFill/>
          <a:ln w="9525">
            <a:noFill/>
            <a:miter lim="800000"/>
            <a:headEnd/>
            <a:tailEnd/>
          </a:ln>
        </p:spPr>
      </p:pic>
      <p:pic>
        <p:nvPicPr>
          <p:cNvPr id="8" name="Picture 7">
            <a:extLst>
              <a:ext uri="{FF2B5EF4-FFF2-40B4-BE49-F238E27FC236}">
                <a16:creationId xmlns:a16="http://schemas.microsoft.com/office/drawing/2014/main" id="{86D66530-4695-8144-97D8-3AD0C8055073}"/>
              </a:ext>
            </a:extLst>
          </p:cNvPr>
          <p:cNvPicPr>
            <a:picLocks noChangeAspect="1"/>
          </p:cNvPicPr>
          <p:nvPr/>
        </p:nvPicPr>
        <p:blipFill>
          <a:blip r:embed="rId3"/>
          <a:stretch>
            <a:fillRect/>
          </a:stretch>
        </p:blipFill>
        <p:spPr>
          <a:xfrm>
            <a:off x="0" y="2745961"/>
            <a:ext cx="9144000" cy="4112039"/>
          </a:xfrm>
          <a:prstGeom prst="rect">
            <a:avLst/>
          </a:prstGeom>
        </p:spPr>
      </p:pic>
      <p:pic>
        <p:nvPicPr>
          <p:cNvPr id="11" name="Picture 10">
            <a:extLst>
              <a:ext uri="{FF2B5EF4-FFF2-40B4-BE49-F238E27FC236}">
                <a16:creationId xmlns:a16="http://schemas.microsoft.com/office/drawing/2014/main" id="{D64765B2-BCBB-124F-455C-CF980A1F944F}"/>
              </a:ext>
            </a:extLst>
          </p:cNvPr>
          <p:cNvPicPr>
            <a:picLocks noChangeAspect="1"/>
          </p:cNvPicPr>
          <p:nvPr/>
        </p:nvPicPr>
        <p:blipFill>
          <a:blip r:embed="rId4"/>
          <a:stretch>
            <a:fillRect/>
          </a:stretch>
        </p:blipFill>
        <p:spPr>
          <a:xfrm>
            <a:off x="1899863" y="5887271"/>
            <a:ext cx="5344271" cy="733527"/>
          </a:xfrm>
          <a:prstGeom prst="rect">
            <a:avLst/>
          </a:prstGeom>
        </p:spPr>
      </p:pic>
    </p:spTree>
    <p:extLst>
      <p:ext uri="{BB962C8B-B14F-4D97-AF65-F5344CB8AC3E}">
        <p14:creationId xmlns:p14="http://schemas.microsoft.com/office/powerpoint/2010/main" val="3765724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0"/>
            <a:ext cx="9144000" cy="5949280"/>
          </a:xfrm>
        </p:spPr>
        <p:txBody>
          <a:bodyPr/>
          <a:lstStyle/>
          <a:p>
            <a:pPr marL="0" indent="0" algn="ctr" eaLnBrk="1" fontAlgn="auto" hangingPunct="1">
              <a:spcBef>
                <a:spcPts val="0"/>
              </a:spcBef>
              <a:spcAft>
                <a:spcPts val="0"/>
              </a:spcAft>
              <a:buNone/>
              <a:defRPr/>
            </a:pPr>
            <a:endParaRPr lang="en-GB" sz="2800" b="1" dirty="0">
              <a:solidFill>
                <a:schemeClr val="accent6">
                  <a:lumMod val="75000"/>
                </a:schemeClr>
              </a:solidFill>
              <a:latin typeface="Arial" pitchFamily="34" charset="0"/>
              <a:cs typeface="Arial" pitchFamily="34" charset="0"/>
            </a:endParaRPr>
          </a:p>
          <a:p>
            <a:pPr marL="0" indent="0" algn="ctr" eaLnBrk="1" fontAlgn="auto" hangingPunct="1">
              <a:spcBef>
                <a:spcPts val="0"/>
              </a:spcBef>
              <a:spcAft>
                <a:spcPts val="0"/>
              </a:spcAft>
              <a:buNone/>
              <a:defRPr/>
            </a:pPr>
            <a:endParaRPr lang="en-GB" sz="2800" b="1" dirty="0">
              <a:solidFill>
                <a:schemeClr val="accent6">
                  <a:lumMod val="75000"/>
                </a:schemeClr>
              </a:solidFill>
              <a:latin typeface="Arial" pitchFamily="34" charset="0"/>
              <a:cs typeface="Arial" pitchFamily="34" charset="0"/>
            </a:endParaRPr>
          </a:p>
          <a:p>
            <a:pPr marL="0" indent="0" algn="ctr" eaLnBrk="1" fontAlgn="auto" hangingPunct="1">
              <a:spcBef>
                <a:spcPts val="0"/>
              </a:spcBef>
              <a:spcAft>
                <a:spcPts val="0"/>
              </a:spcAft>
              <a:buNone/>
              <a:defRPr/>
            </a:pPr>
            <a:r>
              <a:rPr lang="en-GB" sz="4400" b="1" dirty="0">
                <a:solidFill>
                  <a:srgbClr val="00B050"/>
                </a:solidFill>
                <a:cs typeface="Arial" pitchFamily="34" charset="0"/>
              </a:rPr>
              <a:t>Our Community Projects </a:t>
            </a:r>
          </a:p>
          <a:p>
            <a:pPr marL="0" indent="0" algn="ctr" eaLnBrk="1" fontAlgn="auto" hangingPunct="1">
              <a:spcBef>
                <a:spcPts val="0"/>
              </a:spcBef>
              <a:spcAft>
                <a:spcPts val="0"/>
              </a:spcAft>
              <a:buNone/>
              <a:defRPr/>
            </a:pPr>
            <a:endParaRPr lang="en-GB" sz="4400" b="1" dirty="0">
              <a:solidFill>
                <a:schemeClr val="accent6">
                  <a:lumMod val="75000"/>
                </a:schemeClr>
              </a:solidFill>
              <a:cs typeface="Arial" pitchFamily="34" charset="0"/>
            </a:endParaRPr>
          </a:p>
          <a:p>
            <a:pPr marL="0" indent="0" algn="ctr" eaLnBrk="1" fontAlgn="auto" hangingPunct="1">
              <a:spcBef>
                <a:spcPts val="0"/>
              </a:spcBef>
              <a:spcAft>
                <a:spcPts val="0"/>
              </a:spcAft>
              <a:buNone/>
              <a:defRPr/>
            </a:pPr>
            <a:endParaRPr lang="en-GB" sz="2800" b="1" dirty="0">
              <a:solidFill>
                <a:schemeClr val="accent6">
                  <a:lumMod val="75000"/>
                </a:schemeClr>
              </a:solidFill>
              <a:latin typeface="Arial" pitchFamily="34" charset="0"/>
              <a:cs typeface="Arial" pitchFamily="34" charset="0"/>
            </a:endParaRPr>
          </a:p>
          <a:p>
            <a:pPr marL="0" indent="0" algn="ctr" eaLnBrk="1" fontAlgn="auto" hangingPunct="1">
              <a:spcBef>
                <a:spcPts val="0"/>
              </a:spcBef>
              <a:spcAft>
                <a:spcPts val="0"/>
              </a:spcAft>
              <a:buNone/>
              <a:defRPr/>
            </a:pPr>
            <a:endParaRPr lang="en-GB" sz="2800" b="1" dirty="0">
              <a:solidFill>
                <a:schemeClr val="accent6">
                  <a:lumMod val="75000"/>
                </a:schemeClr>
              </a:solidFill>
              <a:latin typeface="Arial" pitchFamily="34" charset="0"/>
              <a:cs typeface="Arial" pitchFamily="34" charset="0"/>
            </a:endParaRPr>
          </a:p>
          <a:p>
            <a:pPr marL="0" indent="0" algn="ctr" eaLnBrk="1" fontAlgn="auto" hangingPunct="1">
              <a:spcBef>
                <a:spcPts val="0"/>
              </a:spcBef>
              <a:spcAft>
                <a:spcPts val="0"/>
              </a:spcAft>
              <a:buNone/>
              <a:defRPr/>
            </a:pPr>
            <a:endParaRPr lang="en-GB" sz="2800" b="1" dirty="0">
              <a:solidFill>
                <a:schemeClr val="accent6">
                  <a:lumMod val="75000"/>
                </a:schemeClr>
              </a:solidFill>
              <a:latin typeface="Arial" pitchFamily="34" charset="0"/>
              <a:cs typeface="Arial" pitchFamily="34" charset="0"/>
            </a:endParaRPr>
          </a:p>
        </p:txBody>
      </p:sp>
      <p:pic>
        <p:nvPicPr>
          <p:cNvPr id="7" name="Picture 3" descr="C:\Users\Ian\Documents\Ian Kenning Consulting\Credit Union\Gumption Leaflet\PICS\Gumption_CreditUnion_logo.jpg"/>
          <p:cNvPicPr>
            <a:picLocks noChangeAspect="1" noChangeArrowheads="1"/>
          </p:cNvPicPr>
          <p:nvPr/>
        </p:nvPicPr>
        <p:blipFill>
          <a:blip r:embed="rId2"/>
          <a:srcRect/>
          <a:stretch>
            <a:fillRect/>
          </a:stretch>
        </p:blipFill>
        <p:spPr bwMode="auto">
          <a:xfrm>
            <a:off x="2976711" y="260393"/>
            <a:ext cx="3190577" cy="531941"/>
          </a:xfrm>
          <a:prstGeom prst="rect">
            <a:avLst/>
          </a:prstGeom>
          <a:noFill/>
          <a:ln w="9525">
            <a:noFill/>
            <a:miter lim="800000"/>
            <a:headEnd/>
            <a:tailEnd/>
          </a:ln>
        </p:spPr>
      </p:pic>
      <p:sp>
        <p:nvSpPr>
          <p:cNvPr id="8" name="Content Placeholder 2"/>
          <p:cNvSpPr txBox="1">
            <a:spLocks/>
          </p:cNvSpPr>
          <p:nvPr/>
        </p:nvSpPr>
        <p:spPr bwMode="auto">
          <a:xfrm>
            <a:off x="-155576" y="9056371"/>
            <a:ext cx="4019728" cy="3859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fontAlgn="auto" hangingPunct="1">
              <a:spcBef>
                <a:spcPts val="0"/>
              </a:spcBef>
              <a:spcAft>
                <a:spcPts val="0"/>
              </a:spcAft>
              <a:buFont typeface="Arial" charset="0"/>
              <a:buNone/>
              <a:defRPr/>
            </a:pPr>
            <a:r>
              <a:rPr lang="en-GB" sz="2800" b="1">
                <a:solidFill>
                  <a:schemeClr val="accent6">
                    <a:lumMod val="75000"/>
                  </a:schemeClr>
                </a:solidFill>
                <a:latin typeface="Arial" pitchFamily="34" charset="0"/>
                <a:cs typeface="Arial" pitchFamily="34" charset="0"/>
              </a:rPr>
              <a:t>Community Development Projects </a:t>
            </a:r>
          </a:p>
          <a:p>
            <a:pPr marL="0" indent="0" algn="ctr" eaLnBrk="1" fontAlgn="auto" hangingPunct="1">
              <a:spcBef>
                <a:spcPts val="0"/>
              </a:spcBef>
              <a:spcAft>
                <a:spcPts val="0"/>
              </a:spcAft>
              <a:buFont typeface="Arial" charset="0"/>
              <a:buNone/>
              <a:defRPr/>
            </a:pPr>
            <a:r>
              <a:rPr lang="en-GB" sz="2800" b="1">
                <a:solidFill>
                  <a:schemeClr val="accent6">
                    <a:lumMod val="75000"/>
                  </a:schemeClr>
                </a:solidFill>
                <a:latin typeface="Arial" pitchFamily="34" charset="0"/>
                <a:cs typeface="Arial" pitchFamily="34" charset="0"/>
              </a:rPr>
              <a:t>and Case Studies</a:t>
            </a:r>
            <a:endParaRPr lang="en-GB" sz="2800" b="1" dirty="0">
              <a:solidFill>
                <a:schemeClr val="accent6">
                  <a:lumMod val="75000"/>
                </a:schemeClr>
              </a:solidFill>
              <a:latin typeface="Arial" pitchFamily="34" charset="0"/>
              <a:cs typeface="Arial" pitchFamily="34" charset="0"/>
            </a:endParaRPr>
          </a:p>
        </p:txBody>
      </p:sp>
      <p:pic>
        <p:nvPicPr>
          <p:cNvPr id="9" name="Picture 2" descr="https://thumbs.dreamstime.com/b/many-people-hands-holding-red-word-projects-caucasian-letters-characters-building-isolated-english-white-background-540347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4984"/>
            <a:ext cx="914400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9423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0"/>
            <a:ext cx="9143999" cy="8530209"/>
          </a:xfrm>
        </p:spPr>
        <p:txBody>
          <a:bodyPr/>
          <a:lstStyle/>
          <a:p>
            <a:pPr algn="ctr" eaLnBrk="1" fontAlgn="auto" hangingPunct="1">
              <a:spcBef>
                <a:spcPts val="600"/>
              </a:spcBef>
              <a:spcAft>
                <a:spcPts val="0"/>
              </a:spcAft>
              <a:buNone/>
              <a:defRPr/>
            </a:pPr>
            <a:r>
              <a:rPr lang="en-GB" sz="4000" b="1" dirty="0">
                <a:solidFill>
                  <a:srgbClr val="00B050"/>
                </a:solidFill>
              </a:rPr>
              <a:t>Financial Help and Workshops </a:t>
            </a:r>
            <a:endParaRPr lang="en-GB" sz="4000" b="1" dirty="0">
              <a:solidFill>
                <a:schemeClr val="accent6">
                  <a:lumMod val="75000"/>
                </a:schemeClr>
              </a:solidFill>
            </a:endParaRPr>
          </a:p>
          <a:p>
            <a:pPr marL="0" indent="0" eaLnBrk="1" fontAlgn="auto" hangingPunct="1">
              <a:spcBef>
                <a:spcPts val="0"/>
              </a:spcBef>
              <a:spcAft>
                <a:spcPts val="0"/>
              </a:spcAft>
              <a:buNone/>
              <a:defRPr/>
            </a:pPr>
            <a:r>
              <a:rPr lang="en-GB" sz="2600" b="1" dirty="0">
                <a:latin typeface="+mj-lt"/>
                <a:cs typeface="Arial" pitchFamily="34" charset="0"/>
              </a:rPr>
              <a:t>‘Money SOS’ Workshop</a:t>
            </a:r>
          </a:p>
          <a:p>
            <a:pPr eaLnBrk="1" fontAlgn="auto" hangingPunct="1">
              <a:spcBef>
                <a:spcPts val="0"/>
              </a:spcBef>
              <a:spcAft>
                <a:spcPts val="0"/>
              </a:spcAft>
              <a:buFont typeface="Wingdings" panose="05000000000000000000" pitchFamily="2" charset="2"/>
              <a:buChar char="Ø"/>
              <a:defRPr/>
            </a:pPr>
            <a:r>
              <a:rPr lang="en-GB" sz="2600" dirty="0">
                <a:latin typeface="+mj-lt"/>
                <a:cs typeface="Arial" pitchFamily="34" charset="0"/>
              </a:rPr>
              <a:t>     What is APR?</a:t>
            </a:r>
          </a:p>
          <a:p>
            <a:pPr eaLnBrk="1" fontAlgn="auto" hangingPunct="1">
              <a:spcBef>
                <a:spcPts val="0"/>
              </a:spcBef>
              <a:spcAft>
                <a:spcPts val="0"/>
              </a:spcAft>
              <a:buFont typeface="Wingdings" panose="05000000000000000000" pitchFamily="2" charset="2"/>
              <a:buChar char="Ø"/>
              <a:defRPr/>
            </a:pPr>
            <a:r>
              <a:rPr lang="en-GB" sz="2600" dirty="0">
                <a:latin typeface="+mj-lt"/>
                <a:cs typeface="Arial" pitchFamily="34" charset="0"/>
              </a:rPr>
              <a:t>     </a:t>
            </a:r>
            <a:r>
              <a:rPr lang="en-GB" sz="2600" dirty="0" err="1">
                <a:latin typeface="+mj-lt"/>
                <a:cs typeface="Arial" pitchFamily="34" charset="0"/>
              </a:rPr>
              <a:t>PayDay</a:t>
            </a:r>
            <a:r>
              <a:rPr lang="en-GB" sz="2600" dirty="0">
                <a:latin typeface="+mj-lt"/>
                <a:cs typeface="Arial" pitchFamily="34" charset="0"/>
              </a:rPr>
              <a:t> and High Cost Lenders  </a:t>
            </a:r>
          </a:p>
          <a:p>
            <a:pPr eaLnBrk="1" fontAlgn="auto" hangingPunct="1">
              <a:spcBef>
                <a:spcPts val="0"/>
              </a:spcBef>
              <a:spcAft>
                <a:spcPts val="0"/>
              </a:spcAft>
              <a:buFont typeface="Wingdings" panose="05000000000000000000" pitchFamily="2" charset="2"/>
              <a:buChar char="Ø"/>
              <a:defRPr/>
            </a:pPr>
            <a:r>
              <a:rPr lang="en-GB" sz="2600" dirty="0">
                <a:latin typeface="+mj-lt"/>
                <a:cs typeface="Arial" pitchFamily="34" charset="0"/>
              </a:rPr>
              <a:t>     Dangers of Loan Sharks</a:t>
            </a:r>
          </a:p>
          <a:p>
            <a:pPr eaLnBrk="1" fontAlgn="auto" hangingPunct="1">
              <a:spcBef>
                <a:spcPts val="0"/>
              </a:spcBef>
              <a:spcAft>
                <a:spcPts val="0"/>
              </a:spcAft>
              <a:buFont typeface="Wingdings" panose="05000000000000000000" pitchFamily="2" charset="2"/>
              <a:buChar char="Ø"/>
              <a:defRPr/>
            </a:pPr>
            <a:r>
              <a:rPr lang="en-GB" sz="2600" dirty="0">
                <a:latin typeface="+mj-lt"/>
                <a:cs typeface="Arial" pitchFamily="34" charset="0"/>
              </a:rPr>
              <a:t>     How Contactless Works</a:t>
            </a:r>
          </a:p>
          <a:p>
            <a:pPr eaLnBrk="1" fontAlgn="auto" hangingPunct="1">
              <a:spcBef>
                <a:spcPts val="0"/>
              </a:spcBef>
              <a:spcAft>
                <a:spcPts val="0"/>
              </a:spcAft>
              <a:buFont typeface="Wingdings" panose="05000000000000000000" pitchFamily="2" charset="2"/>
              <a:buChar char="Ø"/>
              <a:defRPr/>
            </a:pPr>
            <a:r>
              <a:rPr lang="en-GB" sz="2600" dirty="0">
                <a:latin typeface="+mj-lt"/>
                <a:cs typeface="Arial" pitchFamily="34" charset="0"/>
              </a:rPr>
              <a:t>     Overdrafts and direct debits </a:t>
            </a:r>
          </a:p>
          <a:p>
            <a:pPr eaLnBrk="1" fontAlgn="auto" hangingPunct="1">
              <a:spcBef>
                <a:spcPts val="0"/>
              </a:spcBef>
              <a:spcAft>
                <a:spcPts val="0"/>
              </a:spcAft>
              <a:buFont typeface="Wingdings" panose="05000000000000000000" pitchFamily="2" charset="2"/>
              <a:buChar char="Ø"/>
              <a:defRPr/>
            </a:pPr>
            <a:r>
              <a:rPr lang="en-GB" sz="2600" dirty="0">
                <a:latin typeface="+mj-lt"/>
                <a:cs typeface="Arial" pitchFamily="34" charset="0"/>
              </a:rPr>
              <a:t>     Improving your Credit Score</a:t>
            </a:r>
          </a:p>
          <a:p>
            <a:pPr eaLnBrk="1" fontAlgn="auto" hangingPunct="1">
              <a:spcBef>
                <a:spcPts val="0"/>
              </a:spcBef>
              <a:spcAft>
                <a:spcPts val="0"/>
              </a:spcAft>
              <a:buFont typeface="Wingdings" panose="05000000000000000000" pitchFamily="2" charset="2"/>
              <a:buChar char="Ø"/>
              <a:defRPr/>
            </a:pPr>
            <a:r>
              <a:rPr lang="en-GB" sz="2600" dirty="0">
                <a:latin typeface="+mj-lt"/>
                <a:cs typeface="Arial" pitchFamily="34" charset="0"/>
              </a:rPr>
              <a:t>     What the Credit Union offers</a:t>
            </a:r>
          </a:p>
          <a:p>
            <a:pPr marL="0" indent="0" eaLnBrk="1" fontAlgn="auto" hangingPunct="1">
              <a:spcBef>
                <a:spcPts val="0"/>
              </a:spcBef>
              <a:spcAft>
                <a:spcPts val="0"/>
              </a:spcAft>
              <a:buNone/>
              <a:defRPr/>
            </a:pPr>
            <a:endParaRPr lang="en-GB" sz="2800" dirty="0">
              <a:latin typeface="Arial" pitchFamily="34" charset="0"/>
              <a:cs typeface="Arial" pitchFamily="34" charset="0"/>
            </a:endParaRPr>
          </a:p>
          <a:p>
            <a:pPr eaLnBrk="1" fontAlgn="auto" hangingPunct="1">
              <a:spcAft>
                <a:spcPts val="0"/>
              </a:spcAft>
              <a:buFont typeface="Arial" pitchFamily="34" charset="0"/>
              <a:buNone/>
              <a:defRPr/>
            </a:pPr>
            <a:endParaRPr lang="en-GB" dirty="0"/>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1602546"/>
            <a:ext cx="3923928" cy="5255454"/>
          </a:xfrm>
          <a:prstGeom prst="rect">
            <a:avLst/>
          </a:prstGeom>
          <a:ln>
            <a:solidFill>
              <a:schemeClr val="tx1"/>
            </a:solidFill>
          </a:ln>
        </p:spPr>
      </p:pic>
      <p:pic>
        <p:nvPicPr>
          <p:cNvPr id="7" name="Picture 3" descr="C:\Users\Ian\Documents\Ian Kenning Consulting\Credit Union\Gumption Leaflet\PICS\Gumption_CreditUnion_logo.jpg"/>
          <p:cNvPicPr>
            <a:picLocks noChangeAspect="1" noChangeArrowheads="1"/>
          </p:cNvPicPr>
          <p:nvPr/>
        </p:nvPicPr>
        <p:blipFill>
          <a:blip r:embed="rId3"/>
          <a:srcRect/>
          <a:stretch>
            <a:fillRect/>
          </a:stretch>
        </p:blipFill>
        <p:spPr bwMode="auto">
          <a:xfrm>
            <a:off x="2976711" y="260393"/>
            <a:ext cx="3190577" cy="531941"/>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4797152"/>
            <a:ext cx="3024336" cy="2060848"/>
          </a:xfrm>
          <a:prstGeom prst="rect">
            <a:avLst/>
          </a:prstGeom>
        </p:spPr>
      </p:pic>
    </p:spTree>
    <p:extLst>
      <p:ext uri="{BB962C8B-B14F-4D97-AF65-F5344CB8AC3E}">
        <p14:creationId xmlns:p14="http://schemas.microsoft.com/office/powerpoint/2010/main" val="42818503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Ian\Documents\Ian Kenning Consulting\Credit Union\Gumption Leaflet\PICS\Gumption_CreditUnion_logo.jpg"/>
          <p:cNvPicPr>
            <a:picLocks noChangeAspect="1" noChangeArrowheads="1"/>
          </p:cNvPicPr>
          <p:nvPr/>
        </p:nvPicPr>
        <p:blipFill>
          <a:blip r:embed="rId2"/>
          <a:srcRect/>
          <a:stretch>
            <a:fillRect/>
          </a:stretch>
        </p:blipFill>
        <p:spPr bwMode="auto">
          <a:xfrm>
            <a:off x="2976711" y="260393"/>
            <a:ext cx="3190577" cy="531941"/>
          </a:xfrm>
          <a:prstGeom prst="rect">
            <a:avLst/>
          </a:prstGeom>
          <a:noFill/>
          <a:ln w="9525">
            <a:noFill/>
            <a:miter lim="800000"/>
            <a:headEnd/>
            <a:tailEnd/>
          </a:ln>
        </p:spPr>
      </p:pic>
      <p:sp>
        <p:nvSpPr>
          <p:cNvPr id="7" name="Rectangle 6"/>
          <p:cNvSpPr/>
          <p:nvPr/>
        </p:nvSpPr>
        <p:spPr>
          <a:xfrm>
            <a:off x="899592" y="908720"/>
            <a:ext cx="7272808" cy="707886"/>
          </a:xfrm>
          <a:prstGeom prst="rect">
            <a:avLst/>
          </a:prstGeom>
        </p:spPr>
        <p:txBody>
          <a:bodyPr wrap="square">
            <a:spAutoFit/>
          </a:bodyPr>
          <a:lstStyle/>
          <a:p>
            <a:pPr algn="ctr"/>
            <a:r>
              <a:rPr lang="en-GB" sz="4000" b="1" dirty="0">
                <a:solidFill>
                  <a:srgbClr val="00B050"/>
                </a:solidFill>
                <a:latin typeface="+mn-lt"/>
              </a:rPr>
              <a:t>Upcoming Training</a:t>
            </a:r>
            <a:r>
              <a:rPr lang="en-GB" b="1" dirty="0">
                <a:solidFill>
                  <a:srgbClr val="00B050"/>
                </a:solidFill>
              </a:rPr>
              <a:t> </a:t>
            </a:r>
            <a:endParaRPr lang="en-GB" dirty="0">
              <a:solidFill>
                <a:srgbClr val="00B050"/>
              </a:solidFill>
            </a:endParaRPr>
          </a:p>
        </p:txBody>
      </p:sp>
      <p:graphicFrame>
        <p:nvGraphicFramePr>
          <p:cNvPr id="2" name="Table 1">
            <a:extLst>
              <a:ext uri="{FF2B5EF4-FFF2-40B4-BE49-F238E27FC236}">
                <a16:creationId xmlns:a16="http://schemas.microsoft.com/office/drawing/2014/main" id="{AE2A0816-137D-1442-3273-98882115BAA2}"/>
              </a:ext>
            </a:extLst>
          </p:cNvPr>
          <p:cNvGraphicFramePr>
            <a:graphicFrameLocks noGrp="1"/>
          </p:cNvGraphicFramePr>
          <p:nvPr>
            <p:extLst>
              <p:ext uri="{D42A27DB-BD31-4B8C-83A1-F6EECF244321}">
                <p14:modId xmlns:p14="http://schemas.microsoft.com/office/powerpoint/2010/main" val="502628335"/>
              </p:ext>
            </p:extLst>
          </p:nvPr>
        </p:nvGraphicFramePr>
        <p:xfrm>
          <a:off x="251520" y="1988840"/>
          <a:ext cx="8712968" cy="2595860"/>
        </p:xfrm>
        <a:graphic>
          <a:graphicData uri="http://schemas.openxmlformats.org/drawingml/2006/table">
            <a:tbl>
              <a:tblPr firstRow="1" firstCol="1" bandRow="1">
                <a:tableStyleId>{5C22544A-7EE6-4342-B048-85BDC9FD1C3A}</a:tableStyleId>
              </a:tblPr>
              <a:tblGrid>
                <a:gridCol w="1363661">
                  <a:extLst>
                    <a:ext uri="{9D8B030D-6E8A-4147-A177-3AD203B41FA5}">
                      <a16:colId xmlns:a16="http://schemas.microsoft.com/office/drawing/2014/main" val="2808324631"/>
                    </a:ext>
                  </a:extLst>
                </a:gridCol>
                <a:gridCol w="1577225">
                  <a:extLst>
                    <a:ext uri="{9D8B030D-6E8A-4147-A177-3AD203B41FA5}">
                      <a16:colId xmlns:a16="http://schemas.microsoft.com/office/drawing/2014/main" val="871092534"/>
                    </a:ext>
                  </a:extLst>
                </a:gridCol>
                <a:gridCol w="1516563">
                  <a:extLst>
                    <a:ext uri="{9D8B030D-6E8A-4147-A177-3AD203B41FA5}">
                      <a16:colId xmlns:a16="http://schemas.microsoft.com/office/drawing/2014/main" val="2004398396"/>
                    </a:ext>
                  </a:extLst>
                </a:gridCol>
                <a:gridCol w="4255519">
                  <a:extLst>
                    <a:ext uri="{9D8B030D-6E8A-4147-A177-3AD203B41FA5}">
                      <a16:colId xmlns:a16="http://schemas.microsoft.com/office/drawing/2014/main" val="3794149995"/>
                    </a:ext>
                  </a:extLst>
                </a:gridCol>
              </a:tblGrid>
              <a:tr h="1136581">
                <a:tc>
                  <a:txBody>
                    <a:bodyPr/>
                    <a:lstStyle/>
                    <a:p>
                      <a:pPr>
                        <a:lnSpc>
                          <a:spcPct val="107000"/>
                        </a:lnSpc>
                        <a:spcAft>
                          <a:spcPts val="800"/>
                        </a:spcAft>
                      </a:pPr>
                      <a:r>
                        <a:rPr lang="en-GB" sz="1100" kern="100">
                          <a:effectLst/>
                        </a:rPr>
                        <a:t>MaPS Pensions &amp; Savings Webinar</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Wed 27</a:t>
                      </a:r>
                      <a:r>
                        <a:rPr lang="en-GB" sz="1100" kern="100" baseline="30000">
                          <a:effectLst/>
                        </a:rPr>
                        <a:t>th</a:t>
                      </a:r>
                      <a:r>
                        <a:rPr lang="en-GB" sz="1100" kern="100">
                          <a:effectLst/>
                        </a:rPr>
                        <a:t> March 10-11am</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Teams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All payroll webinar</a:t>
                      </a:r>
                    </a:p>
                    <a:p>
                      <a:pPr>
                        <a:lnSpc>
                          <a:spcPct val="107000"/>
                        </a:lnSpc>
                        <a:spcAft>
                          <a:spcPts val="800"/>
                        </a:spcAft>
                      </a:pPr>
                      <a:r>
                        <a:rPr lang="en-GB" sz="1100" u="sng" kern="100">
                          <a:effectLst/>
                          <a:hlinkClick r:id="rId3"/>
                        </a:rPr>
                        <a:t>Pension &amp; Money Webinar (BDCU Payrolls) Tickets, Wed 27 Mar 2024 at 10:00 | Eventbrite</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3088714"/>
                  </a:ext>
                </a:extLst>
              </a:tr>
              <a:tr h="1459279">
                <a:tc>
                  <a:txBody>
                    <a:bodyPr/>
                    <a:lstStyle/>
                    <a:p>
                      <a:pPr>
                        <a:lnSpc>
                          <a:spcPct val="107000"/>
                        </a:lnSpc>
                        <a:spcAft>
                          <a:spcPts val="800"/>
                        </a:spcAft>
                      </a:pPr>
                      <a:r>
                        <a:rPr lang="en-GB" sz="1100" kern="100">
                          <a:effectLst/>
                        </a:rPr>
                        <a:t>Money SOS NHS and Community Practitioners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Thur 2</a:t>
                      </a:r>
                      <a:r>
                        <a:rPr lang="en-GB" sz="1100" kern="100" baseline="30000">
                          <a:effectLst/>
                        </a:rPr>
                        <a:t>nd</a:t>
                      </a:r>
                      <a:r>
                        <a:rPr lang="en-GB" sz="1100" kern="100">
                          <a:effectLst/>
                        </a:rPr>
                        <a:t> May</a:t>
                      </a:r>
                    </a:p>
                    <a:p>
                      <a:pPr>
                        <a:lnSpc>
                          <a:spcPct val="107000"/>
                        </a:lnSpc>
                        <a:spcAft>
                          <a:spcPts val="800"/>
                        </a:spcAft>
                      </a:pPr>
                      <a:r>
                        <a:rPr lang="en-GB" sz="1100" kern="100">
                          <a:effectLst/>
                        </a:rPr>
                        <a:t>9.00 -10.00</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BRI Field House, </a:t>
                      </a:r>
                    </a:p>
                    <a:p>
                      <a:pPr>
                        <a:lnSpc>
                          <a:spcPct val="107000"/>
                        </a:lnSpc>
                        <a:spcAft>
                          <a:spcPts val="800"/>
                        </a:spcAft>
                      </a:pPr>
                      <a:r>
                        <a:rPr lang="en-GB" sz="1100" kern="100">
                          <a:effectLst/>
                        </a:rPr>
                        <a:t>Teaching Room 1</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dirty="0">
                          <a:effectLst/>
                        </a:rPr>
                        <a:t>All 3 NHS trusts, community and payroll partners</a:t>
                      </a:r>
                    </a:p>
                    <a:p>
                      <a:pPr>
                        <a:lnSpc>
                          <a:spcPct val="107000"/>
                        </a:lnSpc>
                        <a:spcAft>
                          <a:spcPts val="800"/>
                        </a:spcAft>
                      </a:pPr>
                      <a:r>
                        <a:rPr lang="en-GB" sz="1100" u="sng" kern="100" dirty="0">
                          <a:effectLst/>
                          <a:hlinkClick r:id="rId4"/>
                        </a:rPr>
                        <a:t>Money SOS ‘Train the Trainer' for Community Practitioners &amp; NHS Staff @ BRI Tickets, Thu 2 May 2024 at 09:00 | Eventbrite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5114319"/>
                  </a:ext>
                </a:extLst>
              </a:tr>
            </a:tbl>
          </a:graphicData>
        </a:graphic>
      </p:graphicFrame>
    </p:spTree>
    <p:extLst>
      <p:ext uri="{BB962C8B-B14F-4D97-AF65-F5344CB8AC3E}">
        <p14:creationId xmlns:p14="http://schemas.microsoft.com/office/powerpoint/2010/main" val="140203752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0" y="1052736"/>
            <a:ext cx="9144000" cy="5688632"/>
          </a:xfrm>
        </p:spPr>
        <p:txBody>
          <a:bodyPr/>
          <a:lstStyle/>
          <a:p>
            <a:pPr marL="0" indent="0" algn="ctr">
              <a:buNone/>
            </a:pPr>
            <a:r>
              <a:rPr lang="en-GB" sz="4000" b="1" dirty="0">
                <a:solidFill>
                  <a:srgbClr val="00B050"/>
                </a:solidFill>
                <a:latin typeface="+mj-lt"/>
                <a:ea typeface="+mj-ea"/>
                <a:cs typeface="+mj-cs"/>
              </a:rPr>
              <a:t>Learning from America</a:t>
            </a:r>
          </a:p>
          <a:p>
            <a:pPr marL="0" indent="0" algn="ctr">
              <a:buNone/>
            </a:pPr>
            <a:endParaRPr lang="en-GB" sz="5400" b="1" dirty="0">
              <a:solidFill>
                <a:srgbClr val="00B050"/>
              </a:solidFill>
            </a:endParaRPr>
          </a:p>
          <a:p>
            <a:pPr marL="0" indent="0" algn="ctr">
              <a:buNone/>
            </a:pPr>
            <a:endParaRPr lang="en-GB" sz="800" dirty="0"/>
          </a:p>
          <a:p>
            <a:pPr marL="0" indent="0" algn="ctr">
              <a:buNone/>
            </a:pPr>
            <a:r>
              <a:rPr lang="en-GB" sz="2000" b="1" i="1" dirty="0">
                <a:solidFill>
                  <a:schemeClr val="accent6">
                    <a:lumMod val="50000"/>
                  </a:schemeClr>
                </a:solidFill>
              </a:rPr>
              <a:t>‘Making financial inclusion a priority at your Credit Union is not only a “feel-good” thing to do, it’s an effective business strategy, its in our DNA.’                                                    </a:t>
            </a:r>
            <a:r>
              <a:rPr lang="en-GB" sz="2000" dirty="0"/>
              <a:t>(</a:t>
            </a:r>
            <a:r>
              <a:rPr lang="en-GB" sz="2000" b="1" dirty="0"/>
              <a:t>Scott Butterfield ‘Your Credit Union Partner’ USA</a:t>
            </a:r>
            <a:r>
              <a:rPr lang="en-GB" sz="2000" dirty="0"/>
              <a:t>)</a:t>
            </a:r>
          </a:p>
          <a:p>
            <a:pPr marL="0" indent="0" algn="ctr">
              <a:buNone/>
            </a:pPr>
            <a:endParaRPr lang="en-GB" sz="5400" b="1" dirty="0">
              <a:solidFill>
                <a:srgbClr val="00B050"/>
              </a:solidFill>
            </a:endParaRPr>
          </a:p>
          <a:p>
            <a:pPr marL="0" indent="0" algn="ctr">
              <a:buNone/>
            </a:pPr>
            <a:endParaRPr lang="en-GB" sz="2000" b="1" dirty="0"/>
          </a:p>
          <a:p>
            <a:pPr marL="0" indent="0" algn="ctr">
              <a:buNone/>
            </a:pPr>
            <a:endParaRPr lang="en-GB" sz="800" dirty="0"/>
          </a:p>
          <a:p>
            <a:pPr marL="0" indent="0" algn="ctr">
              <a:buNone/>
            </a:pPr>
            <a:endParaRPr lang="en-GB" sz="800" dirty="0"/>
          </a:p>
          <a:p>
            <a:pPr marL="0" indent="0" algn="ctr">
              <a:buNone/>
            </a:pPr>
            <a:endParaRPr lang="en-GB" sz="800" b="1" i="1" dirty="0">
              <a:solidFill>
                <a:srgbClr val="FF0000"/>
              </a:solidFill>
            </a:endParaRPr>
          </a:p>
          <a:p>
            <a:pPr marL="0" indent="0" algn="ctr">
              <a:buNone/>
            </a:pPr>
            <a:r>
              <a:rPr lang="en-GB" sz="2000" b="1" i="1" dirty="0">
                <a:solidFill>
                  <a:schemeClr val="accent6">
                    <a:lumMod val="50000"/>
                  </a:schemeClr>
                </a:solidFill>
              </a:rPr>
              <a:t>Community Development is at the heart of serving low-income communities that  have limited access to safe financial services </a:t>
            </a:r>
            <a:r>
              <a:rPr lang="en-GB" sz="2000" b="1" dirty="0">
                <a:solidFill>
                  <a:schemeClr val="accent6">
                    <a:lumMod val="50000"/>
                  </a:schemeClr>
                </a:solidFill>
              </a:rPr>
              <a:t>(Inclusiv)</a:t>
            </a:r>
          </a:p>
          <a:p>
            <a:pPr marL="0" indent="0" algn="ctr">
              <a:buNone/>
            </a:pPr>
            <a:endParaRPr lang="en-GB" sz="2800" b="1" dirty="0"/>
          </a:p>
          <a:p>
            <a:pPr marL="0" indent="0" algn="ctr">
              <a:buNone/>
            </a:pPr>
            <a:endParaRPr lang="en-GB" sz="2800" b="1" dirty="0"/>
          </a:p>
          <a:p>
            <a:pPr marL="0" indent="0" algn="ctr">
              <a:buNone/>
            </a:pPr>
            <a:endParaRPr lang="en-GB" sz="800" b="1" dirty="0"/>
          </a:p>
          <a:p>
            <a:pPr marL="0" indent="0" algn="ctr">
              <a:buNone/>
            </a:pPr>
            <a:endParaRPr lang="en-GB" sz="800" b="1" dirty="0"/>
          </a:p>
          <a:p>
            <a:pPr marL="0" indent="0" algn="ctr">
              <a:buNone/>
            </a:pPr>
            <a:endParaRPr lang="en-GB" sz="800" b="1" dirty="0"/>
          </a:p>
          <a:p>
            <a:pPr marL="0" indent="0" algn="ctr">
              <a:buNone/>
            </a:pPr>
            <a:endParaRPr lang="en-GB" sz="800" b="1" dirty="0"/>
          </a:p>
          <a:p>
            <a:pPr marL="0" indent="0" algn="ctr">
              <a:buNone/>
            </a:pPr>
            <a:endParaRPr lang="en-GB" sz="2800" b="1" dirty="0"/>
          </a:p>
          <a:p>
            <a:pPr marL="0" indent="0" algn="ctr">
              <a:buNone/>
            </a:pPr>
            <a:endParaRPr lang="en-GB" sz="2800" b="1" dirty="0"/>
          </a:p>
          <a:p>
            <a:pPr marL="0" indent="0">
              <a:buNone/>
            </a:pPr>
            <a:endParaRPr lang="en-GB" sz="2800" b="1" dirty="0"/>
          </a:p>
          <a:p>
            <a:pPr eaLnBrk="1" hangingPunct="1">
              <a:spcBef>
                <a:spcPts val="300"/>
              </a:spcBef>
            </a:pPr>
            <a:endParaRPr lang="en-GB" sz="2800" dirty="0">
              <a:latin typeface="Arial" pitchFamily="34" charset="0"/>
              <a:cs typeface="Arial" pitchFamily="34" charset="0"/>
            </a:endParaRPr>
          </a:p>
          <a:p>
            <a:pPr marL="0" indent="0" eaLnBrk="1" hangingPunct="1">
              <a:spcBef>
                <a:spcPts val="300"/>
              </a:spcBef>
              <a:buNone/>
            </a:pPr>
            <a:endParaRPr lang="en-GB" sz="2800" dirty="0">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573" y="4077072"/>
            <a:ext cx="4090427" cy="14401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descr="Image result for what does financial inclusion mean">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152" b="49937"/>
          <a:stretch/>
        </p:blipFill>
        <p:spPr bwMode="auto">
          <a:xfrm>
            <a:off x="492870" y="1844824"/>
            <a:ext cx="815826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7850011" y="0"/>
            <a:ext cx="1293989" cy="900932"/>
          </a:xfrm>
          <a:prstGeom prst="rect">
            <a:avLst/>
          </a:prstGeom>
        </p:spPr>
      </p:pic>
      <p:pic>
        <p:nvPicPr>
          <p:cNvPr id="10" name="Picture 3" descr="C:\Users\Ian\Documents\Ian Kenning Consulting\Credit Union\Gumption Leaflet\PICS\Gumption_CreditUnion_logo.jpg"/>
          <p:cNvPicPr>
            <a:picLocks noChangeAspect="1" noChangeArrowheads="1"/>
          </p:cNvPicPr>
          <p:nvPr/>
        </p:nvPicPr>
        <p:blipFill>
          <a:blip r:embed="rId6"/>
          <a:srcRect/>
          <a:stretch>
            <a:fillRect/>
          </a:stretch>
        </p:blipFill>
        <p:spPr bwMode="auto">
          <a:xfrm>
            <a:off x="2965414" y="193614"/>
            <a:ext cx="3190577" cy="531941"/>
          </a:xfrm>
          <a:prstGeom prst="rect">
            <a:avLst/>
          </a:prstGeom>
          <a:noFill/>
          <a:ln w="9525">
            <a:noFill/>
            <a:miter lim="800000"/>
            <a:headEnd/>
            <a:tailEnd/>
          </a:ln>
        </p:spPr>
      </p:pic>
      <p:pic>
        <p:nvPicPr>
          <p:cNvPr id="11" name="Picture 10"/>
          <p:cNvPicPr>
            <a:picLocks noChangeAspect="1"/>
          </p:cNvPicPr>
          <p:nvPr/>
        </p:nvPicPr>
        <p:blipFill>
          <a:blip r:embed="rId7"/>
          <a:stretch>
            <a:fillRect/>
          </a:stretch>
        </p:blipFill>
        <p:spPr>
          <a:xfrm>
            <a:off x="0" y="-3179"/>
            <a:ext cx="1293989" cy="925830"/>
          </a:xfrm>
          <a:prstGeom prst="rect">
            <a:avLst/>
          </a:prstGeom>
        </p:spPr>
      </p:pic>
      <p:sp>
        <p:nvSpPr>
          <p:cNvPr id="2" name="TextBox 1"/>
          <p:cNvSpPr txBox="1"/>
          <p:nvPr/>
        </p:nvSpPr>
        <p:spPr>
          <a:xfrm>
            <a:off x="4716016" y="4077072"/>
            <a:ext cx="3935114" cy="646331"/>
          </a:xfrm>
          <a:prstGeom prst="rect">
            <a:avLst/>
          </a:prstGeom>
          <a:noFill/>
          <a:ln>
            <a:solidFill>
              <a:schemeClr val="tx1"/>
            </a:solidFill>
          </a:ln>
        </p:spPr>
        <p:txBody>
          <a:bodyPr wrap="square" rtlCol="0">
            <a:spAutoFit/>
          </a:bodyPr>
          <a:lstStyle/>
          <a:p>
            <a:pPr algn="ctr"/>
            <a:r>
              <a:rPr lang="en-GB" b="1" dirty="0"/>
              <a:t>Visit to USA in August 2022 to share the Bradford Model.</a:t>
            </a:r>
          </a:p>
        </p:txBody>
      </p:sp>
    </p:spTree>
    <p:extLst>
      <p:ext uri="{BB962C8B-B14F-4D97-AF65-F5344CB8AC3E}">
        <p14:creationId xmlns:p14="http://schemas.microsoft.com/office/powerpoint/2010/main" val="28231708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98778"/>
          </a:xfrm>
        </p:spPr>
        <p:txBody>
          <a:bodyPr/>
          <a:lstStyle/>
          <a:p>
            <a:pPr marL="0" indent="0" algn="ctr" eaLnBrk="1" fontAlgn="auto" hangingPunct="1">
              <a:spcBef>
                <a:spcPts val="0"/>
              </a:spcBef>
              <a:spcAft>
                <a:spcPts val="0"/>
              </a:spcAft>
              <a:buNone/>
              <a:defRPr/>
            </a:pPr>
            <a:r>
              <a:rPr lang="en-GB" sz="5400" dirty="0">
                <a:solidFill>
                  <a:srgbClr val="FF0000"/>
                </a:solidFill>
              </a:rPr>
              <a:t> </a:t>
            </a:r>
            <a:r>
              <a:rPr lang="en-GB" sz="4000" b="1" dirty="0">
                <a:solidFill>
                  <a:srgbClr val="00B050"/>
                </a:solidFill>
                <a:ea typeface="+mj-ea"/>
                <a:cs typeface="+mj-cs"/>
              </a:rPr>
              <a:t>BDCU Led Partnership Projects </a:t>
            </a:r>
          </a:p>
          <a:p>
            <a:pPr marL="0" indent="0" algn="ctr" eaLnBrk="1" fontAlgn="auto" hangingPunct="1">
              <a:spcBef>
                <a:spcPts val="0"/>
              </a:spcBef>
              <a:spcAft>
                <a:spcPts val="0"/>
              </a:spcAft>
              <a:buNone/>
              <a:defRPr/>
            </a:pPr>
            <a:r>
              <a:rPr lang="en-GB" sz="4000" b="1" dirty="0">
                <a:solidFill>
                  <a:srgbClr val="00B050"/>
                </a:solidFill>
                <a:ea typeface="+mj-ea"/>
                <a:cs typeface="+mj-cs"/>
              </a:rPr>
              <a:t>Conferences - Workshops - Road Shows</a:t>
            </a:r>
          </a:p>
          <a:p>
            <a:pPr eaLnBrk="1" fontAlgn="auto" hangingPunct="1">
              <a:spcAft>
                <a:spcPts val="0"/>
              </a:spcAft>
              <a:buFont typeface="Arial" pitchFamily="34" charset="0"/>
              <a:buNone/>
              <a:defRPr/>
            </a:pPr>
            <a:endParaRPr lang="en-GB" dirty="0"/>
          </a:p>
          <a:p>
            <a:endParaRPr lang="en-GB"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55997">
            <a:off x="4938623" y="5145906"/>
            <a:ext cx="2004825" cy="150361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833357">
            <a:off x="228712" y="4534379"/>
            <a:ext cx="2301726" cy="172629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172019">
            <a:off x="1914886" y="4627914"/>
            <a:ext cx="2123570" cy="159267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4718">
            <a:off x="6880062" y="4929683"/>
            <a:ext cx="2047776" cy="153583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05331">
            <a:off x="348461" y="1583916"/>
            <a:ext cx="1648743" cy="219832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82425">
            <a:off x="5337159" y="3220741"/>
            <a:ext cx="1304236" cy="1738982"/>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68712">
            <a:off x="3824394" y="1872949"/>
            <a:ext cx="1533311" cy="2044414"/>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63620">
            <a:off x="3811661" y="3941264"/>
            <a:ext cx="1310677" cy="1747569"/>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398267">
            <a:off x="5103778" y="1699370"/>
            <a:ext cx="1719287" cy="1353939"/>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937528">
            <a:off x="6828360" y="3190494"/>
            <a:ext cx="2147128" cy="1610346"/>
          </a:xfrm>
          <a:prstGeom prst="rect">
            <a:avLst/>
          </a:prstGeom>
        </p:spPr>
      </p:pic>
      <p:pic>
        <p:nvPicPr>
          <p:cNvPr id="2" name="Picture 1"/>
          <p:cNvPicPr>
            <a:picLocks noChangeAspect="1"/>
          </p:cNvPicPr>
          <p:nvPr/>
        </p:nvPicPr>
        <p:blipFill>
          <a:blip r:embed="rId12"/>
          <a:stretch>
            <a:fillRect/>
          </a:stretch>
        </p:blipFill>
        <p:spPr>
          <a:xfrm rot="1124643">
            <a:off x="6765154" y="1766004"/>
            <a:ext cx="2194750" cy="1615580"/>
          </a:xfrm>
          <a:prstGeom prst="rect">
            <a:avLst/>
          </a:prstGeom>
        </p:spPr>
      </p:pic>
      <p:pic>
        <p:nvPicPr>
          <p:cNvPr id="5" name="Picture 4"/>
          <p:cNvPicPr>
            <a:picLocks noChangeAspect="1"/>
          </p:cNvPicPr>
          <p:nvPr/>
        </p:nvPicPr>
        <p:blipFill rotWithShape="1">
          <a:blip r:embed="rId13" cstate="print">
            <a:extLst>
              <a:ext uri="{28A0092B-C50C-407E-A947-70E740481C1C}">
                <a14:useLocalDpi xmlns:a14="http://schemas.microsoft.com/office/drawing/2010/main" val="0"/>
              </a:ext>
            </a:extLst>
          </a:blip>
          <a:srcRect t="15789" b="8402"/>
          <a:stretch/>
        </p:blipFill>
        <p:spPr>
          <a:xfrm rot="20452136">
            <a:off x="1733942" y="2443727"/>
            <a:ext cx="2021791" cy="1319040"/>
          </a:xfrm>
          <a:prstGeom prst="rect">
            <a:avLst/>
          </a:prstGeom>
        </p:spPr>
      </p:pic>
    </p:spTree>
    <p:extLst>
      <p:ext uri="{BB962C8B-B14F-4D97-AF65-F5344CB8AC3E}">
        <p14:creationId xmlns:p14="http://schemas.microsoft.com/office/powerpoint/2010/main" val="20848467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51249" y="537629"/>
            <a:ext cx="3491880" cy="6455613"/>
          </a:xfrm>
          <a:prstGeom prst="rect">
            <a:avLst/>
          </a:prstGeom>
        </p:spPr>
        <p:txBody>
          <a:bodyPr wrap="square">
            <a:spAutoFit/>
          </a:bodyPr>
          <a:lstStyle/>
          <a:p>
            <a:pPr algn="ctr"/>
            <a:endParaRPr lang="en-US" dirty="0"/>
          </a:p>
          <a:p>
            <a:pPr marL="457200" indent="-457200">
              <a:buFont typeface="Arial" panose="020B0604020202020204" pitchFamily="34" charset="0"/>
              <a:buChar char="•"/>
            </a:pPr>
            <a:endParaRPr lang="en-GB" sz="3200" dirty="0"/>
          </a:p>
          <a:p>
            <a:pPr marL="457200" indent="-457200" algn="ctr">
              <a:buFont typeface="Arial" panose="020B0604020202020204" pitchFamily="34" charset="0"/>
              <a:buChar char="•"/>
            </a:pPr>
            <a:endParaRPr lang="en-GB" sz="3200" dirty="0"/>
          </a:p>
          <a:p>
            <a:pPr algn="ctr"/>
            <a:endParaRPr lang="en-US" sz="4050" b="1" u="sng" dirty="0">
              <a:solidFill>
                <a:srgbClr val="0070C0"/>
              </a:solidFill>
            </a:endParaRPr>
          </a:p>
          <a:p>
            <a:pPr algn="ctr"/>
            <a:endParaRPr lang="en-US" sz="4050" b="1" u="sng" dirty="0">
              <a:solidFill>
                <a:srgbClr val="0070C0"/>
              </a:solidFill>
            </a:endParaRPr>
          </a:p>
          <a:p>
            <a:pPr algn="ctr"/>
            <a:endParaRPr lang="en-US" sz="4050" b="1" u="sng" dirty="0">
              <a:solidFill>
                <a:srgbClr val="0070C0"/>
              </a:solidFill>
            </a:endParaRPr>
          </a:p>
          <a:p>
            <a:pPr algn="ctr"/>
            <a:endParaRPr lang="en-US" sz="4050" b="1" u="sng" dirty="0">
              <a:solidFill>
                <a:srgbClr val="0070C0"/>
              </a:solidFill>
            </a:endParaRPr>
          </a:p>
          <a:p>
            <a:pPr algn="ctr"/>
            <a:endParaRPr lang="en-US" sz="4050" b="1" u="sng" dirty="0">
              <a:solidFill>
                <a:srgbClr val="0070C0"/>
              </a:solidFill>
            </a:endParaRPr>
          </a:p>
          <a:p>
            <a:pPr algn="ctr"/>
            <a:endParaRPr lang="en-US" sz="4050" b="1" u="sng" dirty="0">
              <a:solidFill>
                <a:srgbClr val="0070C0"/>
              </a:solidFill>
            </a:endParaRPr>
          </a:p>
          <a:p>
            <a:pPr algn="ctr"/>
            <a:endParaRPr lang="en-US" sz="4050" b="1" u="sng" dirty="0">
              <a:solidFill>
                <a:srgbClr val="0070C0"/>
              </a:solidFill>
            </a:endParaRPr>
          </a:p>
          <a:p>
            <a:endParaRPr lang="en-US" sz="3000" b="1" u="sng" dirty="0">
              <a:solidFill>
                <a:srgbClr val="0070C0"/>
              </a:solidFill>
            </a:endParaRPr>
          </a:p>
          <a:p>
            <a:endParaRPr lang="en-GB" dirty="0"/>
          </a:p>
        </p:txBody>
      </p:sp>
      <p:sp>
        <p:nvSpPr>
          <p:cNvPr id="2" name="Rectangle 1"/>
          <p:cNvSpPr/>
          <p:nvPr/>
        </p:nvSpPr>
        <p:spPr>
          <a:xfrm>
            <a:off x="-17421" y="254238"/>
            <a:ext cx="9144000" cy="707886"/>
          </a:xfrm>
          <a:prstGeom prst="rect">
            <a:avLst/>
          </a:prstGeom>
        </p:spPr>
        <p:txBody>
          <a:bodyPr wrap="square">
            <a:spAutoFit/>
          </a:bodyPr>
          <a:lstStyle/>
          <a:p>
            <a:pPr algn="ctr"/>
            <a:r>
              <a:rPr lang="en-US" sz="4000" b="1" u="sng" dirty="0">
                <a:solidFill>
                  <a:schemeClr val="accent6">
                    <a:lumMod val="75000"/>
                  </a:schemeClr>
                </a:solidFill>
              </a:rPr>
              <a:t>FoodSavers</a:t>
            </a:r>
            <a:endParaRPr lang="en-GB" sz="4000" dirty="0">
              <a:solidFill>
                <a:srgbClr val="00B050"/>
              </a:solidFill>
            </a:endParaRPr>
          </a:p>
        </p:txBody>
      </p:sp>
      <p:sp>
        <p:nvSpPr>
          <p:cNvPr id="5" name="TextBox 4"/>
          <p:cNvSpPr txBox="1"/>
          <p:nvPr/>
        </p:nvSpPr>
        <p:spPr>
          <a:xfrm>
            <a:off x="1" y="957133"/>
            <a:ext cx="5976730" cy="7478970"/>
          </a:xfrm>
          <a:prstGeom prst="rect">
            <a:avLst/>
          </a:prstGeom>
          <a:noFill/>
        </p:spPr>
        <p:txBody>
          <a:bodyPr wrap="square" rtlCol="0">
            <a:spAutoFit/>
          </a:bodyPr>
          <a:lstStyle/>
          <a:p>
            <a:r>
              <a:rPr lang="en-GB" sz="2400" dirty="0">
                <a:latin typeface="+mn-lt"/>
              </a:rPr>
              <a:t>Co-designed partnership project to tackle food insecurity AND save into the credit union funded by Bradford Council.</a:t>
            </a:r>
          </a:p>
          <a:p>
            <a:endParaRPr lang="en-GB" sz="800" dirty="0">
              <a:latin typeface="+mn-lt"/>
            </a:endParaRPr>
          </a:p>
          <a:p>
            <a:r>
              <a:rPr lang="en-GB" sz="2400" dirty="0">
                <a:latin typeface="+mn-lt"/>
              </a:rPr>
              <a:t>Partnered with main FoodBank provider (own the ‘FoodSavers’ name) set up pantries to tackle ‘Free Food’ dependency, providing dignity and self respect purchasing food whilst building savings.</a:t>
            </a:r>
          </a:p>
          <a:p>
            <a:endParaRPr lang="en-GB" sz="800" dirty="0">
              <a:latin typeface="+mn-lt"/>
            </a:endParaRPr>
          </a:p>
          <a:p>
            <a:r>
              <a:rPr lang="en-GB" sz="2400" dirty="0">
                <a:latin typeface="+mn-lt"/>
              </a:rPr>
              <a:t>People pay £6 per bag of chosen food worth £30 and £1 goes into the BDCU. ‘Game Changer’ as many saved more. </a:t>
            </a:r>
          </a:p>
          <a:p>
            <a:endParaRPr lang="en-GB" sz="800" dirty="0">
              <a:latin typeface="+mn-lt"/>
            </a:endParaRPr>
          </a:p>
          <a:p>
            <a:pPr marL="342900" indent="-342900">
              <a:buFont typeface="Arial" panose="020B0604020202020204" pitchFamily="34" charset="0"/>
              <a:buChar char="•"/>
            </a:pPr>
            <a:r>
              <a:rPr lang="en-GB" sz="2400" dirty="0"/>
              <a:t>18 pantries</a:t>
            </a:r>
          </a:p>
          <a:p>
            <a:pPr marL="342900" indent="-342900">
              <a:buFont typeface="Arial" panose="020B0604020202020204" pitchFamily="34" charset="0"/>
              <a:buChar char="•"/>
            </a:pPr>
            <a:r>
              <a:rPr lang="en-GB" sz="2400" dirty="0"/>
              <a:t>540 savers</a:t>
            </a:r>
          </a:p>
          <a:p>
            <a:pPr marL="342900" indent="-342900">
              <a:buFont typeface="Arial" panose="020B0604020202020204" pitchFamily="34" charset="0"/>
              <a:buChar char="•"/>
            </a:pPr>
            <a:r>
              <a:rPr lang="en-GB" sz="2400" dirty="0"/>
              <a:t>Total </a:t>
            </a:r>
            <a:r>
              <a:rPr lang="en-GB" sz="2400"/>
              <a:t>Savings £52k</a:t>
            </a:r>
            <a:r>
              <a:rPr lang="en-GB" sz="2400" dirty="0"/>
              <a:t>!!!</a:t>
            </a:r>
          </a:p>
          <a:p>
            <a:pPr marL="342900" indent="-342900">
              <a:buFont typeface="Arial" panose="020B0604020202020204" pitchFamily="34" charset="0"/>
              <a:buChar char="•"/>
            </a:pPr>
            <a:endParaRPr lang="en-GB" sz="2400" dirty="0"/>
          </a:p>
          <a:p>
            <a:endParaRPr lang="en-GB" sz="2400" dirty="0"/>
          </a:p>
          <a:p>
            <a:endParaRPr lang="en-GB" sz="2400" dirty="0"/>
          </a:p>
          <a:p>
            <a:endParaRPr lang="en-GB" sz="2400" dirty="0"/>
          </a:p>
          <a:p>
            <a:r>
              <a:rPr lang="en-GB" sz="2400" dirty="0"/>
              <a:t> </a:t>
            </a:r>
          </a:p>
        </p:txBody>
      </p:sp>
      <p:pic>
        <p:nvPicPr>
          <p:cNvPr id="8" name="Picture 7"/>
          <p:cNvPicPr>
            <a:picLocks noChangeAspect="1"/>
          </p:cNvPicPr>
          <p:nvPr/>
        </p:nvPicPr>
        <p:blipFill>
          <a:blip r:embed="rId2"/>
          <a:stretch>
            <a:fillRect/>
          </a:stretch>
        </p:blipFill>
        <p:spPr>
          <a:xfrm>
            <a:off x="6012160" y="957133"/>
            <a:ext cx="2843808" cy="1894343"/>
          </a:xfrm>
          <a:prstGeom prst="rect">
            <a:avLst/>
          </a:prstGeom>
        </p:spPr>
      </p:pic>
      <p:pic>
        <p:nvPicPr>
          <p:cNvPr id="9" name="Picture 8"/>
          <p:cNvPicPr>
            <a:picLocks noChangeAspect="1"/>
          </p:cNvPicPr>
          <p:nvPr/>
        </p:nvPicPr>
        <p:blipFill>
          <a:blip r:embed="rId3"/>
          <a:stretch>
            <a:fillRect/>
          </a:stretch>
        </p:blipFill>
        <p:spPr>
          <a:xfrm>
            <a:off x="6027043" y="5013175"/>
            <a:ext cx="2864355" cy="1831115"/>
          </a:xfrm>
          <a:prstGeom prst="rect">
            <a:avLst/>
          </a:prstGeom>
        </p:spPr>
      </p:pic>
      <p:pic>
        <p:nvPicPr>
          <p:cNvPr id="3" name="Picture 2"/>
          <p:cNvPicPr>
            <a:picLocks noChangeAspect="1"/>
          </p:cNvPicPr>
          <p:nvPr/>
        </p:nvPicPr>
        <p:blipFill>
          <a:blip r:embed="rId4"/>
          <a:stretch>
            <a:fillRect/>
          </a:stretch>
        </p:blipFill>
        <p:spPr>
          <a:xfrm>
            <a:off x="5976731" y="2976989"/>
            <a:ext cx="2879237" cy="1887234"/>
          </a:xfrm>
          <a:prstGeom prst="rect">
            <a:avLst/>
          </a:prstGeom>
        </p:spPr>
      </p:pic>
      <p:pic>
        <p:nvPicPr>
          <p:cNvPr id="10" name="Picture 9"/>
          <p:cNvPicPr>
            <a:picLocks noChangeAspect="1"/>
          </p:cNvPicPr>
          <p:nvPr/>
        </p:nvPicPr>
        <p:blipFill rotWithShape="1">
          <a:blip r:embed="rId5"/>
          <a:srcRect l="36363" t="7901" r="34091" b="39080"/>
          <a:stretch/>
        </p:blipFill>
        <p:spPr>
          <a:xfrm>
            <a:off x="3910673" y="4880263"/>
            <a:ext cx="1864639" cy="1837365"/>
          </a:xfrm>
          <a:prstGeom prst="rect">
            <a:avLst/>
          </a:prstGeom>
        </p:spPr>
      </p:pic>
    </p:spTree>
    <p:extLst>
      <p:ext uri="{BB962C8B-B14F-4D97-AF65-F5344CB8AC3E}">
        <p14:creationId xmlns:p14="http://schemas.microsoft.com/office/powerpoint/2010/main" val="232506161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30965" y="3050139"/>
            <a:ext cx="4338552" cy="2354952"/>
          </a:xfrm>
        </p:spPr>
        <p:txBody>
          <a:bodyPr/>
          <a:lstStyle/>
          <a:p>
            <a:pPr algn="ctr" eaLnBrk="1" hangingPunct="1">
              <a:spcBef>
                <a:spcPts val="300"/>
              </a:spcBef>
              <a:buNone/>
            </a:pPr>
            <a:endParaRPr lang="en-GB" sz="4000" b="1" dirty="0">
              <a:latin typeface="+mj-lt"/>
              <a:ea typeface="+mj-ea"/>
              <a:cs typeface="+mj-cs"/>
            </a:endParaRPr>
          </a:p>
          <a:p>
            <a:pPr algn="ctr" eaLnBrk="1" hangingPunct="1">
              <a:spcBef>
                <a:spcPts val="300"/>
              </a:spcBef>
              <a:buNone/>
            </a:pPr>
            <a:endParaRPr lang="en-GB" sz="4000" b="1" dirty="0">
              <a:latin typeface="+mj-lt"/>
              <a:ea typeface="+mj-ea"/>
              <a:cs typeface="+mj-cs"/>
            </a:endParaRPr>
          </a:p>
          <a:p>
            <a:pPr algn="ctr" eaLnBrk="1" hangingPunct="1">
              <a:spcBef>
                <a:spcPts val="300"/>
              </a:spcBef>
              <a:buNone/>
            </a:pPr>
            <a:endParaRPr lang="en-GB" sz="4000" b="1" dirty="0">
              <a:latin typeface="+mj-lt"/>
              <a:ea typeface="+mj-ea"/>
              <a:cs typeface="+mj-cs"/>
            </a:endParaRPr>
          </a:p>
          <a:p>
            <a:pPr algn="ctr" eaLnBrk="1" hangingPunct="1">
              <a:spcBef>
                <a:spcPts val="300"/>
              </a:spcBef>
              <a:buNone/>
            </a:pPr>
            <a:endParaRPr lang="en-GB" sz="4000" b="1" dirty="0">
              <a:latin typeface="+mj-lt"/>
              <a:ea typeface="+mj-ea"/>
              <a:cs typeface="+mj-cs"/>
            </a:endParaRPr>
          </a:p>
          <a:p>
            <a:pPr algn="ctr" eaLnBrk="1" hangingPunct="1">
              <a:spcBef>
                <a:spcPts val="300"/>
              </a:spcBef>
              <a:buNone/>
            </a:pPr>
            <a:endParaRPr lang="en-GB" sz="2000" b="1" dirty="0">
              <a:latin typeface="+mj-lt"/>
              <a:ea typeface="+mj-ea"/>
              <a:cs typeface="+mj-cs"/>
            </a:endParaRPr>
          </a:p>
          <a:p>
            <a:pPr algn="ctr" eaLnBrk="1" hangingPunct="1">
              <a:spcBef>
                <a:spcPts val="300"/>
              </a:spcBef>
              <a:buNone/>
            </a:pPr>
            <a:endParaRPr lang="en-GB" sz="2000" b="1" dirty="0">
              <a:latin typeface="+mj-lt"/>
              <a:ea typeface="+mj-ea"/>
              <a:cs typeface="+mj-cs"/>
            </a:endParaRPr>
          </a:p>
          <a:p>
            <a:pPr marL="0" indent="0">
              <a:buNone/>
            </a:pPr>
            <a:endParaRPr lang="en-GB" sz="2000" dirty="0">
              <a:solidFill>
                <a:prstClr val="black"/>
              </a:solidFill>
            </a:endParaRPr>
          </a:p>
          <a:p>
            <a:pPr marL="0" indent="0">
              <a:buNone/>
            </a:pPr>
            <a:endParaRPr lang="en-GB" sz="2000" dirty="0">
              <a:solidFill>
                <a:prstClr val="black"/>
              </a:solidFill>
            </a:endParaRPr>
          </a:p>
          <a:p>
            <a:pPr marL="0" indent="0">
              <a:buNone/>
            </a:pPr>
            <a:endParaRPr lang="en-GB" sz="2000" dirty="0">
              <a:solidFill>
                <a:prstClr val="black"/>
              </a:solidFill>
            </a:endParaRPr>
          </a:p>
          <a:p>
            <a:pPr marL="0" indent="0">
              <a:buNone/>
            </a:pPr>
            <a:r>
              <a:rPr lang="en-GB" sz="2000" b="1" i="1" dirty="0"/>
              <a:t>                       </a:t>
            </a:r>
            <a:endParaRPr lang="en-GB" sz="2800" b="1" dirty="0"/>
          </a:p>
          <a:p>
            <a:pPr marL="0" indent="0" eaLnBrk="1" hangingPunct="1">
              <a:spcBef>
                <a:spcPts val="300"/>
              </a:spcBef>
              <a:buNone/>
            </a:pPr>
            <a:endParaRPr lang="en-GB" sz="2800" dirty="0">
              <a:latin typeface="Arial" pitchFamily="34" charset="0"/>
              <a:cs typeface="Arial" pitchFamily="34" charset="0"/>
            </a:endParaRPr>
          </a:p>
          <a:p>
            <a:pPr eaLnBrk="1" hangingPunct="1">
              <a:spcBef>
                <a:spcPts val="300"/>
              </a:spcBef>
            </a:pPr>
            <a:endParaRPr lang="en-GB" sz="2800" dirty="0">
              <a:latin typeface="Arial" pitchFamily="34" charset="0"/>
              <a:cs typeface="Arial" pitchFamily="34" charset="0"/>
            </a:endParaRPr>
          </a:p>
          <a:p>
            <a:pPr eaLnBrk="1" hangingPunct="1">
              <a:spcBef>
                <a:spcPts val="300"/>
              </a:spcBef>
            </a:pPr>
            <a:endParaRPr lang="en-GB" sz="2800" dirty="0">
              <a:latin typeface="Arial" pitchFamily="34" charset="0"/>
              <a:cs typeface="Arial" pitchFamily="34" charset="0"/>
            </a:endParaRPr>
          </a:p>
        </p:txBody>
      </p:sp>
      <p:sp>
        <p:nvSpPr>
          <p:cNvPr id="2" name="AutoShape 2" descr="Image result for power of partnership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power of partnership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power of partnership imag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Image result for win-win imag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Image result for images one broken wall two people shaking hands carto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3" descr="C:\Users\Ian\Documents\Ian Kenning Consulting\Credit Union\Gumption Leaflet\PICS\Gumption_CreditUnion_logo.jpg"/>
          <p:cNvPicPr>
            <a:picLocks noChangeAspect="1" noChangeArrowheads="1"/>
          </p:cNvPicPr>
          <p:nvPr/>
        </p:nvPicPr>
        <p:blipFill>
          <a:blip r:embed="rId2"/>
          <a:srcRect/>
          <a:stretch>
            <a:fillRect/>
          </a:stretch>
        </p:blipFill>
        <p:spPr bwMode="auto">
          <a:xfrm>
            <a:off x="2976711" y="260393"/>
            <a:ext cx="3190577" cy="531941"/>
          </a:xfrm>
          <a:prstGeom prst="rect">
            <a:avLst/>
          </a:prstGeom>
          <a:noFill/>
          <a:ln w="9525">
            <a:noFill/>
            <a:miter lim="800000"/>
            <a:headEnd/>
            <a:tailEnd/>
          </a:ln>
        </p:spPr>
      </p:pic>
      <p:pic>
        <p:nvPicPr>
          <p:cNvPr id="1026" name="Picture 2" descr="CUA - Microloan Program">
            <a:extLst>
              <a:ext uri="{FF2B5EF4-FFF2-40B4-BE49-F238E27FC236}">
                <a16:creationId xmlns:a16="http://schemas.microsoft.com/office/drawing/2014/main" id="{AC7D40AB-9996-B43F-D653-F7FB34FDC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 y="980728"/>
            <a:ext cx="914400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vid-19 Update from the West Yorkshire Combined Authority | News ...">
            <a:extLst>
              <a:ext uri="{FF2B5EF4-FFF2-40B4-BE49-F238E27FC236}">
                <a16:creationId xmlns:a16="http://schemas.microsoft.com/office/drawing/2014/main" id="{5F020C8A-15ED-228C-689F-47922BD8D4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78861"/>
            <a:ext cx="4355976" cy="30378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DCD4C90-4BFB-346E-35DD-F332CE54DA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0482" y="5068098"/>
            <a:ext cx="4453326" cy="19907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6B8DAD3-EEE7-6F9B-C9A4-BEF23C2D3482}"/>
              </a:ext>
            </a:extLst>
          </p:cNvPr>
          <p:cNvSpPr txBox="1"/>
          <p:nvPr/>
        </p:nvSpPr>
        <p:spPr>
          <a:xfrm>
            <a:off x="4788024" y="3050139"/>
            <a:ext cx="4325011" cy="2308324"/>
          </a:xfrm>
          <a:prstGeom prst="rect">
            <a:avLst/>
          </a:prstGeom>
          <a:solidFill>
            <a:schemeClr val="accent6">
              <a:lumMod val="40000"/>
              <a:lumOff val="60000"/>
            </a:schemeClr>
          </a:solidFill>
        </p:spPr>
        <p:txBody>
          <a:bodyPr wrap="square" rtlCol="0">
            <a:spAutoFit/>
          </a:bodyPr>
          <a:lstStyle/>
          <a:p>
            <a:r>
              <a:rPr lang="en-GB" dirty="0"/>
              <a:t>£120k Funding from WYCA and Bradford Council for two new projects:</a:t>
            </a:r>
          </a:p>
          <a:p>
            <a:pPr marL="342900" indent="-342900">
              <a:buAutoNum type="arabicParenR"/>
            </a:pPr>
            <a:r>
              <a:rPr lang="en-GB" dirty="0"/>
              <a:t>£200 microloan scheme for people with poor credit score. Started as ‘Back to School Loan’ and now ‘Home Energy Bills Support Loan’ </a:t>
            </a:r>
          </a:p>
          <a:p>
            <a:pPr marL="342900" indent="-342900">
              <a:buAutoNum type="arabicParenR"/>
            </a:pPr>
            <a:r>
              <a:rPr lang="en-GB" dirty="0"/>
              <a:t>UniformSavers #3 to help more people save for school uniforms. </a:t>
            </a:r>
          </a:p>
        </p:txBody>
      </p:sp>
    </p:spTree>
    <p:extLst>
      <p:ext uri="{BB962C8B-B14F-4D97-AF65-F5344CB8AC3E}">
        <p14:creationId xmlns:p14="http://schemas.microsoft.com/office/powerpoint/2010/main" val="2013162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4499992" y="548680"/>
            <a:ext cx="4644008" cy="6455613"/>
          </a:xfrm>
          <a:prstGeom prst="rect">
            <a:avLst/>
          </a:prstGeom>
        </p:spPr>
        <p:txBody>
          <a:bodyPr wrap="square">
            <a:spAutoFit/>
          </a:bodyPr>
          <a:lstStyle/>
          <a:p>
            <a:pPr algn="ctr"/>
            <a:endParaRPr lang="en-US" dirty="0"/>
          </a:p>
          <a:p>
            <a:pPr marL="457200" indent="-457200">
              <a:buFont typeface="Arial" panose="020B0604020202020204" pitchFamily="34" charset="0"/>
              <a:buChar char="•"/>
            </a:pPr>
            <a:endParaRPr lang="en-GB" sz="3200" dirty="0"/>
          </a:p>
          <a:p>
            <a:pPr marL="457200" indent="-457200" algn="ctr">
              <a:buFont typeface="Arial" panose="020B0604020202020204" pitchFamily="34" charset="0"/>
              <a:buChar char="•"/>
            </a:pPr>
            <a:endParaRPr lang="en-GB" sz="3200" dirty="0"/>
          </a:p>
          <a:p>
            <a:pPr algn="ctr"/>
            <a:endParaRPr lang="en-US" sz="4050" b="1" u="sng" dirty="0">
              <a:solidFill>
                <a:srgbClr val="0070C0"/>
              </a:solidFill>
            </a:endParaRPr>
          </a:p>
          <a:p>
            <a:pPr algn="ctr"/>
            <a:endParaRPr lang="en-US" sz="4050" b="1" u="sng" dirty="0">
              <a:solidFill>
                <a:srgbClr val="0070C0"/>
              </a:solidFill>
            </a:endParaRPr>
          </a:p>
          <a:p>
            <a:pPr algn="ctr"/>
            <a:endParaRPr lang="en-US" sz="4050" b="1" u="sng" dirty="0">
              <a:solidFill>
                <a:srgbClr val="0070C0"/>
              </a:solidFill>
            </a:endParaRPr>
          </a:p>
          <a:p>
            <a:pPr algn="ctr"/>
            <a:endParaRPr lang="en-US" sz="4050" b="1" u="sng" dirty="0">
              <a:solidFill>
                <a:srgbClr val="0070C0"/>
              </a:solidFill>
            </a:endParaRPr>
          </a:p>
          <a:p>
            <a:pPr algn="ctr"/>
            <a:endParaRPr lang="en-US" sz="4050" b="1" u="sng" dirty="0">
              <a:solidFill>
                <a:srgbClr val="0070C0"/>
              </a:solidFill>
            </a:endParaRPr>
          </a:p>
          <a:p>
            <a:pPr algn="ctr"/>
            <a:endParaRPr lang="en-US" sz="4050" b="1" u="sng" dirty="0">
              <a:solidFill>
                <a:srgbClr val="0070C0"/>
              </a:solidFill>
            </a:endParaRPr>
          </a:p>
          <a:p>
            <a:pPr algn="ctr"/>
            <a:endParaRPr lang="en-US" sz="4050" b="1" u="sng" dirty="0">
              <a:solidFill>
                <a:srgbClr val="0070C0"/>
              </a:solidFill>
            </a:endParaRPr>
          </a:p>
          <a:p>
            <a:endParaRPr lang="en-US" sz="3000" b="1" u="sng" dirty="0">
              <a:solidFill>
                <a:srgbClr val="0070C0"/>
              </a:solidFill>
            </a:endParaRPr>
          </a:p>
          <a:p>
            <a:endParaRPr lang="en-GB" dirty="0"/>
          </a:p>
        </p:txBody>
      </p:sp>
      <p:sp>
        <p:nvSpPr>
          <p:cNvPr id="2" name="Rectangle 1"/>
          <p:cNvSpPr/>
          <p:nvPr/>
        </p:nvSpPr>
        <p:spPr>
          <a:xfrm>
            <a:off x="0" y="260648"/>
            <a:ext cx="9144000" cy="707886"/>
          </a:xfrm>
          <a:prstGeom prst="rect">
            <a:avLst/>
          </a:prstGeom>
        </p:spPr>
        <p:txBody>
          <a:bodyPr wrap="square">
            <a:spAutoFit/>
          </a:bodyPr>
          <a:lstStyle/>
          <a:p>
            <a:pPr algn="ctr"/>
            <a:r>
              <a:rPr lang="en-US" sz="4000" b="1" u="sng" dirty="0">
                <a:solidFill>
                  <a:schemeClr val="accent6">
                    <a:lumMod val="75000"/>
                  </a:schemeClr>
                </a:solidFill>
              </a:rPr>
              <a:t>UniformSavers Public Health Project </a:t>
            </a:r>
            <a:endParaRPr lang="en-GB" sz="4000" dirty="0">
              <a:solidFill>
                <a:schemeClr val="accent6">
                  <a:lumMod val="75000"/>
                </a:schemeClr>
              </a:solidFill>
            </a:endParaRPr>
          </a:p>
        </p:txBody>
      </p:sp>
      <p:sp>
        <p:nvSpPr>
          <p:cNvPr id="5" name="TextBox 4"/>
          <p:cNvSpPr txBox="1"/>
          <p:nvPr/>
        </p:nvSpPr>
        <p:spPr>
          <a:xfrm>
            <a:off x="0" y="1256566"/>
            <a:ext cx="5004048" cy="5262979"/>
          </a:xfrm>
          <a:prstGeom prst="rect">
            <a:avLst/>
          </a:prstGeom>
          <a:noFill/>
        </p:spPr>
        <p:txBody>
          <a:bodyPr wrap="square" rtlCol="0">
            <a:spAutoFit/>
          </a:bodyPr>
          <a:lstStyle/>
          <a:p>
            <a:r>
              <a:rPr lang="en-GB" sz="2400" dirty="0">
                <a:latin typeface="+mn-lt"/>
              </a:rPr>
              <a:t>Co-designed partnership project to tackle the ‘Cost of Living Crisis’ with Public Health Bradford to provide 285 savings accounts with a £100 bonus paid in August 2022.</a:t>
            </a:r>
          </a:p>
          <a:p>
            <a:endParaRPr lang="en-GB" sz="2400" dirty="0">
              <a:latin typeface="+mn-lt"/>
            </a:endParaRPr>
          </a:p>
          <a:p>
            <a:r>
              <a:rPr lang="en-GB" sz="2400" dirty="0">
                <a:latin typeface="+mn-lt"/>
              </a:rPr>
              <a:t>Key feature was partnering with the Customer Service Centre for resolving issues and providing support ‘changed the conversation’ enhancing council’s image and boosting staff morale. </a:t>
            </a:r>
          </a:p>
          <a:p>
            <a:endParaRPr lang="en-GB" sz="2400" dirty="0">
              <a:latin typeface="+mn-lt"/>
            </a:endParaRPr>
          </a:p>
          <a:p>
            <a:r>
              <a:rPr lang="en-GB" sz="2400" dirty="0">
                <a:latin typeface="+mn-lt"/>
              </a:rPr>
              <a:t>UniformSavers #3 has been funded to launch January 2024</a:t>
            </a:r>
          </a:p>
        </p:txBody>
      </p:sp>
      <p:pic>
        <p:nvPicPr>
          <p:cNvPr id="7" name="Picture 6"/>
          <p:cNvPicPr>
            <a:picLocks noChangeAspect="1"/>
          </p:cNvPicPr>
          <p:nvPr/>
        </p:nvPicPr>
        <p:blipFill>
          <a:blip r:embed="rId2"/>
          <a:stretch>
            <a:fillRect/>
          </a:stretch>
        </p:blipFill>
        <p:spPr>
          <a:xfrm>
            <a:off x="5220003" y="2752152"/>
            <a:ext cx="3286584" cy="4105848"/>
          </a:xfrm>
          <a:prstGeom prst="rect">
            <a:avLst/>
          </a:prstGeom>
        </p:spPr>
      </p:pic>
      <p:pic>
        <p:nvPicPr>
          <p:cNvPr id="3" name="Picture 2" descr="cid:image002.png@01D9B005.CDEDA950">
            <a:extLst>
              <a:ext uri="{FF2B5EF4-FFF2-40B4-BE49-F238E27FC236}">
                <a16:creationId xmlns:a16="http://schemas.microsoft.com/office/drawing/2014/main" id="{E8D8E941-60C6-A3D0-12E8-666FA358C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140" y="930927"/>
            <a:ext cx="2160309" cy="185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4692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36576" y="944735"/>
            <a:ext cx="9107424" cy="5913266"/>
          </a:xfrm>
        </p:spPr>
        <p:txBody>
          <a:bodyPr/>
          <a:lstStyle/>
          <a:p>
            <a:pPr algn="ctr" eaLnBrk="1" hangingPunct="1">
              <a:spcBef>
                <a:spcPts val="300"/>
              </a:spcBef>
              <a:buNone/>
            </a:pPr>
            <a:r>
              <a:rPr lang="en-GB" sz="4800" dirty="0"/>
              <a:t>Benefits of a Credit Union:</a:t>
            </a:r>
          </a:p>
          <a:p>
            <a:pPr eaLnBrk="1" hangingPunct="1">
              <a:spcBef>
                <a:spcPts val="300"/>
              </a:spcBef>
              <a:buFont typeface="Wingdings" panose="05000000000000000000" pitchFamily="2" charset="2"/>
              <a:buChar char="Ø"/>
            </a:pPr>
            <a:r>
              <a:rPr lang="en-GB" sz="2800" b="1" dirty="0">
                <a:solidFill>
                  <a:srgbClr val="00B050"/>
                </a:solidFill>
              </a:rPr>
              <a:t>Start a savings habit from your wage without missing it</a:t>
            </a:r>
          </a:p>
          <a:p>
            <a:pPr eaLnBrk="1" hangingPunct="1">
              <a:spcBef>
                <a:spcPts val="300"/>
              </a:spcBef>
              <a:buFont typeface="Wingdings" panose="05000000000000000000" pitchFamily="2" charset="2"/>
              <a:buChar char="Ø"/>
            </a:pPr>
            <a:r>
              <a:rPr lang="en-GB" sz="2800" dirty="0"/>
              <a:t>Internet and Smartphone Banking, Debit Card &amp; Post Office</a:t>
            </a:r>
          </a:p>
          <a:p>
            <a:pPr eaLnBrk="1" hangingPunct="1">
              <a:spcBef>
                <a:spcPts val="300"/>
              </a:spcBef>
              <a:buFont typeface="Wingdings" panose="05000000000000000000" pitchFamily="2" charset="2"/>
              <a:buChar char="Ø"/>
            </a:pPr>
            <a:r>
              <a:rPr lang="en-GB" sz="2800" b="1" dirty="0">
                <a:solidFill>
                  <a:srgbClr val="00B050"/>
                </a:solidFill>
              </a:rPr>
              <a:t>Same day withdrawals to your bank  </a:t>
            </a:r>
          </a:p>
          <a:p>
            <a:pPr eaLnBrk="1" hangingPunct="1">
              <a:spcBef>
                <a:spcPts val="300"/>
              </a:spcBef>
              <a:buFont typeface="Wingdings" panose="05000000000000000000" pitchFamily="2" charset="2"/>
              <a:buChar char="Ø"/>
            </a:pPr>
            <a:r>
              <a:rPr lang="en-GB" sz="2800" dirty="0"/>
              <a:t>Access to affordable loans paid back via payroll</a:t>
            </a:r>
          </a:p>
          <a:p>
            <a:pPr marL="0" indent="0" eaLnBrk="1" hangingPunct="1">
              <a:spcBef>
                <a:spcPts val="300"/>
              </a:spcBef>
              <a:buNone/>
            </a:pPr>
            <a:r>
              <a:rPr lang="en-GB" sz="2800" dirty="0"/>
              <a:t>    All our </a:t>
            </a:r>
            <a:r>
              <a:rPr lang="en-GB" sz="2800" dirty="0">
                <a:solidFill>
                  <a:srgbClr val="FF0000"/>
                </a:solidFill>
              </a:rPr>
              <a:t>loans build ‘Credit Scores’ </a:t>
            </a:r>
            <a:r>
              <a:rPr lang="en-GB" sz="2800" dirty="0"/>
              <a:t>alongside savings</a:t>
            </a:r>
            <a:endParaRPr lang="en-GB" sz="2800" b="1" dirty="0">
              <a:solidFill>
                <a:srgbClr val="00B050"/>
              </a:solidFill>
            </a:endParaRPr>
          </a:p>
          <a:p>
            <a:pPr eaLnBrk="1" hangingPunct="1">
              <a:spcBef>
                <a:spcPts val="300"/>
              </a:spcBef>
              <a:buFont typeface="Wingdings" panose="05000000000000000000" pitchFamily="2" charset="2"/>
              <a:buChar char="Ø"/>
            </a:pPr>
            <a:r>
              <a:rPr lang="en-GB" sz="2800" b="1" dirty="0">
                <a:solidFill>
                  <a:srgbClr val="00B050"/>
                </a:solidFill>
              </a:rPr>
              <a:t>Christmas Savers – Budget for Christmas</a:t>
            </a:r>
          </a:p>
          <a:p>
            <a:pPr eaLnBrk="1" hangingPunct="1">
              <a:spcBef>
                <a:spcPts val="300"/>
              </a:spcBef>
              <a:buFont typeface="Wingdings" panose="05000000000000000000" pitchFamily="2" charset="2"/>
              <a:buChar char="Ø"/>
            </a:pPr>
            <a:r>
              <a:rPr lang="en-GB" sz="2800" dirty="0"/>
              <a:t>Junior Savers – Save for a child or grandchild</a:t>
            </a:r>
          </a:p>
          <a:p>
            <a:pPr eaLnBrk="1" hangingPunct="1">
              <a:spcBef>
                <a:spcPts val="300"/>
              </a:spcBef>
              <a:buFont typeface="Wingdings" panose="05000000000000000000" pitchFamily="2" charset="2"/>
              <a:buChar char="Ø"/>
            </a:pPr>
            <a:r>
              <a:rPr lang="en-GB" sz="2800" b="1" dirty="0">
                <a:solidFill>
                  <a:srgbClr val="00B050"/>
                </a:solidFill>
              </a:rPr>
              <a:t>Faith Friendly – Halal dividend </a:t>
            </a:r>
            <a:r>
              <a:rPr lang="en-GB" sz="2800" b="1" u="sng" dirty="0">
                <a:solidFill>
                  <a:srgbClr val="00B050"/>
                </a:solidFill>
              </a:rPr>
              <a:t>NOT</a:t>
            </a:r>
            <a:r>
              <a:rPr lang="en-GB" sz="2800" b="1" dirty="0">
                <a:solidFill>
                  <a:srgbClr val="00B050"/>
                </a:solidFill>
              </a:rPr>
              <a:t> interest on savings</a:t>
            </a:r>
          </a:p>
          <a:p>
            <a:pPr eaLnBrk="1" hangingPunct="1">
              <a:spcBef>
                <a:spcPts val="300"/>
              </a:spcBef>
              <a:buFont typeface="Wingdings" panose="05000000000000000000" pitchFamily="2" charset="2"/>
              <a:buChar char="Ø"/>
            </a:pPr>
            <a:r>
              <a:rPr lang="en-GB" sz="2800" dirty="0"/>
              <a:t>Ethical banking that supports your community</a:t>
            </a:r>
          </a:p>
          <a:p>
            <a:pPr eaLnBrk="1" hangingPunct="1">
              <a:spcBef>
                <a:spcPts val="300"/>
              </a:spcBef>
              <a:buFont typeface="Wingdings" panose="05000000000000000000" pitchFamily="2" charset="2"/>
              <a:buChar char="Ø"/>
            </a:pPr>
            <a:r>
              <a:rPr lang="en-GB" sz="2800" b="1" dirty="0">
                <a:solidFill>
                  <a:srgbClr val="00B050"/>
                </a:solidFill>
              </a:rPr>
              <a:t>‘Money SOS’ Workshops and MoneyTips on our website </a:t>
            </a:r>
          </a:p>
          <a:p>
            <a:pPr eaLnBrk="1" hangingPunct="1">
              <a:spcBef>
                <a:spcPts val="300"/>
              </a:spcBef>
              <a:buFont typeface="Wingdings" panose="05000000000000000000" pitchFamily="2" charset="2"/>
              <a:buChar char="Ø"/>
            </a:pPr>
            <a:r>
              <a:rPr lang="en-GB" sz="2800" dirty="0"/>
              <a:t>Regular newsletter and staff loan offers for staff </a:t>
            </a:r>
          </a:p>
          <a:p>
            <a:pPr eaLnBrk="1" hangingPunct="1">
              <a:spcBef>
                <a:spcPts val="300"/>
              </a:spcBef>
            </a:pPr>
            <a:endParaRPr lang="en-GB" sz="2800" b="1" dirty="0">
              <a:solidFill>
                <a:srgbClr val="00B050"/>
              </a:solidFill>
            </a:endParaRPr>
          </a:p>
          <a:p>
            <a:pPr eaLnBrk="1" hangingPunct="1">
              <a:spcBef>
                <a:spcPts val="300"/>
              </a:spcBef>
            </a:pPr>
            <a:endParaRPr lang="en-GB" sz="2800" b="1" dirty="0">
              <a:solidFill>
                <a:srgbClr val="00B050"/>
              </a:solidFill>
            </a:endParaRPr>
          </a:p>
          <a:p>
            <a:pPr eaLnBrk="1" hangingPunct="1">
              <a:spcBef>
                <a:spcPts val="300"/>
              </a:spcBef>
            </a:pPr>
            <a:endParaRPr lang="en-GB" sz="2800" b="1" dirty="0">
              <a:solidFill>
                <a:srgbClr val="00B050"/>
              </a:solidFill>
            </a:endParaRPr>
          </a:p>
          <a:p>
            <a:pPr algn="ctr" eaLnBrk="1" hangingPunct="1">
              <a:spcBef>
                <a:spcPts val="300"/>
              </a:spcBef>
              <a:buNone/>
            </a:pPr>
            <a:endParaRPr lang="en-GB" sz="4000" b="1" dirty="0">
              <a:solidFill>
                <a:srgbClr val="00B050"/>
              </a:solidFill>
            </a:endParaRPr>
          </a:p>
          <a:p>
            <a:pPr algn="ctr" eaLnBrk="1" hangingPunct="1">
              <a:spcBef>
                <a:spcPts val="300"/>
              </a:spcBef>
              <a:buNone/>
            </a:pPr>
            <a:endParaRPr lang="en-GB" sz="4000" b="1" dirty="0">
              <a:solidFill>
                <a:srgbClr val="00B050"/>
              </a:solidFill>
            </a:endParaRPr>
          </a:p>
          <a:p>
            <a:pPr algn="ctr" eaLnBrk="1" hangingPunct="1">
              <a:spcBef>
                <a:spcPts val="300"/>
              </a:spcBef>
              <a:buNone/>
            </a:pPr>
            <a:endParaRPr lang="en-GB" sz="4000" b="1" dirty="0">
              <a:latin typeface="+mj-lt"/>
              <a:ea typeface="+mj-ea"/>
              <a:cs typeface="+mj-cs"/>
            </a:endParaRPr>
          </a:p>
          <a:p>
            <a:pPr algn="ctr" eaLnBrk="1" hangingPunct="1">
              <a:spcBef>
                <a:spcPts val="300"/>
              </a:spcBef>
              <a:buNone/>
            </a:pPr>
            <a:endParaRPr lang="en-GB" sz="4000" b="1" dirty="0">
              <a:latin typeface="+mj-lt"/>
              <a:ea typeface="+mj-ea"/>
              <a:cs typeface="+mj-cs"/>
            </a:endParaRPr>
          </a:p>
          <a:p>
            <a:pPr algn="ctr" eaLnBrk="1" hangingPunct="1">
              <a:spcBef>
                <a:spcPts val="300"/>
              </a:spcBef>
              <a:buNone/>
            </a:pPr>
            <a:endParaRPr lang="en-GB" sz="4000" b="1" dirty="0">
              <a:latin typeface="+mj-lt"/>
              <a:ea typeface="+mj-ea"/>
              <a:cs typeface="+mj-cs"/>
            </a:endParaRPr>
          </a:p>
          <a:p>
            <a:pPr algn="ctr" eaLnBrk="1" hangingPunct="1">
              <a:spcBef>
                <a:spcPts val="300"/>
              </a:spcBef>
              <a:buNone/>
            </a:pPr>
            <a:endParaRPr lang="en-GB" sz="4000" b="1" dirty="0">
              <a:latin typeface="+mj-lt"/>
              <a:ea typeface="+mj-ea"/>
              <a:cs typeface="+mj-cs"/>
            </a:endParaRPr>
          </a:p>
          <a:p>
            <a:pPr algn="ctr" eaLnBrk="1" hangingPunct="1">
              <a:spcBef>
                <a:spcPts val="300"/>
              </a:spcBef>
              <a:buNone/>
            </a:pPr>
            <a:endParaRPr lang="en-GB" sz="2000" b="1" dirty="0">
              <a:latin typeface="+mj-lt"/>
              <a:ea typeface="+mj-ea"/>
              <a:cs typeface="+mj-cs"/>
            </a:endParaRPr>
          </a:p>
          <a:p>
            <a:pPr marL="0" indent="0">
              <a:buNone/>
            </a:pPr>
            <a:endParaRPr lang="en-GB" sz="2000" dirty="0">
              <a:solidFill>
                <a:prstClr val="black"/>
              </a:solidFill>
            </a:endParaRPr>
          </a:p>
          <a:p>
            <a:pPr marL="0" indent="0">
              <a:buNone/>
            </a:pPr>
            <a:endParaRPr lang="en-GB" sz="2000" dirty="0">
              <a:solidFill>
                <a:prstClr val="black"/>
              </a:solidFill>
            </a:endParaRPr>
          </a:p>
          <a:p>
            <a:pPr marL="0" indent="0">
              <a:buNone/>
            </a:pPr>
            <a:endParaRPr lang="en-GB" sz="2000" dirty="0">
              <a:solidFill>
                <a:prstClr val="black"/>
              </a:solidFill>
            </a:endParaRPr>
          </a:p>
          <a:p>
            <a:pPr marL="0" indent="0">
              <a:buNone/>
            </a:pPr>
            <a:r>
              <a:rPr lang="en-GB" sz="2000" b="1" i="1" dirty="0"/>
              <a:t>                       </a:t>
            </a:r>
            <a:endParaRPr lang="en-GB" sz="2800" b="1" dirty="0"/>
          </a:p>
          <a:p>
            <a:pPr marL="0" indent="0" eaLnBrk="1" hangingPunct="1">
              <a:spcBef>
                <a:spcPts val="300"/>
              </a:spcBef>
              <a:buNone/>
            </a:pPr>
            <a:endParaRPr lang="en-GB" sz="2800" dirty="0">
              <a:latin typeface="Arial" pitchFamily="34" charset="0"/>
              <a:cs typeface="Arial" pitchFamily="34" charset="0"/>
            </a:endParaRPr>
          </a:p>
          <a:p>
            <a:pPr eaLnBrk="1" hangingPunct="1">
              <a:spcBef>
                <a:spcPts val="300"/>
              </a:spcBef>
            </a:pPr>
            <a:endParaRPr lang="en-GB" sz="2800" dirty="0">
              <a:latin typeface="Arial" pitchFamily="34" charset="0"/>
              <a:cs typeface="Arial" pitchFamily="34" charset="0"/>
            </a:endParaRPr>
          </a:p>
          <a:p>
            <a:pPr eaLnBrk="1" hangingPunct="1">
              <a:spcBef>
                <a:spcPts val="300"/>
              </a:spcBef>
            </a:pPr>
            <a:endParaRPr lang="en-GB" sz="2800" dirty="0">
              <a:latin typeface="Arial" pitchFamily="34" charset="0"/>
              <a:cs typeface="Arial" pitchFamily="34" charset="0"/>
            </a:endParaRPr>
          </a:p>
        </p:txBody>
      </p:sp>
      <p:sp>
        <p:nvSpPr>
          <p:cNvPr id="2" name="AutoShape 2" descr="Image result for power of partnership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power of partnership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power of partnership imag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Image result for win-win imag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Image result for images one broken wall two people shaking hands carto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3" descr="C:\Users\Ian\Documents\Ian Kenning Consulting\Credit Union\Gumption Leaflet\PICS\Gumption_CreditUnion_logo.jpg"/>
          <p:cNvPicPr>
            <a:picLocks noChangeAspect="1" noChangeArrowheads="1"/>
          </p:cNvPicPr>
          <p:nvPr/>
        </p:nvPicPr>
        <p:blipFill>
          <a:blip r:embed="rId2"/>
          <a:srcRect/>
          <a:stretch>
            <a:fillRect/>
          </a:stretch>
        </p:blipFill>
        <p:spPr bwMode="auto">
          <a:xfrm>
            <a:off x="2976711" y="260393"/>
            <a:ext cx="3190577" cy="531941"/>
          </a:xfrm>
          <a:prstGeom prst="rect">
            <a:avLst/>
          </a:prstGeom>
          <a:noFill/>
          <a:ln w="9525">
            <a:noFill/>
            <a:miter lim="800000"/>
            <a:headEnd/>
            <a:tailEnd/>
          </a:ln>
        </p:spPr>
      </p:pic>
    </p:spTree>
    <p:extLst>
      <p:ext uri="{BB962C8B-B14F-4D97-AF65-F5344CB8AC3E}">
        <p14:creationId xmlns:p14="http://schemas.microsoft.com/office/powerpoint/2010/main" val="28010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Ian\Documents\Ian Kenning Consulting\Credit Union\Gumption Leaflet\PICS\Gumption_CreditUnion_logo.jpg"/>
          <p:cNvPicPr>
            <a:picLocks noChangeAspect="1" noChangeArrowheads="1"/>
          </p:cNvPicPr>
          <p:nvPr/>
        </p:nvPicPr>
        <p:blipFill>
          <a:blip r:embed="rId2"/>
          <a:srcRect/>
          <a:stretch>
            <a:fillRect/>
          </a:stretch>
        </p:blipFill>
        <p:spPr bwMode="auto">
          <a:xfrm>
            <a:off x="2976711" y="260393"/>
            <a:ext cx="3190577" cy="531941"/>
          </a:xfrm>
          <a:prstGeom prst="rect">
            <a:avLst/>
          </a:prstGeom>
          <a:noFill/>
          <a:ln w="9525">
            <a:noFill/>
            <a:miter lim="800000"/>
            <a:headEnd/>
            <a:tailEnd/>
          </a:ln>
        </p:spPr>
      </p:pic>
      <p:sp>
        <p:nvSpPr>
          <p:cNvPr id="7" name="Rectangle 6"/>
          <p:cNvSpPr/>
          <p:nvPr/>
        </p:nvSpPr>
        <p:spPr>
          <a:xfrm>
            <a:off x="899592" y="908720"/>
            <a:ext cx="7272808" cy="707886"/>
          </a:xfrm>
          <a:prstGeom prst="rect">
            <a:avLst/>
          </a:prstGeom>
        </p:spPr>
        <p:txBody>
          <a:bodyPr wrap="square">
            <a:spAutoFit/>
          </a:bodyPr>
          <a:lstStyle/>
          <a:p>
            <a:pPr algn="ctr"/>
            <a:r>
              <a:rPr lang="en-GB" sz="4000" b="1" dirty="0">
                <a:solidFill>
                  <a:srgbClr val="00B050"/>
                </a:solidFill>
                <a:latin typeface="+mn-lt"/>
              </a:rPr>
              <a:t>Meet The Team</a:t>
            </a:r>
            <a:r>
              <a:rPr lang="en-GB" b="1" dirty="0">
                <a:solidFill>
                  <a:srgbClr val="00B050"/>
                </a:solidFill>
              </a:rPr>
              <a:t> </a:t>
            </a:r>
            <a:endParaRPr lang="en-GB" dirty="0">
              <a:solidFill>
                <a:srgbClr val="00B050"/>
              </a:solidFill>
            </a:endParaRPr>
          </a:p>
        </p:txBody>
      </p:sp>
      <p:sp>
        <p:nvSpPr>
          <p:cNvPr id="9" name="TextBox 8"/>
          <p:cNvSpPr txBox="1"/>
          <p:nvPr/>
        </p:nvSpPr>
        <p:spPr>
          <a:xfrm>
            <a:off x="3635896" y="1616606"/>
            <a:ext cx="5328592" cy="4524315"/>
          </a:xfrm>
          <a:prstGeom prst="rect">
            <a:avLst/>
          </a:prstGeom>
          <a:noFill/>
        </p:spPr>
        <p:txBody>
          <a:bodyPr wrap="square" rtlCol="0">
            <a:spAutoFit/>
          </a:bodyPr>
          <a:lstStyle/>
          <a:p>
            <a:endParaRPr lang="en-GB" b="1" dirty="0"/>
          </a:p>
          <a:p>
            <a:r>
              <a:rPr lang="en-GB" b="1" dirty="0"/>
              <a:t>Ian Brewer</a:t>
            </a:r>
            <a:r>
              <a:rPr lang="en-GB" dirty="0"/>
              <a:t> is EDI Community Development Lead with an international community development background.  Ian leads on partnership community development projects to tackle poverty and manages employer engagement with its 34 payroll partner companies</a:t>
            </a:r>
          </a:p>
          <a:p>
            <a:endParaRPr lang="en-GB" dirty="0"/>
          </a:p>
          <a:p>
            <a:r>
              <a:rPr lang="en-GB" b="1" dirty="0"/>
              <a:t>Siobhan Graham </a:t>
            </a:r>
            <a:r>
              <a:rPr lang="en-GB" dirty="0"/>
              <a:t>is EDI Community Development Officer with a background in the NHS and runs the Community Development Projects as well works with Ian on payroll partnerships</a:t>
            </a:r>
          </a:p>
          <a:p>
            <a:endParaRPr lang="en-GB" dirty="0"/>
          </a:p>
          <a:p>
            <a:r>
              <a:rPr lang="en-GB" b="1" dirty="0"/>
              <a:t>Fizza Mumtaz </a:t>
            </a:r>
            <a:r>
              <a:rPr lang="en-GB" dirty="0"/>
              <a:t>is Marketing Apprentice working with the team to manage the website and creating marketing materials </a:t>
            </a:r>
          </a:p>
        </p:txBody>
      </p:sp>
      <p:pic>
        <p:nvPicPr>
          <p:cNvPr id="3" name="Picture 2" descr="A group of people posing for a photo&#10;&#10;Description automatically generated">
            <a:extLst>
              <a:ext uri="{FF2B5EF4-FFF2-40B4-BE49-F238E27FC236}">
                <a16:creationId xmlns:a16="http://schemas.microsoft.com/office/drawing/2014/main" id="{CC79B6A4-F4F9-71CD-4C58-3DDD5B578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220635"/>
            <a:ext cx="3295650" cy="3230116"/>
          </a:xfrm>
          <a:prstGeom prst="rect">
            <a:avLst/>
          </a:prstGeom>
        </p:spPr>
      </p:pic>
    </p:spTree>
    <p:extLst>
      <p:ext uri="{BB962C8B-B14F-4D97-AF65-F5344CB8AC3E}">
        <p14:creationId xmlns:p14="http://schemas.microsoft.com/office/powerpoint/2010/main" val="288139510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36576" y="944735"/>
            <a:ext cx="9107424" cy="5913266"/>
          </a:xfrm>
        </p:spPr>
        <p:txBody>
          <a:bodyPr/>
          <a:lstStyle/>
          <a:p>
            <a:pPr algn="ctr" eaLnBrk="1" hangingPunct="1">
              <a:spcBef>
                <a:spcPts val="300"/>
              </a:spcBef>
              <a:buNone/>
            </a:pPr>
            <a:r>
              <a:rPr lang="en-GB" sz="4000" b="1" dirty="0">
                <a:solidFill>
                  <a:srgbClr val="00B050"/>
                </a:solidFill>
              </a:rPr>
              <a:t>Join Today at </a:t>
            </a:r>
            <a:r>
              <a:rPr lang="en-GB" sz="4000" b="1" dirty="0">
                <a:solidFill>
                  <a:srgbClr val="00B050"/>
                </a:solidFill>
                <a:hlinkClick r:id="rId2"/>
              </a:rPr>
              <a:t>www.bdcu.co.uk</a:t>
            </a:r>
            <a:r>
              <a:rPr lang="en-GB" sz="4000" b="1" dirty="0">
                <a:solidFill>
                  <a:srgbClr val="00B050"/>
                </a:solidFill>
              </a:rPr>
              <a:t> </a:t>
            </a:r>
          </a:p>
          <a:p>
            <a:pPr algn="ctr" eaLnBrk="1" hangingPunct="1">
              <a:spcBef>
                <a:spcPts val="300"/>
              </a:spcBef>
              <a:buNone/>
            </a:pPr>
            <a:endParaRPr lang="en-GB" sz="4000" b="1" dirty="0">
              <a:solidFill>
                <a:srgbClr val="00B050"/>
              </a:solidFill>
            </a:endParaRPr>
          </a:p>
          <a:p>
            <a:pPr algn="ctr" eaLnBrk="1" hangingPunct="1">
              <a:spcBef>
                <a:spcPts val="300"/>
              </a:spcBef>
              <a:buNone/>
            </a:pPr>
            <a:endParaRPr lang="en-GB" sz="4000" b="1" dirty="0">
              <a:solidFill>
                <a:srgbClr val="00B050"/>
              </a:solidFill>
            </a:endParaRPr>
          </a:p>
          <a:p>
            <a:pPr algn="ctr" eaLnBrk="1" hangingPunct="1">
              <a:spcBef>
                <a:spcPts val="300"/>
              </a:spcBef>
              <a:buNone/>
            </a:pPr>
            <a:endParaRPr lang="en-GB" sz="4000" b="1" dirty="0">
              <a:latin typeface="+mj-lt"/>
              <a:ea typeface="+mj-ea"/>
              <a:cs typeface="+mj-cs"/>
            </a:endParaRPr>
          </a:p>
          <a:p>
            <a:pPr algn="ctr" eaLnBrk="1" hangingPunct="1">
              <a:spcBef>
                <a:spcPts val="300"/>
              </a:spcBef>
              <a:buNone/>
            </a:pPr>
            <a:endParaRPr lang="en-GB" sz="4000" b="1" dirty="0">
              <a:latin typeface="+mj-lt"/>
              <a:ea typeface="+mj-ea"/>
              <a:cs typeface="+mj-cs"/>
            </a:endParaRPr>
          </a:p>
          <a:p>
            <a:pPr algn="ctr" eaLnBrk="1" hangingPunct="1">
              <a:spcBef>
                <a:spcPts val="300"/>
              </a:spcBef>
              <a:buNone/>
            </a:pPr>
            <a:endParaRPr lang="en-GB" sz="4000" b="1" dirty="0">
              <a:latin typeface="+mj-lt"/>
              <a:ea typeface="+mj-ea"/>
              <a:cs typeface="+mj-cs"/>
            </a:endParaRPr>
          </a:p>
          <a:p>
            <a:pPr algn="ctr" eaLnBrk="1" hangingPunct="1">
              <a:spcBef>
                <a:spcPts val="300"/>
              </a:spcBef>
              <a:buNone/>
            </a:pPr>
            <a:endParaRPr lang="en-GB" sz="4000" b="1" dirty="0">
              <a:latin typeface="+mj-lt"/>
              <a:ea typeface="+mj-ea"/>
              <a:cs typeface="+mj-cs"/>
            </a:endParaRPr>
          </a:p>
          <a:p>
            <a:pPr algn="ctr" eaLnBrk="1" hangingPunct="1">
              <a:spcBef>
                <a:spcPts val="300"/>
              </a:spcBef>
              <a:buNone/>
            </a:pPr>
            <a:endParaRPr lang="en-GB" sz="2000" b="1" dirty="0">
              <a:latin typeface="+mj-lt"/>
              <a:ea typeface="+mj-ea"/>
              <a:cs typeface="+mj-cs"/>
            </a:endParaRPr>
          </a:p>
          <a:p>
            <a:pPr marL="0" indent="0">
              <a:buNone/>
            </a:pPr>
            <a:endParaRPr lang="en-GB" sz="2000" dirty="0">
              <a:solidFill>
                <a:prstClr val="black"/>
              </a:solidFill>
            </a:endParaRPr>
          </a:p>
          <a:p>
            <a:pPr marL="0" indent="0">
              <a:buNone/>
            </a:pPr>
            <a:endParaRPr lang="en-GB" sz="2000" dirty="0">
              <a:solidFill>
                <a:prstClr val="black"/>
              </a:solidFill>
            </a:endParaRPr>
          </a:p>
          <a:p>
            <a:pPr marL="0" indent="0">
              <a:buNone/>
            </a:pPr>
            <a:endParaRPr lang="en-GB" sz="2000" dirty="0">
              <a:solidFill>
                <a:prstClr val="black"/>
              </a:solidFill>
            </a:endParaRPr>
          </a:p>
          <a:p>
            <a:pPr marL="0" indent="0">
              <a:buNone/>
            </a:pPr>
            <a:r>
              <a:rPr lang="en-GB" sz="2000" b="1" i="1" dirty="0"/>
              <a:t>                       </a:t>
            </a:r>
            <a:endParaRPr lang="en-GB" sz="2800" b="1" dirty="0"/>
          </a:p>
          <a:p>
            <a:pPr marL="0" indent="0" eaLnBrk="1" hangingPunct="1">
              <a:spcBef>
                <a:spcPts val="300"/>
              </a:spcBef>
              <a:buNone/>
            </a:pPr>
            <a:endParaRPr lang="en-GB" sz="2800" dirty="0">
              <a:latin typeface="Arial" pitchFamily="34" charset="0"/>
              <a:cs typeface="Arial" pitchFamily="34" charset="0"/>
            </a:endParaRPr>
          </a:p>
          <a:p>
            <a:pPr eaLnBrk="1" hangingPunct="1">
              <a:spcBef>
                <a:spcPts val="300"/>
              </a:spcBef>
            </a:pPr>
            <a:endParaRPr lang="en-GB" sz="2800" dirty="0">
              <a:latin typeface="Arial" pitchFamily="34" charset="0"/>
              <a:cs typeface="Arial" pitchFamily="34" charset="0"/>
            </a:endParaRPr>
          </a:p>
          <a:p>
            <a:pPr marL="0" indent="0" eaLnBrk="1" hangingPunct="1">
              <a:spcBef>
                <a:spcPts val="300"/>
              </a:spcBef>
              <a:buNone/>
            </a:pPr>
            <a:endParaRPr lang="en-GB" sz="2800" dirty="0">
              <a:latin typeface="Arial" pitchFamily="34" charset="0"/>
              <a:cs typeface="Arial" pitchFamily="34" charset="0"/>
            </a:endParaRPr>
          </a:p>
        </p:txBody>
      </p:sp>
      <p:sp>
        <p:nvSpPr>
          <p:cNvPr id="2" name="AutoShape 2" descr="Image result for power of partnership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power of partnership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power of partnership imag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Image result for win-win imag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Image result for images one broken wall two people shaking hands carto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3" descr="C:\Users\Ian\Documents\Ian Kenning Consulting\Credit Union\Gumption Leaflet\PICS\Gumption_CreditUnion_logo.jpg"/>
          <p:cNvPicPr>
            <a:picLocks noChangeAspect="1" noChangeArrowheads="1"/>
          </p:cNvPicPr>
          <p:nvPr/>
        </p:nvPicPr>
        <p:blipFill>
          <a:blip r:embed="rId3"/>
          <a:srcRect/>
          <a:stretch>
            <a:fillRect/>
          </a:stretch>
        </p:blipFill>
        <p:spPr bwMode="auto">
          <a:xfrm>
            <a:off x="2976711" y="260393"/>
            <a:ext cx="3190577" cy="531941"/>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36576" y="1988840"/>
            <a:ext cx="9107424" cy="4854192"/>
          </a:xfrm>
          <a:prstGeom prst="rect">
            <a:avLst/>
          </a:prstGeom>
          <a:ln>
            <a:solidFill>
              <a:schemeClr val="tx1"/>
            </a:solidFill>
          </a:ln>
        </p:spPr>
      </p:pic>
      <p:sp>
        <p:nvSpPr>
          <p:cNvPr id="8" name="Down Arrow 7"/>
          <p:cNvSpPr/>
          <p:nvPr/>
        </p:nvSpPr>
        <p:spPr>
          <a:xfrm rot="10800000">
            <a:off x="5705658" y="292296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0071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0" y="1268413"/>
            <a:ext cx="8964488" cy="5256931"/>
          </a:xfrm>
        </p:spPr>
        <p:txBody>
          <a:bodyPr>
            <a:normAutofit fontScale="92500" lnSpcReduction="20000"/>
          </a:bodyPr>
          <a:lstStyle/>
          <a:p>
            <a:pPr lvl="0" algn="ctr" eaLnBrk="1" fontAlgn="auto" hangingPunct="1">
              <a:spcBef>
                <a:spcPts val="0"/>
              </a:spcBef>
              <a:spcAft>
                <a:spcPts val="0"/>
              </a:spcAft>
              <a:buNone/>
              <a:defRPr/>
            </a:pPr>
            <a:r>
              <a:rPr lang="en-GB" sz="4800" b="1" u="sng" dirty="0">
                <a:solidFill>
                  <a:srgbClr val="00B050"/>
                </a:solidFill>
              </a:rPr>
              <a:t>Contact</a:t>
            </a:r>
            <a:r>
              <a:rPr lang="en-GB" sz="4800" b="1" dirty="0">
                <a:solidFill>
                  <a:srgbClr val="00B050"/>
                </a:solidFill>
              </a:rPr>
              <a:t> </a:t>
            </a:r>
          </a:p>
          <a:p>
            <a:pPr lvl="0" algn="ctr" eaLnBrk="1" fontAlgn="auto" hangingPunct="1">
              <a:spcBef>
                <a:spcPts val="0"/>
              </a:spcBef>
              <a:spcAft>
                <a:spcPts val="0"/>
              </a:spcAft>
              <a:buNone/>
              <a:defRPr/>
            </a:pPr>
            <a:r>
              <a:rPr lang="en-GB" sz="4800" b="1" dirty="0">
                <a:solidFill>
                  <a:srgbClr val="00B050"/>
                </a:solidFill>
              </a:rPr>
              <a:t>Join at </a:t>
            </a:r>
            <a:r>
              <a:rPr lang="en-GB" sz="4800" b="1" dirty="0">
                <a:solidFill>
                  <a:srgbClr val="00B050"/>
                </a:solidFill>
                <a:hlinkClick r:id="rId2"/>
              </a:rPr>
              <a:t>www.bdcu.co.uk</a:t>
            </a:r>
            <a:r>
              <a:rPr lang="en-GB" sz="4800" b="1" dirty="0">
                <a:solidFill>
                  <a:srgbClr val="00B050"/>
                </a:solidFill>
              </a:rPr>
              <a:t> </a:t>
            </a:r>
          </a:p>
          <a:p>
            <a:pPr lvl="0" algn="ctr" eaLnBrk="1" fontAlgn="auto" hangingPunct="1">
              <a:spcBef>
                <a:spcPts val="0"/>
              </a:spcBef>
              <a:spcAft>
                <a:spcPts val="0"/>
              </a:spcAft>
              <a:buNone/>
              <a:defRPr/>
            </a:pPr>
            <a:endParaRPr lang="en-GB" sz="4800" b="1" dirty="0">
              <a:solidFill>
                <a:srgbClr val="00B050"/>
              </a:solidFill>
            </a:endParaRPr>
          </a:p>
          <a:p>
            <a:pPr algn="ctr" eaLnBrk="1" fontAlgn="auto" hangingPunct="1">
              <a:spcBef>
                <a:spcPts val="0"/>
              </a:spcBef>
              <a:spcAft>
                <a:spcPts val="0"/>
              </a:spcAft>
              <a:buNone/>
              <a:defRPr/>
            </a:pPr>
            <a:r>
              <a:rPr lang="en-GB" sz="2800" b="1" dirty="0">
                <a:solidFill>
                  <a:srgbClr val="00B050"/>
                </a:solidFill>
              </a:rPr>
              <a:t>Ian Brewer </a:t>
            </a:r>
            <a:r>
              <a:rPr lang="en-GB" sz="2800" b="1" dirty="0">
                <a:hlinkClick r:id="rId3"/>
              </a:rPr>
              <a:t>ian.brewer@bdcu.co.uk</a:t>
            </a:r>
            <a:r>
              <a:rPr lang="en-GB" sz="2800" b="1" dirty="0"/>
              <a:t> </a:t>
            </a:r>
          </a:p>
          <a:p>
            <a:pPr lvl="0" algn="ctr" eaLnBrk="1" fontAlgn="auto" hangingPunct="1">
              <a:spcBef>
                <a:spcPts val="0"/>
              </a:spcBef>
              <a:spcAft>
                <a:spcPts val="0"/>
              </a:spcAft>
              <a:buNone/>
              <a:defRPr/>
            </a:pPr>
            <a:r>
              <a:rPr lang="en-GB" sz="2800" b="1" dirty="0">
                <a:solidFill>
                  <a:srgbClr val="00B050"/>
                </a:solidFill>
              </a:rPr>
              <a:t>Financial Inclusion Development Officer</a:t>
            </a:r>
          </a:p>
          <a:p>
            <a:pPr marL="0" indent="0" algn="ctr">
              <a:buNone/>
            </a:pPr>
            <a:endParaRPr lang="en-GB" sz="4800" dirty="0">
              <a:solidFill>
                <a:srgbClr val="FF0000"/>
              </a:solidFill>
            </a:endParaRPr>
          </a:p>
          <a:p>
            <a:pPr marL="0" indent="0" algn="ctr">
              <a:buNone/>
            </a:pPr>
            <a:endParaRPr lang="en-GB" sz="4800" dirty="0">
              <a:solidFill>
                <a:srgbClr val="FF0000"/>
              </a:solidFill>
            </a:endParaRPr>
          </a:p>
          <a:p>
            <a:pPr marL="0" lvl="0" indent="0" algn="ctr">
              <a:buNone/>
            </a:pPr>
            <a:endParaRPr lang="en-GB" sz="2800" b="1" dirty="0">
              <a:solidFill>
                <a:prstClr val="black"/>
              </a:solidFill>
            </a:endParaRPr>
          </a:p>
          <a:p>
            <a:pPr marL="0" lvl="0" indent="0" algn="ctr">
              <a:buNone/>
            </a:pPr>
            <a:r>
              <a:rPr lang="en-GB" sz="2800" b="1" dirty="0">
                <a:solidFill>
                  <a:srgbClr val="00B050"/>
                </a:solidFill>
              </a:rPr>
              <a:t>City Hall Reception, Bradford, BD1 1HY</a:t>
            </a:r>
          </a:p>
          <a:p>
            <a:pPr marL="0" lvl="0" indent="0" algn="ctr">
              <a:buNone/>
            </a:pPr>
            <a:r>
              <a:rPr lang="en-GB" sz="2800" b="1" dirty="0">
                <a:solidFill>
                  <a:srgbClr val="00B050"/>
                </a:solidFill>
              </a:rPr>
              <a:t>07533 547187</a:t>
            </a:r>
            <a:endParaRPr lang="en-GB" sz="2800" dirty="0">
              <a:solidFill>
                <a:srgbClr val="00B050"/>
              </a:solidFill>
            </a:endParaRPr>
          </a:p>
          <a:p>
            <a:pPr lvl="0">
              <a:spcBef>
                <a:spcPts val="0"/>
              </a:spcBef>
            </a:pPr>
            <a:endParaRPr lang="en-GB" sz="2800" dirty="0"/>
          </a:p>
          <a:p>
            <a:pPr algn="ctr" eaLnBrk="1" fontAlgn="auto" hangingPunct="1">
              <a:spcAft>
                <a:spcPts val="0"/>
              </a:spcAft>
              <a:buFont typeface="Arial" pitchFamily="34" charset="0"/>
              <a:buNone/>
              <a:defRPr/>
            </a:pPr>
            <a:endParaRPr lang="en-GB" sz="2800" b="1" dirty="0"/>
          </a:p>
          <a:p>
            <a:pPr algn="ctr" eaLnBrk="1" fontAlgn="auto" hangingPunct="1">
              <a:spcAft>
                <a:spcPts val="0"/>
              </a:spcAft>
              <a:buFont typeface="Arial" pitchFamily="34" charset="0"/>
              <a:buNone/>
              <a:defRPr/>
            </a:pPr>
            <a:endParaRPr lang="en-GB" sz="2800" b="1" dirty="0"/>
          </a:p>
          <a:p>
            <a:pPr algn="ctr" eaLnBrk="1" fontAlgn="auto" hangingPunct="1">
              <a:spcAft>
                <a:spcPts val="0"/>
              </a:spcAft>
              <a:buFont typeface="Arial" pitchFamily="34" charset="0"/>
              <a:buNone/>
              <a:defRPr/>
            </a:pPr>
            <a:endParaRPr lang="en-GB" sz="2800" b="1" dirty="0"/>
          </a:p>
          <a:p>
            <a:pPr algn="ctr" eaLnBrk="1" fontAlgn="auto" hangingPunct="1">
              <a:spcAft>
                <a:spcPts val="0"/>
              </a:spcAft>
              <a:buFont typeface="Arial" pitchFamily="34" charset="0"/>
              <a:buNone/>
              <a:defRPr/>
            </a:pPr>
            <a:endParaRPr lang="en-GB" sz="2800" b="1" dirty="0"/>
          </a:p>
          <a:p>
            <a:pPr algn="ctr" eaLnBrk="1" fontAlgn="auto" hangingPunct="1">
              <a:spcAft>
                <a:spcPts val="0"/>
              </a:spcAft>
              <a:buFont typeface="Arial" pitchFamily="34" charset="0"/>
              <a:buNone/>
              <a:defRPr/>
            </a:pPr>
            <a:endParaRPr lang="en-GB" sz="2800" b="1" dirty="0"/>
          </a:p>
          <a:p>
            <a:pPr algn="ctr" eaLnBrk="1" fontAlgn="auto" hangingPunct="1">
              <a:spcAft>
                <a:spcPts val="0"/>
              </a:spcAft>
              <a:buFont typeface="Arial" pitchFamily="34" charset="0"/>
              <a:buNone/>
              <a:defRPr/>
            </a:pPr>
            <a:endParaRPr lang="en-GB" sz="2800" b="1" dirty="0"/>
          </a:p>
          <a:p>
            <a:pPr algn="ctr" eaLnBrk="1" fontAlgn="auto" hangingPunct="1">
              <a:spcAft>
                <a:spcPts val="0"/>
              </a:spcAft>
              <a:buFont typeface="Arial" pitchFamily="34" charset="0"/>
              <a:buNone/>
              <a:defRPr/>
            </a:pPr>
            <a:endParaRPr lang="en-GB" sz="2800" b="1" dirty="0"/>
          </a:p>
          <a:p>
            <a:pPr algn="ctr" eaLnBrk="1" fontAlgn="auto" hangingPunct="1">
              <a:spcAft>
                <a:spcPts val="0"/>
              </a:spcAft>
              <a:buFont typeface="Arial" pitchFamily="34" charset="0"/>
              <a:buNone/>
              <a:defRPr/>
            </a:pPr>
            <a:endParaRPr lang="en-GB" sz="28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8645" y="3555452"/>
            <a:ext cx="1689419" cy="1574808"/>
          </a:xfrm>
          <a:prstGeom prst="rect">
            <a:avLst/>
          </a:prstGeom>
        </p:spPr>
      </p:pic>
      <p:pic>
        <p:nvPicPr>
          <p:cNvPr id="7" name="Picture 3" descr="C:\Users\Ian\Documents\Ian Kenning Consulting\Credit Union\Gumption Leaflet\PICS\Gumption_CreditUnion_logo.jpg"/>
          <p:cNvPicPr>
            <a:picLocks noChangeAspect="1" noChangeArrowheads="1"/>
          </p:cNvPicPr>
          <p:nvPr/>
        </p:nvPicPr>
        <p:blipFill>
          <a:blip r:embed="rId5"/>
          <a:srcRect/>
          <a:stretch>
            <a:fillRect/>
          </a:stretch>
        </p:blipFill>
        <p:spPr bwMode="auto">
          <a:xfrm>
            <a:off x="2976711" y="260393"/>
            <a:ext cx="3190577" cy="531941"/>
          </a:xfrm>
          <a:prstGeom prst="rect">
            <a:avLst/>
          </a:prstGeom>
          <a:noFill/>
          <a:ln w="9525">
            <a:noFill/>
            <a:miter lim="800000"/>
            <a:headEnd/>
            <a:tailEnd/>
          </a:ln>
        </p:spPr>
      </p:pic>
    </p:spTree>
    <p:extLst>
      <p:ext uri="{BB962C8B-B14F-4D97-AF65-F5344CB8AC3E}">
        <p14:creationId xmlns:p14="http://schemas.microsoft.com/office/powerpoint/2010/main" val="199893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result for growth"/>
          <p:cNvPicPr>
            <a:picLocks noChangeAspect="1" noChangeArrowheads="1"/>
          </p:cNvPicPr>
          <p:nvPr/>
        </p:nvPicPr>
        <p:blipFill rotWithShape="1">
          <a:blip r:embed="rId2">
            <a:extLst>
              <a:ext uri="{28A0092B-C50C-407E-A947-70E740481C1C}">
                <a14:useLocalDpi xmlns:a14="http://schemas.microsoft.com/office/drawing/2010/main" val="0"/>
              </a:ext>
            </a:extLst>
          </a:blip>
          <a:srcRect b="15219"/>
          <a:stretch/>
        </p:blipFill>
        <p:spPr bwMode="auto">
          <a:xfrm>
            <a:off x="4780080" y="3140968"/>
            <a:ext cx="4560798" cy="3682550"/>
          </a:xfrm>
          <a:prstGeom prst="rect">
            <a:avLst/>
          </a:prstGeom>
          <a:noFill/>
          <a:extLst>
            <a:ext uri="{909E8E84-426E-40DD-AFC4-6F175D3DCCD1}">
              <a14:hiddenFill xmlns:a14="http://schemas.microsoft.com/office/drawing/2010/main">
                <a:solidFill>
                  <a:srgbClr val="FFFFFF"/>
                </a:solidFill>
              </a14:hiddenFill>
            </a:ext>
          </a:extLst>
        </p:spPr>
      </p:pic>
      <p:sp>
        <p:nvSpPr>
          <p:cNvPr id="17410" name="Content Placeholder 2"/>
          <p:cNvSpPr>
            <a:spLocks noGrp="1"/>
          </p:cNvSpPr>
          <p:nvPr>
            <p:ph idx="1"/>
          </p:nvPr>
        </p:nvSpPr>
        <p:spPr>
          <a:xfrm>
            <a:off x="179512" y="980728"/>
            <a:ext cx="8964488" cy="5400600"/>
          </a:xfrm>
        </p:spPr>
        <p:txBody>
          <a:bodyPr/>
          <a:lstStyle/>
          <a:p>
            <a:pPr algn="ctr" eaLnBrk="1" hangingPunct="1">
              <a:spcBef>
                <a:spcPts val="300"/>
              </a:spcBef>
              <a:buNone/>
            </a:pPr>
            <a:r>
              <a:rPr lang="en-GB" sz="4000" b="1" dirty="0">
                <a:solidFill>
                  <a:srgbClr val="00B050"/>
                </a:solidFill>
                <a:latin typeface="+mj-lt"/>
                <a:ea typeface="+mj-ea"/>
                <a:cs typeface="+mj-cs"/>
              </a:rPr>
              <a:t>Bradford District Credit Union</a:t>
            </a:r>
          </a:p>
          <a:p>
            <a:pPr algn="ctr" eaLnBrk="1" hangingPunct="1">
              <a:spcBef>
                <a:spcPts val="300"/>
              </a:spcBef>
              <a:buNone/>
            </a:pPr>
            <a:r>
              <a:rPr lang="en-GB" sz="4000" b="1" dirty="0">
                <a:solidFill>
                  <a:srgbClr val="00B050"/>
                </a:solidFill>
                <a:latin typeface="+mj-lt"/>
                <a:ea typeface="+mj-ea"/>
                <a:cs typeface="+mj-cs"/>
              </a:rPr>
              <a:t>History</a:t>
            </a:r>
          </a:p>
          <a:p>
            <a:pPr marL="571500" indent="-571500">
              <a:buFont typeface="Arial" panose="020B0604020202020204" pitchFamily="34" charset="0"/>
              <a:buChar char="•"/>
            </a:pPr>
            <a:r>
              <a:rPr lang="en-GB" sz="2000" dirty="0">
                <a:solidFill>
                  <a:prstClr val="black"/>
                </a:solidFill>
              </a:rPr>
              <a:t>1993 - Recession led to Bradford Council launching Industrial Credit Union</a:t>
            </a:r>
          </a:p>
          <a:p>
            <a:pPr marL="571500" lvl="0" indent="-571500">
              <a:buFont typeface="Arial" panose="020B0604020202020204" pitchFamily="34" charset="0"/>
              <a:buChar char="•"/>
            </a:pPr>
            <a:r>
              <a:rPr lang="en-GB" sz="2000" dirty="0">
                <a:solidFill>
                  <a:prstClr val="black"/>
                </a:solidFill>
              </a:rPr>
              <a:t>2005 - Extended to all residents of Bradford</a:t>
            </a:r>
          </a:p>
          <a:p>
            <a:pPr marL="571500" lvl="0" indent="-571500">
              <a:buFont typeface="Arial" panose="020B0604020202020204" pitchFamily="34" charset="0"/>
              <a:buChar char="•"/>
            </a:pPr>
            <a:r>
              <a:rPr lang="en-GB" sz="2000" dirty="0">
                <a:solidFill>
                  <a:prstClr val="black"/>
                </a:solidFill>
              </a:rPr>
              <a:t>2016 - Early adopter of online banking (app in 2018)</a:t>
            </a:r>
          </a:p>
          <a:p>
            <a:pPr marL="571500" lvl="0" indent="-571500">
              <a:buFont typeface="Arial" panose="020B0604020202020204" pitchFamily="34" charset="0"/>
              <a:buChar char="•"/>
            </a:pPr>
            <a:r>
              <a:rPr lang="en-GB" sz="2000" dirty="0">
                <a:solidFill>
                  <a:prstClr val="black"/>
                </a:solidFill>
              </a:rPr>
              <a:t>2016 - Council funded Financial Inclusion Officer </a:t>
            </a:r>
          </a:p>
          <a:p>
            <a:pPr marL="571500" lvl="0" indent="-571500">
              <a:buFont typeface="Arial" panose="020B0604020202020204" pitchFamily="34" charset="0"/>
              <a:buChar char="•"/>
            </a:pPr>
            <a:r>
              <a:rPr lang="en-GB" sz="2000" dirty="0">
                <a:solidFill>
                  <a:prstClr val="black"/>
                </a:solidFill>
              </a:rPr>
              <a:t>2019 - Extended to serve Kirklees &amp; Craven (1.5 million people)</a:t>
            </a:r>
          </a:p>
          <a:p>
            <a:pPr marL="0" indent="0">
              <a:buNone/>
            </a:pPr>
            <a:r>
              <a:rPr lang="en-GB" sz="2000" dirty="0">
                <a:solidFill>
                  <a:prstClr val="black"/>
                </a:solidFill>
              </a:rPr>
              <a:t>                               </a:t>
            </a:r>
            <a:r>
              <a:rPr lang="en-GB" sz="2000" b="1" u="sng" dirty="0">
                <a:solidFill>
                  <a:prstClr val="black"/>
                </a:solidFill>
              </a:rPr>
              <a:t>Membership Growth</a:t>
            </a:r>
          </a:p>
          <a:p>
            <a:pPr lvl="0"/>
            <a:r>
              <a:rPr lang="en-GB" sz="2000" dirty="0">
                <a:solidFill>
                  <a:prstClr val="black"/>
                </a:solidFill>
              </a:rPr>
              <a:t>    1993 - 2016 = 3000 members</a:t>
            </a:r>
          </a:p>
          <a:p>
            <a:pPr lvl="0"/>
            <a:r>
              <a:rPr lang="en-GB" sz="2000" dirty="0">
                <a:solidFill>
                  <a:prstClr val="black"/>
                </a:solidFill>
              </a:rPr>
              <a:t>    2016 - 2023 = </a:t>
            </a:r>
            <a:r>
              <a:rPr lang="en-GB" sz="2000" b="1" dirty="0">
                <a:solidFill>
                  <a:prstClr val="black"/>
                </a:solidFill>
              </a:rPr>
              <a:t>10,000 members</a:t>
            </a:r>
          </a:p>
          <a:p>
            <a:pPr lvl="0"/>
            <a:r>
              <a:rPr lang="en-GB" sz="2000" b="1" dirty="0">
                <a:solidFill>
                  <a:prstClr val="black"/>
                </a:solidFill>
              </a:rPr>
              <a:t>    </a:t>
            </a:r>
            <a:r>
              <a:rPr lang="en-GB" sz="2000" dirty="0">
                <a:solidFill>
                  <a:prstClr val="black"/>
                </a:solidFill>
              </a:rPr>
              <a:t>We help 3000+ financially excluded members</a:t>
            </a:r>
          </a:p>
          <a:p>
            <a:pPr lvl="0"/>
            <a:r>
              <a:rPr lang="en-GB" sz="2000" dirty="0">
                <a:solidFill>
                  <a:prstClr val="black"/>
                </a:solidFill>
              </a:rPr>
              <a:t>    Provide ‘Faith Friendly’ ethical savings</a:t>
            </a:r>
          </a:p>
          <a:p>
            <a:pPr lvl="0"/>
            <a:endParaRPr lang="en-GB" sz="800" b="1" dirty="0">
              <a:solidFill>
                <a:prstClr val="black"/>
              </a:solidFill>
            </a:endParaRPr>
          </a:p>
          <a:p>
            <a:pPr marL="0" lvl="0" indent="0">
              <a:buNone/>
            </a:pPr>
            <a:r>
              <a:rPr lang="en-GB" sz="2000" b="1" dirty="0">
                <a:solidFill>
                  <a:srgbClr val="00B050"/>
                </a:solidFill>
              </a:rPr>
              <a:t>How Much do 10,000 members Save?</a:t>
            </a:r>
          </a:p>
          <a:p>
            <a:pPr marL="571500" lvl="0" indent="-571500">
              <a:buFont typeface="Arial" panose="020B0604020202020204" pitchFamily="34" charset="0"/>
              <a:buChar char="•"/>
            </a:pPr>
            <a:endParaRPr lang="en-GB" sz="2800" b="1" dirty="0"/>
          </a:p>
          <a:p>
            <a:pPr marL="0" indent="0" algn="ctr">
              <a:buNone/>
            </a:pPr>
            <a:endParaRPr lang="en-GB" sz="2800" b="1" dirty="0"/>
          </a:p>
          <a:p>
            <a:pPr marL="0" indent="0" algn="ctr">
              <a:buNone/>
            </a:pPr>
            <a:endParaRPr lang="en-GB" sz="2800" b="1" dirty="0"/>
          </a:p>
          <a:p>
            <a:pPr marL="0" indent="0" algn="ctr">
              <a:buNone/>
            </a:pPr>
            <a:endParaRPr lang="en-GB" sz="1100" b="1" dirty="0"/>
          </a:p>
          <a:p>
            <a:pPr marL="0" indent="0" algn="ctr">
              <a:buNone/>
            </a:pPr>
            <a:endParaRPr lang="en-GB" sz="2800" b="1" dirty="0"/>
          </a:p>
          <a:p>
            <a:pPr marL="0" indent="0" eaLnBrk="1" hangingPunct="1">
              <a:spcBef>
                <a:spcPts val="300"/>
              </a:spcBef>
              <a:buNone/>
            </a:pPr>
            <a:endParaRPr lang="en-GB" sz="2800" dirty="0">
              <a:latin typeface="Arial" pitchFamily="34" charset="0"/>
              <a:cs typeface="Arial" pitchFamily="34" charset="0"/>
            </a:endParaRPr>
          </a:p>
          <a:p>
            <a:pPr eaLnBrk="1" hangingPunct="1">
              <a:spcBef>
                <a:spcPts val="300"/>
              </a:spcBef>
            </a:pPr>
            <a:endParaRPr lang="en-GB" sz="2800" dirty="0">
              <a:latin typeface="Arial" pitchFamily="34" charset="0"/>
              <a:cs typeface="Arial" pitchFamily="34" charset="0"/>
            </a:endParaRPr>
          </a:p>
          <a:p>
            <a:pPr eaLnBrk="1" hangingPunct="1">
              <a:spcBef>
                <a:spcPts val="300"/>
              </a:spcBef>
            </a:pPr>
            <a:endParaRPr lang="en-GB" sz="2800" dirty="0">
              <a:latin typeface="Arial" pitchFamily="34" charset="0"/>
              <a:cs typeface="Arial" pitchFamily="34" charset="0"/>
            </a:endParaRPr>
          </a:p>
        </p:txBody>
      </p:sp>
      <p:pic>
        <p:nvPicPr>
          <p:cNvPr id="5" name="Picture 3" descr="C:\Users\Ian\Documents\Ian Kenning Consulting\Credit Union\Gumption Leaflet\PICS\Gumption_CreditUnion_logo.jpg"/>
          <p:cNvPicPr>
            <a:picLocks noChangeAspect="1" noChangeArrowheads="1"/>
          </p:cNvPicPr>
          <p:nvPr/>
        </p:nvPicPr>
        <p:blipFill>
          <a:blip r:embed="rId3"/>
          <a:srcRect/>
          <a:stretch>
            <a:fillRect/>
          </a:stretch>
        </p:blipFill>
        <p:spPr bwMode="auto">
          <a:xfrm>
            <a:off x="2976711" y="260393"/>
            <a:ext cx="3190577" cy="531941"/>
          </a:xfrm>
          <a:prstGeom prst="rect">
            <a:avLst/>
          </a:prstGeom>
          <a:noFill/>
          <a:ln w="9525">
            <a:noFill/>
            <a:miter lim="800000"/>
            <a:headEnd/>
            <a:tailEnd/>
          </a:ln>
        </p:spPr>
      </p:pic>
    </p:spTree>
    <p:extLst>
      <p:ext uri="{BB962C8B-B14F-4D97-AF65-F5344CB8AC3E}">
        <p14:creationId xmlns:p14="http://schemas.microsoft.com/office/powerpoint/2010/main" val="24148970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0" y="1650139"/>
            <a:ext cx="7452320" cy="5197021"/>
          </a:xfrm>
        </p:spPr>
        <p:txBody>
          <a:bodyPr>
            <a:normAutofit fontScale="92500" lnSpcReduction="20000"/>
          </a:bodyPr>
          <a:lstStyle/>
          <a:p>
            <a:pPr marL="0" indent="0" algn="ctr">
              <a:buNone/>
            </a:pPr>
            <a:r>
              <a:rPr lang="en-GB" sz="2800" b="1" dirty="0">
                <a:solidFill>
                  <a:srgbClr val="00B050"/>
                </a:solidFill>
              </a:rPr>
              <a:t>The Barriers</a:t>
            </a:r>
          </a:p>
          <a:p>
            <a:pPr marL="571500" indent="-571500"/>
            <a:r>
              <a:rPr lang="en-GB" sz="2800" dirty="0"/>
              <a:t>1 in 4 staff have major money worries</a:t>
            </a:r>
          </a:p>
          <a:p>
            <a:pPr marL="571500" indent="-571500"/>
            <a:r>
              <a:rPr lang="en-GB" sz="2800" dirty="0"/>
              <a:t>1 in 8 staff live in poverty unknown to employers</a:t>
            </a:r>
          </a:p>
          <a:p>
            <a:pPr marL="571500" indent="-571500"/>
            <a:r>
              <a:rPr lang="en-GB" sz="2800" dirty="0"/>
              <a:t>82% of workers have turned to high-cost credit</a:t>
            </a:r>
          </a:p>
          <a:p>
            <a:pPr marL="571500" indent="-571500"/>
            <a:r>
              <a:rPr lang="en-GB" sz="2800" dirty="0"/>
              <a:t>Alarming rise of Loan Shark use reported</a:t>
            </a:r>
          </a:p>
          <a:p>
            <a:r>
              <a:rPr lang="en-GB" sz="2800" dirty="0"/>
              <a:t>   Low credit score is a barrier to affordable loans</a:t>
            </a:r>
          </a:p>
          <a:p>
            <a:pPr marL="0" indent="0" algn="ctr">
              <a:buNone/>
            </a:pPr>
            <a:r>
              <a:rPr lang="en-GB" sz="2800" b="1" dirty="0">
                <a:solidFill>
                  <a:srgbClr val="00B050"/>
                </a:solidFill>
              </a:rPr>
              <a:t>The Solutions</a:t>
            </a:r>
          </a:p>
          <a:p>
            <a:pPr marL="571500" indent="-571500"/>
            <a:r>
              <a:rPr lang="en-GB" sz="2800" dirty="0"/>
              <a:t>Financial Wellbeing improves performance</a:t>
            </a:r>
          </a:p>
          <a:p>
            <a:pPr marL="571500" indent="-571500"/>
            <a:r>
              <a:rPr lang="en-GB" sz="2800" dirty="0"/>
              <a:t>4,000 staff ‘Save &amp; Borrow’ at 34 companies</a:t>
            </a:r>
          </a:p>
          <a:p>
            <a:pPr marL="571500" indent="-571500"/>
            <a:r>
              <a:rPr lang="en-GB" sz="2800" dirty="0"/>
              <a:t>Staff save £4.9 million and borrow £2 million</a:t>
            </a:r>
          </a:p>
          <a:p>
            <a:pPr marL="571500" indent="-571500"/>
            <a:r>
              <a:rPr lang="en-GB" sz="2800" dirty="0"/>
              <a:t>Loans build ‘Credit Scores’ alongside savings</a:t>
            </a:r>
          </a:p>
          <a:p>
            <a:pPr marL="571500" indent="-571500"/>
            <a:r>
              <a:rPr lang="en-GB" sz="2800" dirty="0"/>
              <a:t>Staff saving help us lend to financially excluded</a:t>
            </a:r>
          </a:p>
          <a:p>
            <a:pPr marL="0" indent="0" algn="ctr">
              <a:buNone/>
            </a:pPr>
            <a:endParaRPr lang="en-GB" sz="1100" b="1" dirty="0"/>
          </a:p>
          <a:p>
            <a:pPr marL="0" indent="0" eaLnBrk="1" hangingPunct="1">
              <a:spcBef>
                <a:spcPts val="300"/>
              </a:spcBef>
              <a:buNone/>
            </a:pPr>
            <a:endParaRPr lang="en-GB" sz="2800" b="1" dirty="0">
              <a:solidFill>
                <a:srgbClr val="FF0000"/>
              </a:solidFill>
              <a:latin typeface="Arial" pitchFamily="34" charset="0"/>
              <a:cs typeface="Arial" pitchFamily="34" charset="0"/>
            </a:endParaRPr>
          </a:p>
          <a:p>
            <a:pPr eaLnBrk="1" hangingPunct="1">
              <a:spcBef>
                <a:spcPts val="300"/>
              </a:spcBef>
            </a:pPr>
            <a:endParaRPr lang="en-GB" sz="2800" dirty="0">
              <a:latin typeface="Arial" pitchFamily="34" charset="0"/>
              <a:cs typeface="Arial" pitchFamily="34" charset="0"/>
            </a:endParaRPr>
          </a:p>
          <a:p>
            <a:pPr eaLnBrk="1" hangingPunct="1">
              <a:spcBef>
                <a:spcPts val="300"/>
              </a:spcBef>
            </a:pPr>
            <a:endParaRPr lang="en-GB" sz="2800" dirty="0">
              <a:latin typeface="Arial" pitchFamily="34" charset="0"/>
              <a:cs typeface="Arial" pitchFamily="34" charset="0"/>
            </a:endParaRPr>
          </a:p>
        </p:txBody>
      </p:sp>
      <p:sp>
        <p:nvSpPr>
          <p:cNvPr id="2" name="AutoShape 2" descr="Image result for power of partnership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power of partnership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power of partnership imag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Image result for win-win imag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650139"/>
            <a:ext cx="1800201" cy="157879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343533" y="3308239"/>
            <a:ext cx="1582531" cy="180019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393989" y="5023283"/>
            <a:ext cx="1481616" cy="1800199"/>
          </a:xfrm>
          <a:prstGeom prst="rect">
            <a:avLst/>
          </a:prstGeom>
        </p:spPr>
      </p:pic>
      <p:sp>
        <p:nvSpPr>
          <p:cNvPr id="15" name="TextBox 14"/>
          <p:cNvSpPr txBox="1"/>
          <p:nvPr/>
        </p:nvSpPr>
        <p:spPr>
          <a:xfrm>
            <a:off x="0" y="942253"/>
            <a:ext cx="9144000" cy="707886"/>
          </a:xfrm>
          <a:prstGeom prst="rect">
            <a:avLst/>
          </a:prstGeom>
          <a:noFill/>
        </p:spPr>
        <p:txBody>
          <a:bodyPr wrap="square" rtlCol="0">
            <a:spAutoFit/>
          </a:bodyPr>
          <a:lstStyle/>
          <a:p>
            <a:pPr lvl="0" algn="ctr" eaLnBrk="0" hangingPunct="0">
              <a:spcBef>
                <a:spcPct val="20000"/>
              </a:spcBef>
            </a:pPr>
            <a:r>
              <a:rPr lang="en-GB" sz="4000" b="1" dirty="0">
                <a:solidFill>
                  <a:srgbClr val="00B050"/>
                </a:solidFill>
                <a:latin typeface="+mj-lt"/>
                <a:ea typeface="+mj-ea"/>
                <a:cs typeface="+mj-cs"/>
              </a:rPr>
              <a:t>Workforce Payroll Savings</a:t>
            </a:r>
            <a:r>
              <a:rPr lang="en-GB" sz="4000" dirty="0"/>
              <a:t> </a:t>
            </a:r>
            <a:endParaRPr lang="en-GB" sz="4000" b="1" dirty="0">
              <a:solidFill>
                <a:schemeClr val="accent6">
                  <a:lumMod val="75000"/>
                </a:schemeClr>
              </a:solidFill>
              <a:latin typeface="+mj-lt"/>
              <a:ea typeface="+mj-ea"/>
              <a:cs typeface="+mj-cs"/>
            </a:endParaRPr>
          </a:p>
        </p:txBody>
      </p:sp>
      <p:pic>
        <p:nvPicPr>
          <p:cNvPr id="5" name="Picture 4"/>
          <p:cNvPicPr>
            <a:picLocks noChangeAspect="1"/>
          </p:cNvPicPr>
          <p:nvPr/>
        </p:nvPicPr>
        <p:blipFill>
          <a:blip r:embed="rId6"/>
          <a:stretch>
            <a:fillRect/>
          </a:stretch>
        </p:blipFill>
        <p:spPr>
          <a:xfrm>
            <a:off x="2735796" y="7937"/>
            <a:ext cx="3672408" cy="1123980"/>
          </a:xfrm>
          <a:prstGeom prst="rect">
            <a:avLst/>
          </a:prstGeom>
        </p:spPr>
      </p:pic>
    </p:spTree>
    <p:extLst>
      <p:ext uri="{BB962C8B-B14F-4D97-AF65-F5344CB8AC3E}">
        <p14:creationId xmlns:p14="http://schemas.microsoft.com/office/powerpoint/2010/main" val="21935977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rot="20663754">
            <a:off x="365357" y="3024713"/>
            <a:ext cx="1270943" cy="1270943"/>
          </a:xfrm>
          <a:prstGeom prst="rect">
            <a:avLst/>
          </a:prstGeom>
        </p:spPr>
      </p:pic>
      <p:pic>
        <p:nvPicPr>
          <p:cNvPr id="6" name="Picture 5"/>
          <p:cNvPicPr>
            <a:picLocks noChangeAspect="1"/>
          </p:cNvPicPr>
          <p:nvPr/>
        </p:nvPicPr>
        <p:blipFill rotWithShape="1">
          <a:blip r:embed="rId4"/>
          <a:srcRect t="18519" b="18060"/>
          <a:stretch/>
        </p:blipFill>
        <p:spPr>
          <a:xfrm rot="20153066">
            <a:off x="110237" y="432371"/>
            <a:ext cx="2560976" cy="812095"/>
          </a:xfrm>
          <a:prstGeom prst="rect">
            <a:avLst/>
          </a:prstGeom>
        </p:spPr>
      </p:pic>
      <p:pic>
        <p:nvPicPr>
          <p:cNvPr id="8" name="Picture 7"/>
          <p:cNvPicPr>
            <a:picLocks noChangeAspect="1"/>
          </p:cNvPicPr>
          <p:nvPr/>
        </p:nvPicPr>
        <p:blipFill rotWithShape="1">
          <a:blip r:embed="rId5"/>
          <a:srcRect t="13962" b="21220"/>
          <a:stretch/>
        </p:blipFill>
        <p:spPr>
          <a:xfrm rot="927615">
            <a:off x="252729" y="2095460"/>
            <a:ext cx="1806899" cy="833346"/>
          </a:xfrm>
          <a:prstGeom prst="rect">
            <a:avLst/>
          </a:prstGeom>
        </p:spPr>
      </p:pic>
      <p:pic>
        <p:nvPicPr>
          <p:cNvPr id="11" name="Picture 10"/>
          <p:cNvPicPr>
            <a:picLocks noChangeAspect="1"/>
          </p:cNvPicPr>
          <p:nvPr/>
        </p:nvPicPr>
        <p:blipFill>
          <a:blip r:embed="rId6"/>
          <a:stretch>
            <a:fillRect/>
          </a:stretch>
        </p:blipFill>
        <p:spPr>
          <a:xfrm rot="21208802">
            <a:off x="1665249" y="5798980"/>
            <a:ext cx="2706751" cy="746254"/>
          </a:xfrm>
          <a:prstGeom prst="rect">
            <a:avLst/>
          </a:prstGeom>
        </p:spPr>
      </p:pic>
      <p:pic>
        <p:nvPicPr>
          <p:cNvPr id="12" name="Picture 11"/>
          <p:cNvPicPr>
            <a:picLocks noChangeAspect="1"/>
          </p:cNvPicPr>
          <p:nvPr/>
        </p:nvPicPr>
        <p:blipFill>
          <a:blip r:embed="rId7"/>
          <a:stretch>
            <a:fillRect/>
          </a:stretch>
        </p:blipFill>
        <p:spPr>
          <a:xfrm rot="297584">
            <a:off x="4882023" y="5494110"/>
            <a:ext cx="2143459" cy="1038446"/>
          </a:xfrm>
          <a:prstGeom prst="rect">
            <a:avLst/>
          </a:prstGeom>
        </p:spPr>
      </p:pic>
      <p:pic>
        <p:nvPicPr>
          <p:cNvPr id="15" name="Picture 14"/>
          <p:cNvPicPr>
            <a:picLocks noChangeAspect="1"/>
          </p:cNvPicPr>
          <p:nvPr/>
        </p:nvPicPr>
        <p:blipFill rotWithShape="1">
          <a:blip r:embed="rId8"/>
          <a:srcRect l="11741" t="7749" r="16400" b="10055"/>
          <a:stretch/>
        </p:blipFill>
        <p:spPr>
          <a:xfrm rot="1367202">
            <a:off x="7645228" y="401832"/>
            <a:ext cx="1328183" cy="1266035"/>
          </a:xfrm>
          <a:prstGeom prst="rect">
            <a:avLst/>
          </a:prstGeom>
        </p:spPr>
      </p:pic>
      <p:pic>
        <p:nvPicPr>
          <p:cNvPr id="4" name="Picture 3"/>
          <p:cNvPicPr>
            <a:picLocks noChangeAspect="1"/>
          </p:cNvPicPr>
          <p:nvPr/>
        </p:nvPicPr>
        <p:blipFill rotWithShape="1">
          <a:blip r:embed="rId9"/>
          <a:srcRect l="12162" t="16342" r="11811" b="13848"/>
          <a:stretch/>
        </p:blipFill>
        <p:spPr>
          <a:xfrm rot="20852639">
            <a:off x="7267238" y="1821005"/>
            <a:ext cx="1328080" cy="1028071"/>
          </a:xfrm>
          <a:prstGeom prst="rect">
            <a:avLst/>
          </a:prstGeom>
        </p:spPr>
      </p:pic>
      <p:pic>
        <p:nvPicPr>
          <p:cNvPr id="13" name="Picture 12"/>
          <p:cNvPicPr>
            <a:picLocks noChangeAspect="1"/>
          </p:cNvPicPr>
          <p:nvPr/>
        </p:nvPicPr>
        <p:blipFill>
          <a:blip r:embed="rId10"/>
          <a:stretch>
            <a:fillRect/>
          </a:stretch>
        </p:blipFill>
        <p:spPr>
          <a:xfrm>
            <a:off x="2734354" y="4717735"/>
            <a:ext cx="4160956" cy="581034"/>
          </a:xfrm>
          <a:prstGeom prst="rect">
            <a:avLst/>
          </a:prstGeom>
        </p:spPr>
      </p:pic>
      <p:pic>
        <p:nvPicPr>
          <p:cNvPr id="10" name="Picture 9"/>
          <p:cNvPicPr>
            <a:picLocks noChangeAspect="1"/>
          </p:cNvPicPr>
          <p:nvPr/>
        </p:nvPicPr>
        <p:blipFill>
          <a:blip r:embed="rId11"/>
          <a:stretch>
            <a:fillRect/>
          </a:stretch>
        </p:blipFill>
        <p:spPr>
          <a:xfrm rot="907040">
            <a:off x="7171338" y="3138700"/>
            <a:ext cx="1832142" cy="1167094"/>
          </a:xfrm>
          <a:prstGeom prst="rect">
            <a:avLst/>
          </a:prstGeom>
        </p:spPr>
      </p:pic>
      <p:pic>
        <p:nvPicPr>
          <p:cNvPr id="14" name="Picture 13"/>
          <p:cNvPicPr>
            <a:picLocks noChangeAspect="1"/>
          </p:cNvPicPr>
          <p:nvPr/>
        </p:nvPicPr>
        <p:blipFill>
          <a:blip r:embed="rId12"/>
          <a:stretch>
            <a:fillRect/>
          </a:stretch>
        </p:blipFill>
        <p:spPr>
          <a:xfrm rot="865185">
            <a:off x="97579" y="5497481"/>
            <a:ext cx="1337446" cy="1112797"/>
          </a:xfrm>
          <a:prstGeom prst="rect">
            <a:avLst/>
          </a:prstGeom>
        </p:spPr>
      </p:pic>
      <p:sp>
        <p:nvSpPr>
          <p:cNvPr id="3" name="Rounded Rectangular Callout 2"/>
          <p:cNvSpPr/>
          <p:nvPr/>
        </p:nvSpPr>
        <p:spPr>
          <a:xfrm>
            <a:off x="2391919" y="1927642"/>
            <a:ext cx="4418541" cy="2238258"/>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dirty="0">
                <a:solidFill>
                  <a:schemeClr val="bg1"/>
                </a:solidFill>
                <a:latin typeface="Bahnschrift" panose="020B0502040204020203" pitchFamily="34" charset="0"/>
                <a:cs typeface="Arial" charset="0"/>
              </a:rPr>
              <a:t>Helping 4000+ Staff       Save &amp; Borrow </a:t>
            </a:r>
          </a:p>
          <a:p>
            <a:pPr lvl="0" algn="ctr">
              <a:defRPr/>
            </a:pPr>
            <a:r>
              <a:rPr lang="en-GB" sz="3600" dirty="0">
                <a:solidFill>
                  <a:schemeClr val="bg1"/>
                </a:solidFill>
                <a:latin typeface="Bahnschrift" panose="020B0502040204020203" pitchFamily="34" charset="0"/>
                <a:cs typeface="Arial" charset="0"/>
              </a:rPr>
              <a:t>At 34 Company Saving Schemes</a:t>
            </a:r>
          </a:p>
        </p:txBody>
      </p:sp>
      <p:pic>
        <p:nvPicPr>
          <p:cNvPr id="18" name="Picture 17"/>
          <p:cNvPicPr>
            <a:picLocks noChangeAspect="1"/>
          </p:cNvPicPr>
          <p:nvPr/>
        </p:nvPicPr>
        <p:blipFill>
          <a:blip r:embed="rId13"/>
          <a:stretch>
            <a:fillRect/>
          </a:stretch>
        </p:blipFill>
        <p:spPr>
          <a:xfrm rot="414325">
            <a:off x="447642" y="4828842"/>
            <a:ext cx="2143726" cy="629506"/>
          </a:xfrm>
          <a:prstGeom prst="rect">
            <a:avLst/>
          </a:prstGeom>
        </p:spPr>
      </p:pic>
      <p:pic>
        <p:nvPicPr>
          <p:cNvPr id="16" name="Picture 15"/>
          <p:cNvPicPr>
            <a:picLocks noChangeAspect="1"/>
          </p:cNvPicPr>
          <p:nvPr/>
        </p:nvPicPr>
        <p:blipFill>
          <a:blip r:embed="rId14"/>
          <a:stretch>
            <a:fillRect/>
          </a:stretch>
        </p:blipFill>
        <p:spPr>
          <a:xfrm rot="21058971">
            <a:off x="2634171" y="594138"/>
            <a:ext cx="1677931" cy="939641"/>
          </a:xfrm>
          <a:prstGeom prst="rect">
            <a:avLst/>
          </a:prstGeom>
        </p:spPr>
      </p:pic>
      <p:pic>
        <p:nvPicPr>
          <p:cNvPr id="17" name="Picture 16"/>
          <p:cNvPicPr>
            <a:picLocks noChangeAspect="1"/>
          </p:cNvPicPr>
          <p:nvPr/>
        </p:nvPicPr>
        <p:blipFill>
          <a:blip r:embed="rId15"/>
          <a:stretch>
            <a:fillRect/>
          </a:stretch>
        </p:blipFill>
        <p:spPr>
          <a:xfrm rot="19362578">
            <a:off x="1390833" y="1198557"/>
            <a:ext cx="1049793" cy="1049793"/>
          </a:xfrm>
          <a:prstGeom prst="rect">
            <a:avLst/>
          </a:prstGeom>
        </p:spPr>
      </p:pic>
      <p:sp>
        <p:nvSpPr>
          <p:cNvPr id="2" name="AutoShape 2" descr="Image result for bradford council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bradford council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18"/>
          <p:cNvPicPr>
            <a:picLocks noChangeAspect="1"/>
          </p:cNvPicPr>
          <p:nvPr/>
        </p:nvPicPr>
        <p:blipFill>
          <a:blip r:embed="rId16"/>
          <a:stretch>
            <a:fillRect/>
          </a:stretch>
        </p:blipFill>
        <p:spPr>
          <a:xfrm rot="838092">
            <a:off x="4456645" y="345997"/>
            <a:ext cx="2994215" cy="1040211"/>
          </a:xfrm>
          <a:prstGeom prst="rect">
            <a:avLst/>
          </a:prstGeom>
        </p:spPr>
      </p:pic>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399460">
            <a:off x="8080094" y="5707464"/>
            <a:ext cx="813569" cy="943000"/>
          </a:xfrm>
          <a:prstGeom prst="rect">
            <a:avLst/>
          </a:prstGeom>
        </p:spPr>
      </p:pic>
      <p:pic>
        <p:nvPicPr>
          <p:cNvPr id="20" name="Picture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19317832">
            <a:off x="6954935" y="5069016"/>
            <a:ext cx="2149380" cy="556236"/>
          </a:xfrm>
          <a:prstGeom prst="rect">
            <a:avLst/>
          </a:prstGeom>
        </p:spPr>
      </p:pic>
    </p:spTree>
    <p:extLst>
      <p:ext uri="{BB962C8B-B14F-4D97-AF65-F5344CB8AC3E}">
        <p14:creationId xmlns:p14="http://schemas.microsoft.com/office/powerpoint/2010/main" val="30528603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0" y="944736"/>
            <a:ext cx="9252520" cy="633892"/>
          </a:xfrm>
        </p:spPr>
        <p:txBody>
          <a:bodyPr/>
          <a:lstStyle/>
          <a:p>
            <a:pPr algn="ctr" eaLnBrk="1" hangingPunct="1">
              <a:spcBef>
                <a:spcPts val="300"/>
              </a:spcBef>
              <a:buNone/>
            </a:pPr>
            <a:r>
              <a:rPr lang="en-GB" sz="3600" b="1" dirty="0">
                <a:solidFill>
                  <a:schemeClr val="accent6">
                    <a:lumMod val="75000"/>
                  </a:schemeClr>
                </a:solidFill>
              </a:rPr>
              <a:t>Some of our Products and Services</a:t>
            </a:r>
            <a:endParaRPr lang="en-GB" sz="3600" b="1" dirty="0">
              <a:latin typeface="+mj-lt"/>
              <a:ea typeface="+mj-ea"/>
              <a:cs typeface="+mj-cs"/>
            </a:endParaRPr>
          </a:p>
          <a:p>
            <a:pPr algn="ctr" eaLnBrk="1" hangingPunct="1">
              <a:spcBef>
                <a:spcPts val="300"/>
              </a:spcBef>
              <a:buNone/>
            </a:pPr>
            <a:endParaRPr lang="en-GB" sz="3800" b="1" dirty="0"/>
          </a:p>
          <a:p>
            <a:pPr marL="0" indent="0" algn="ctr">
              <a:buNone/>
            </a:pPr>
            <a:endParaRPr lang="en-GB" sz="2800" b="1" dirty="0"/>
          </a:p>
          <a:p>
            <a:pPr marL="0" indent="0" eaLnBrk="1" hangingPunct="1">
              <a:spcBef>
                <a:spcPts val="300"/>
              </a:spcBef>
              <a:buNone/>
            </a:pPr>
            <a:endParaRPr lang="en-GB" sz="2800" dirty="0">
              <a:latin typeface="Arial" pitchFamily="34" charset="0"/>
              <a:cs typeface="Arial" pitchFamily="34" charset="0"/>
            </a:endParaRPr>
          </a:p>
          <a:p>
            <a:pPr eaLnBrk="1" hangingPunct="1">
              <a:spcBef>
                <a:spcPts val="300"/>
              </a:spcBef>
            </a:pPr>
            <a:endParaRPr lang="en-GB" sz="2800" dirty="0">
              <a:latin typeface="Arial" pitchFamily="34" charset="0"/>
              <a:cs typeface="Arial" pitchFamily="34" charset="0"/>
            </a:endParaRPr>
          </a:p>
          <a:p>
            <a:pPr marL="0" indent="0" eaLnBrk="1" hangingPunct="1">
              <a:spcBef>
                <a:spcPts val="300"/>
              </a:spcBef>
              <a:buNone/>
            </a:pPr>
            <a:endParaRPr lang="en-GB" sz="2800" dirty="0">
              <a:latin typeface="Arial" pitchFamily="34" charset="0"/>
              <a:cs typeface="Arial" pitchFamily="34" charset="0"/>
            </a:endParaRPr>
          </a:p>
          <a:p>
            <a:pPr eaLnBrk="1" hangingPunct="1">
              <a:spcBef>
                <a:spcPts val="300"/>
              </a:spcBef>
            </a:pPr>
            <a:endParaRPr lang="en-GB" sz="2800" dirty="0">
              <a:latin typeface="Arial" pitchFamily="34" charset="0"/>
              <a:cs typeface="Arial" pitchFamily="34" charset="0"/>
            </a:endParaRPr>
          </a:p>
          <a:p>
            <a:pPr eaLnBrk="1" hangingPunct="1">
              <a:spcBef>
                <a:spcPts val="300"/>
              </a:spcBef>
            </a:pPr>
            <a:endParaRPr lang="en-GB" sz="2800" dirty="0">
              <a:latin typeface="Arial" pitchFamily="34" charset="0"/>
              <a:cs typeface="Arial" pitchFamily="34" charset="0"/>
            </a:endParaRPr>
          </a:p>
          <a:p>
            <a:pPr marL="0" indent="0" eaLnBrk="1" hangingPunct="1">
              <a:spcBef>
                <a:spcPts val="300"/>
              </a:spcBef>
              <a:buNone/>
            </a:pPr>
            <a:r>
              <a:rPr lang="en-GB" sz="2800" b="1" dirty="0"/>
              <a:t>   Christmas Savers      Junior Savers            £500 Family Loan</a:t>
            </a:r>
            <a:r>
              <a:rPr lang="en-GB" sz="2000" b="1" dirty="0"/>
              <a:t> </a:t>
            </a:r>
            <a:endParaRPr lang="en-GB" sz="2800" dirty="0">
              <a:latin typeface="Arial" pitchFamily="34" charset="0"/>
              <a:cs typeface="Arial" pitchFamily="34" charset="0"/>
            </a:endParaRPr>
          </a:p>
          <a:p>
            <a:pPr eaLnBrk="1" hangingPunct="1">
              <a:spcBef>
                <a:spcPts val="300"/>
              </a:spcBef>
            </a:pPr>
            <a:endParaRPr lang="en-GB" sz="2400" dirty="0">
              <a:latin typeface="Arial" pitchFamily="34" charset="0"/>
              <a:cs typeface="Arial" pitchFamily="34" charset="0"/>
            </a:endParaRPr>
          </a:p>
          <a:p>
            <a:pPr marL="0" indent="0" algn="ctr" eaLnBrk="1" hangingPunct="1">
              <a:spcBef>
                <a:spcPts val="300"/>
              </a:spcBef>
              <a:buNone/>
            </a:pPr>
            <a:r>
              <a:rPr lang="en-GB" sz="2400" dirty="0">
                <a:latin typeface="Arial" pitchFamily="34" charset="0"/>
                <a:cs typeface="Arial" pitchFamily="34" charset="0"/>
              </a:rPr>
              <a:t>   </a:t>
            </a:r>
            <a:r>
              <a:rPr lang="en-GB" sz="2400" b="1" dirty="0">
                <a:latin typeface="Arial" pitchFamily="34" charset="0"/>
                <a:cs typeface="Arial" pitchFamily="34" charset="0"/>
              </a:rPr>
              <a:t>* We offer loans from £200 up to £15,000</a:t>
            </a:r>
          </a:p>
          <a:p>
            <a:pPr marL="0" indent="0" algn="ctr" eaLnBrk="1" hangingPunct="1">
              <a:spcBef>
                <a:spcPts val="300"/>
              </a:spcBef>
              <a:buNone/>
            </a:pPr>
            <a:r>
              <a:rPr lang="en-GB" sz="2400" b="1" dirty="0">
                <a:latin typeface="Arial" pitchFamily="34" charset="0"/>
                <a:cs typeface="Arial" pitchFamily="34" charset="0"/>
              </a:rPr>
              <a:t>* Savings protected </a:t>
            </a:r>
            <a:r>
              <a:rPr lang="en-GB" sz="2400" b="1" dirty="0" err="1">
                <a:latin typeface="Arial" pitchFamily="34" charset="0"/>
                <a:cs typeface="Arial" pitchFamily="34" charset="0"/>
              </a:rPr>
              <a:t>upto</a:t>
            </a:r>
            <a:r>
              <a:rPr lang="en-GB" sz="2400" b="1" dirty="0">
                <a:latin typeface="Arial" pitchFamily="34" charset="0"/>
                <a:cs typeface="Arial" pitchFamily="34" charset="0"/>
              </a:rPr>
              <a:t> £85,000 </a:t>
            </a:r>
            <a:r>
              <a:rPr lang="en-GB" sz="2400" b="1" dirty="0" err="1">
                <a:latin typeface="Arial" pitchFamily="34" charset="0"/>
                <a:cs typeface="Arial" pitchFamily="34" charset="0"/>
              </a:rPr>
              <a:t>FScS</a:t>
            </a:r>
            <a:endParaRPr lang="en-GB" sz="2400" b="1" dirty="0">
              <a:latin typeface="Arial" pitchFamily="34" charset="0"/>
              <a:cs typeface="Arial" pitchFamily="34" charset="0"/>
            </a:endParaRPr>
          </a:p>
        </p:txBody>
      </p:sp>
      <p:sp>
        <p:nvSpPr>
          <p:cNvPr id="2" name="AutoShape 2" descr="Image result for power of partnership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power of partnership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power of partnership imag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Image result for win-win imag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Image result for images one broken wall two people shaking hands carto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3" descr="C:\Users\Ian\Documents\Ian Kenning Consulting\Credit Union\Gumption Leaflet\PICS\Gumption_CreditUnion_logo.jpg"/>
          <p:cNvPicPr>
            <a:picLocks noChangeAspect="1" noChangeArrowheads="1"/>
          </p:cNvPicPr>
          <p:nvPr/>
        </p:nvPicPr>
        <p:blipFill>
          <a:blip r:embed="rId2"/>
          <a:srcRect/>
          <a:stretch>
            <a:fillRect/>
          </a:stretch>
        </p:blipFill>
        <p:spPr bwMode="auto">
          <a:xfrm>
            <a:off x="2976711" y="260393"/>
            <a:ext cx="3190577" cy="531941"/>
          </a:xfrm>
          <a:prstGeom prst="rect">
            <a:avLst/>
          </a:prstGeom>
          <a:noFill/>
          <a:ln w="9525">
            <a:noFill/>
            <a:miter lim="800000"/>
            <a:headEnd/>
            <a:tailEnd/>
          </a:ln>
        </p:spPr>
      </p:pic>
      <p:pic>
        <p:nvPicPr>
          <p:cNvPr id="9" name="Picture 8"/>
          <p:cNvPicPr>
            <a:picLocks noChangeAspect="1"/>
          </p:cNvPicPr>
          <p:nvPr/>
        </p:nvPicPr>
        <p:blipFill>
          <a:blip r:embed="rId3"/>
          <a:stretch>
            <a:fillRect/>
          </a:stretch>
        </p:blipFill>
        <p:spPr>
          <a:xfrm>
            <a:off x="755576" y="1753426"/>
            <a:ext cx="1912441" cy="2952643"/>
          </a:xfrm>
          <a:prstGeom prst="rect">
            <a:avLst/>
          </a:prstGeom>
        </p:spPr>
      </p:pic>
      <p:pic>
        <p:nvPicPr>
          <p:cNvPr id="13" name="Picture 12"/>
          <p:cNvPicPr>
            <a:picLocks noChangeAspect="1"/>
          </p:cNvPicPr>
          <p:nvPr/>
        </p:nvPicPr>
        <p:blipFill>
          <a:blip r:embed="rId4"/>
          <a:stretch>
            <a:fillRect/>
          </a:stretch>
        </p:blipFill>
        <p:spPr>
          <a:xfrm>
            <a:off x="3203848" y="1790235"/>
            <a:ext cx="2329529" cy="2915834"/>
          </a:xfrm>
          <a:prstGeom prst="rect">
            <a:avLst/>
          </a:prstGeom>
        </p:spPr>
      </p:pic>
      <p:pic>
        <p:nvPicPr>
          <p:cNvPr id="18" name="Picture 17"/>
          <p:cNvPicPr>
            <a:picLocks noChangeAspect="1"/>
          </p:cNvPicPr>
          <p:nvPr/>
        </p:nvPicPr>
        <p:blipFill rotWithShape="1">
          <a:blip r:embed="rId5"/>
          <a:srcRect l="7915" r="8080" b="6857"/>
          <a:stretch/>
        </p:blipFill>
        <p:spPr>
          <a:xfrm>
            <a:off x="6069208" y="1731030"/>
            <a:ext cx="2016224" cy="2808577"/>
          </a:xfrm>
          <a:prstGeom prst="rect">
            <a:avLst/>
          </a:prstGeom>
        </p:spPr>
      </p:pic>
    </p:spTree>
    <p:extLst>
      <p:ext uri="{BB962C8B-B14F-4D97-AF65-F5344CB8AC3E}">
        <p14:creationId xmlns:p14="http://schemas.microsoft.com/office/powerpoint/2010/main" val="1262383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0"/>
            <a:ext cx="9144000" cy="5949280"/>
          </a:xfrm>
        </p:spPr>
        <p:txBody>
          <a:bodyPr/>
          <a:lstStyle/>
          <a:p>
            <a:pPr marL="0" indent="0" algn="ctr" eaLnBrk="1" fontAlgn="auto" hangingPunct="1">
              <a:spcBef>
                <a:spcPts val="0"/>
              </a:spcBef>
              <a:spcAft>
                <a:spcPts val="0"/>
              </a:spcAft>
              <a:buNone/>
              <a:defRPr/>
            </a:pPr>
            <a:endParaRPr lang="en-GB" sz="2800" b="1" dirty="0">
              <a:solidFill>
                <a:schemeClr val="accent6">
                  <a:lumMod val="75000"/>
                </a:schemeClr>
              </a:solidFill>
              <a:latin typeface="Arial" pitchFamily="34" charset="0"/>
              <a:cs typeface="Arial" pitchFamily="34" charset="0"/>
            </a:endParaRPr>
          </a:p>
          <a:p>
            <a:pPr marL="0" indent="0" algn="ctr" eaLnBrk="1" fontAlgn="auto" hangingPunct="1">
              <a:spcBef>
                <a:spcPts val="0"/>
              </a:spcBef>
              <a:spcAft>
                <a:spcPts val="0"/>
              </a:spcAft>
              <a:buNone/>
              <a:defRPr/>
            </a:pPr>
            <a:endParaRPr lang="en-GB" sz="2800" b="1" dirty="0">
              <a:solidFill>
                <a:schemeClr val="accent6">
                  <a:lumMod val="75000"/>
                </a:schemeClr>
              </a:solidFill>
              <a:latin typeface="Arial" pitchFamily="34" charset="0"/>
              <a:cs typeface="Arial" pitchFamily="34" charset="0"/>
            </a:endParaRPr>
          </a:p>
          <a:p>
            <a:pPr marL="0" indent="0" algn="ctr" eaLnBrk="1" fontAlgn="auto" hangingPunct="1">
              <a:spcBef>
                <a:spcPts val="0"/>
              </a:spcBef>
              <a:spcAft>
                <a:spcPts val="0"/>
              </a:spcAft>
              <a:buNone/>
              <a:defRPr/>
            </a:pPr>
            <a:r>
              <a:rPr lang="en-GB" sz="4400" b="1" dirty="0">
                <a:solidFill>
                  <a:srgbClr val="00B050"/>
                </a:solidFill>
                <a:cs typeface="Arial" pitchFamily="34" charset="0"/>
              </a:rPr>
              <a:t>Our Community Partners </a:t>
            </a:r>
          </a:p>
          <a:p>
            <a:pPr marL="0" indent="0" algn="ctr" eaLnBrk="1" fontAlgn="auto" hangingPunct="1">
              <a:spcBef>
                <a:spcPts val="0"/>
              </a:spcBef>
              <a:spcAft>
                <a:spcPts val="0"/>
              </a:spcAft>
              <a:buNone/>
              <a:defRPr/>
            </a:pPr>
            <a:endParaRPr lang="en-GB" sz="4400" b="1" dirty="0">
              <a:solidFill>
                <a:schemeClr val="accent6">
                  <a:lumMod val="75000"/>
                </a:schemeClr>
              </a:solidFill>
              <a:cs typeface="Arial" pitchFamily="34" charset="0"/>
            </a:endParaRPr>
          </a:p>
          <a:p>
            <a:pPr marL="0" indent="0" algn="ctr" eaLnBrk="1" fontAlgn="auto" hangingPunct="1">
              <a:spcBef>
                <a:spcPts val="0"/>
              </a:spcBef>
              <a:spcAft>
                <a:spcPts val="0"/>
              </a:spcAft>
              <a:buNone/>
              <a:defRPr/>
            </a:pPr>
            <a:endParaRPr lang="en-GB" sz="2800" b="1" dirty="0">
              <a:solidFill>
                <a:schemeClr val="accent6">
                  <a:lumMod val="75000"/>
                </a:schemeClr>
              </a:solidFill>
              <a:latin typeface="Arial" pitchFamily="34" charset="0"/>
              <a:cs typeface="Arial" pitchFamily="34" charset="0"/>
            </a:endParaRPr>
          </a:p>
          <a:p>
            <a:pPr marL="0" indent="0" algn="ctr" eaLnBrk="1" fontAlgn="auto" hangingPunct="1">
              <a:spcBef>
                <a:spcPts val="0"/>
              </a:spcBef>
              <a:spcAft>
                <a:spcPts val="0"/>
              </a:spcAft>
              <a:buNone/>
              <a:defRPr/>
            </a:pPr>
            <a:endParaRPr lang="en-GB" sz="2800" b="1" dirty="0">
              <a:solidFill>
                <a:schemeClr val="accent6">
                  <a:lumMod val="75000"/>
                </a:schemeClr>
              </a:solidFill>
              <a:latin typeface="Arial" pitchFamily="34" charset="0"/>
              <a:cs typeface="Arial" pitchFamily="34" charset="0"/>
            </a:endParaRPr>
          </a:p>
          <a:p>
            <a:pPr marL="0" indent="0" algn="ctr" eaLnBrk="1" fontAlgn="auto" hangingPunct="1">
              <a:spcBef>
                <a:spcPts val="0"/>
              </a:spcBef>
              <a:spcAft>
                <a:spcPts val="0"/>
              </a:spcAft>
              <a:buNone/>
              <a:defRPr/>
            </a:pPr>
            <a:endParaRPr lang="en-GB" sz="2800" b="1" dirty="0">
              <a:solidFill>
                <a:schemeClr val="accent6">
                  <a:lumMod val="75000"/>
                </a:schemeClr>
              </a:solidFill>
              <a:latin typeface="Arial" pitchFamily="34" charset="0"/>
              <a:cs typeface="Arial" pitchFamily="34" charset="0"/>
            </a:endParaRPr>
          </a:p>
        </p:txBody>
      </p:sp>
      <p:pic>
        <p:nvPicPr>
          <p:cNvPr id="7" name="Picture 3" descr="C:\Users\Ian\Documents\Ian Kenning Consulting\Credit Union\Gumption Leaflet\PICS\Gumption_CreditUnion_logo.jpg"/>
          <p:cNvPicPr>
            <a:picLocks noChangeAspect="1" noChangeArrowheads="1"/>
          </p:cNvPicPr>
          <p:nvPr/>
        </p:nvPicPr>
        <p:blipFill>
          <a:blip r:embed="rId2"/>
          <a:srcRect/>
          <a:stretch>
            <a:fillRect/>
          </a:stretch>
        </p:blipFill>
        <p:spPr bwMode="auto">
          <a:xfrm>
            <a:off x="2976711" y="260393"/>
            <a:ext cx="3190577" cy="531941"/>
          </a:xfrm>
          <a:prstGeom prst="rect">
            <a:avLst/>
          </a:prstGeom>
          <a:noFill/>
          <a:ln w="9525">
            <a:noFill/>
            <a:miter lim="800000"/>
            <a:headEnd/>
            <a:tailEnd/>
          </a:ln>
        </p:spPr>
      </p:pic>
      <p:sp>
        <p:nvSpPr>
          <p:cNvPr id="8" name="Content Placeholder 2"/>
          <p:cNvSpPr txBox="1">
            <a:spLocks/>
          </p:cNvSpPr>
          <p:nvPr/>
        </p:nvSpPr>
        <p:spPr bwMode="auto">
          <a:xfrm>
            <a:off x="-155576" y="9056371"/>
            <a:ext cx="4019728" cy="3859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fontAlgn="auto" hangingPunct="1">
              <a:spcBef>
                <a:spcPts val="0"/>
              </a:spcBef>
              <a:spcAft>
                <a:spcPts val="0"/>
              </a:spcAft>
              <a:buFont typeface="Arial" charset="0"/>
              <a:buNone/>
              <a:defRPr/>
            </a:pPr>
            <a:r>
              <a:rPr lang="en-GB" sz="2800" b="1">
                <a:solidFill>
                  <a:schemeClr val="accent6">
                    <a:lumMod val="75000"/>
                  </a:schemeClr>
                </a:solidFill>
                <a:latin typeface="Arial" pitchFamily="34" charset="0"/>
                <a:cs typeface="Arial" pitchFamily="34" charset="0"/>
              </a:rPr>
              <a:t>Community Development Projects </a:t>
            </a:r>
          </a:p>
          <a:p>
            <a:pPr marL="0" indent="0" algn="ctr" eaLnBrk="1" fontAlgn="auto" hangingPunct="1">
              <a:spcBef>
                <a:spcPts val="0"/>
              </a:spcBef>
              <a:spcAft>
                <a:spcPts val="0"/>
              </a:spcAft>
              <a:buFont typeface="Arial" charset="0"/>
              <a:buNone/>
              <a:defRPr/>
            </a:pPr>
            <a:r>
              <a:rPr lang="en-GB" sz="2800" b="1">
                <a:solidFill>
                  <a:schemeClr val="accent6">
                    <a:lumMod val="75000"/>
                  </a:schemeClr>
                </a:solidFill>
                <a:latin typeface="Arial" pitchFamily="34" charset="0"/>
                <a:cs typeface="Arial" pitchFamily="34" charset="0"/>
              </a:rPr>
              <a:t>and Case Studies</a:t>
            </a:r>
            <a:endParaRPr lang="en-GB" sz="2800" b="1" dirty="0">
              <a:solidFill>
                <a:schemeClr val="accent6">
                  <a:lumMod val="75000"/>
                </a:schemeClr>
              </a:solidFill>
              <a:latin typeface="Arial" pitchFamily="34" charset="0"/>
              <a:cs typeface="Arial" pitchFamily="34" charset="0"/>
            </a:endParaRPr>
          </a:p>
        </p:txBody>
      </p:sp>
      <p:pic>
        <p:nvPicPr>
          <p:cNvPr id="1026" name="Picture 2">
            <a:extLst>
              <a:ext uri="{FF2B5EF4-FFF2-40B4-BE49-F238E27FC236}">
                <a16:creationId xmlns:a16="http://schemas.microsoft.com/office/drawing/2014/main" id="{BC2CEB9A-3463-C52F-5ACE-A3439B8ED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76" y="2990705"/>
            <a:ext cx="8796645" cy="3172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2331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36576" y="944735"/>
            <a:ext cx="9107424" cy="5913266"/>
          </a:xfrm>
        </p:spPr>
        <p:txBody>
          <a:bodyPr/>
          <a:lstStyle/>
          <a:p>
            <a:pPr algn="ctr" eaLnBrk="1" hangingPunct="1">
              <a:spcBef>
                <a:spcPts val="300"/>
              </a:spcBef>
              <a:buNone/>
            </a:pPr>
            <a:r>
              <a:rPr lang="en-GB" sz="4000" b="1" dirty="0">
                <a:solidFill>
                  <a:srgbClr val="00B050"/>
                </a:solidFill>
              </a:rPr>
              <a:t>Partner with </a:t>
            </a:r>
            <a:r>
              <a:rPr lang="en-GB" sz="4000" b="1" dirty="0" err="1">
                <a:solidFill>
                  <a:srgbClr val="00B050"/>
                </a:solidFill>
              </a:rPr>
              <a:t>MaPS</a:t>
            </a:r>
            <a:r>
              <a:rPr lang="en-GB" sz="4000" b="1" dirty="0">
                <a:solidFill>
                  <a:srgbClr val="00B050"/>
                </a:solidFill>
              </a:rPr>
              <a:t> for Financial Wellbeing</a:t>
            </a:r>
          </a:p>
          <a:p>
            <a:pPr algn="ctr" eaLnBrk="1" hangingPunct="1">
              <a:spcBef>
                <a:spcPts val="300"/>
              </a:spcBef>
              <a:buNone/>
            </a:pPr>
            <a:endParaRPr lang="en-GB" sz="4000" b="1" dirty="0">
              <a:latin typeface="+mj-lt"/>
              <a:ea typeface="+mj-ea"/>
              <a:cs typeface="+mj-cs"/>
            </a:endParaRPr>
          </a:p>
          <a:p>
            <a:pPr algn="ctr" eaLnBrk="1" hangingPunct="1">
              <a:spcBef>
                <a:spcPts val="300"/>
              </a:spcBef>
              <a:buNone/>
            </a:pPr>
            <a:endParaRPr lang="en-GB" sz="4000" b="1" dirty="0">
              <a:latin typeface="+mj-lt"/>
              <a:ea typeface="+mj-ea"/>
              <a:cs typeface="+mj-cs"/>
            </a:endParaRPr>
          </a:p>
          <a:p>
            <a:pPr algn="ctr" eaLnBrk="1" hangingPunct="1">
              <a:spcBef>
                <a:spcPts val="300"/>
              </a:spcBef>
              <a:buNone/>
            </a:pPr>
            <a:endParaRPr lang="en-GB" sz="4000" b="1" dirty="0">
              <a:latin typeface="+mj-lt"/>
              <a:ea typeface="+mj-ea"/>
              <a:cs typeface="+mj-cs"/>
            </a:endParaRPr>
          </a:p>
          <a:p>
            <a:pPr algn="ctr" eaLnBrk="1" hangingPunct="1">
              <a:spcBef>
                <a:spcPts val="300"/>
              </a:spcBef>
              <a:buNone/>
            </a:pPr>
            <a:endParaRPr lang="en-GB" sz="4000" b="1" dirty="0">
              <a:latin typeface="+mj-lt"/>
              <a:ea typeface="+mj-ea"/>
              <a:cs typeface="+mj-cs"/>
            </a:endParaRPr>
          </a:p>
          <a:p>
            <a:pPr algn="ctr" eaLnBrk="1" hangingPunct="1">
              <a:spcBef>
                <a:spcPts val="300"/>
              </a:spcBef>
              <a:buNone/>
            </a:pPr>
            <a:endParaRPr lang="en-GB" sz="4000" b="1" dirty="0">
              <a:latin typeface="+mj-lt"/>
              <a:ea typeface="+mj-ea"/>
              <a:cs typeface="+mj-cs"/>
            </a:endParaRPr>
          </a:p>
          <a:p>
            <a:pPr algn="ctr" eaLnBrk="1" hangingPunct="1">
              <a:spcBef>
                <a:spcPts val="300"/>
              </a:spcBef>
              <a:buNone/>
            </a:pPr>
            <a:endParaRPr lang="en-GB" sz="2000" b="1" dirty="0">
              <a:latin typeface="+mj-lt"/>
              <a:ea typeface="+mj-ea"/>
              <a:cs typeface="+mj-cs"/>
            </a:endParaRPr>
          </a:p>
          <a:p>
            <a:pPr algn="ctr" eaLnBrk="1" hangingPunct="1">
              <a:spcBef>
                <a:spcPts val="300"/>
              </a:spcBef>
              <a:buNone/>
            </a:pPr>
            <a:endParaRPr lang="en-GB" sz="2000" b="1" dirty="0">
              <a:latin typeface="+mj-lt"/>
              <a:ea typeface="+mj-ea"/>
              <a:cs typeface="+mj-cs"/>
            </a:endParaRPr>
          </a:p>
          <a:p>
            <a:pPr algn="ctr" eaLnBrk="1" hangingPunct="1">
              <a:spcBef>
                <a:spcPts val="300"/>
              </a:spcBef>
              <a:buNone/>
            </a:pPr>
            <a:endParaRPr lang="en-GB" sz="2000" b="1" dirty="0">
              <a:latin typeface="+mj-lt"/>
              <a:ea typeface="+mj-ea"/>
              <a:cs typeface="+mj-cs"/>
            </a:endParaRPr>
          </a:p>
          <a:p>
            <a:pPr marL="0" indent="0">
              <a:buNone/>
            </a:pPr>
            <a:endParaRPr lang="en-GB" sz="2000" dirty="0">
              <a:solidFill>
                <a:prstClr val="black"/>
              </a:solidFill>
            </a:endParaRPr>
          </a:p>
          <a:p>
            <a:pPr marL="0" indent="0">
              <a:buNone/>
            </a:pPr>
            <a:endParaRPr lang="en-GB" sz="2000" dirty="0">
              <a:solidFill>
                <a:prstClr val="black"/>
              </a:solidFill>
            </a:endParaRPr>
          </a:p>
          <a:p>
            <a:pPr marL="0" indent="0">
              <a:buNone/>
            </a:pPr>
            <a:endParaRPr lang="en-GB" sz="2000" dirty="0">
              <a:solidFill>
                <a:prstClr val="black"/>
              </a:solidFill>
            </a:endParaRPr>
          </a:p>
          <a:p>
            <a:pPr marL="0" indent="0">
              <a:buNone/>
            </a:pPr>
            <a:r>
              <a:rPr lang="en-GB" sz="2000" b="1" i="1" dirty="0"/>
              <a:t>                       </a:t>
            </a:r>
            <a:endParaRPr lang="en-GB" sz="2800" b="1" dirty="0"/>
          </a:p>
          <a:p>
            <a:pPr marL="0" indent="0" eaLnBrk="1" hangingPunct="1">
              <a:spcBef>
                <a:spcPts val="300"/>
              </a:spcBef>
              <a:buNone/>
            </a:pPr>
            <a:endParaRPr lang="en-GB" sz="2800" dirty="0">
              <a:latin typeface="Arial" pitchFamily="34" charset="0"/>
              <a:cs typeface="Arial" pitchFamily="34" charset="0"/>
            </a:endParaRPr>
          </a:p>
          <a:p>
            <a:pPr eaLnBrk="1" hangingPunct="1">
              <a:spcBef>
                <a:spcPts val="300"/>
              </a:spcBef>
            </a:pPr>
            <a:endParaRPr lang="en-GB" sz="2800" dirty="0">
              <a:latin typeface="Arial" pitchFamily="34" charset="0"/>
              <a:cs typeface="Arial" pitchFamily="34" charset="0"/>
            </a:endParaRPr>
          </a:p>
          <a:p>
            <a:pPr eaLnBrk="1" hangingPunct="1">
              <a:spcBef>
                <a:spcPts val="300"/>
              </a:spcBef>
            </a:pPr>
            <a:endParaRPr lang="en-GB" sz="2800" dirty="0">
              <a:latin typeface="Arial" pitchFamily="34" charset="0"/>
              <a:cs typeface="Arial" pitchFamily="34" charset="0"/>
            </a:endParaRPr>
          </a:p>
        </p:txBody>
      </p:sp>
      <p:sp>
        <p:nvSpPr>
          <p:cNvPr id="2" name="AutoShape 2" descr="Image result for power of partnership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power of partnership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power of partnership imag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Image result for win-win imag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Image result for images one broken wall two people shaking hands carto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3" descr="C:\Users\Ian\Documents\Ian Kenning Consulting\Credit Union\Gumption Leaflet\PICS\Gumption_CreditUnion_logo.jpg"/>
          <p:cNvPicPr>
            <a:picLocks noChangeAspect="1" noChangeArrowheads="1"/>
          </p:cNvPicPr>
          <p:nvPr/>
        </p:nvPicPr>
        <p:blipFill>
          <a:blip r:embed="rId2"/>
          <a:srcRect/>
          <a:stretch>
            <a:fillRect/>
          </a:stretch>
        </p:blipFill>
        <p:spPr bwMode="auto">
          <a:xfrm>
            <a:off x="2976711" y="260393"/>
            <a:ext cx="3190577" cy="531941"/>
          </a:xfrm>
          <a:prstGeom prst="rect">
            <a:avLst/>
          </a:prstGeom>
          <a:noFill/>
          <a:ln w="9525">
            <a:noFill/>
            <a:miter lim="800000"/>
            <a:headEnd/>
            <a:tailEnd/>
          </a:ln>
        </p:spPr>
      </p:pic>
      <p:pic>
        <p:nvPicPr>
          <p:cNvPr id="6" name="Picture 5"/>
          <p:cNvPicPr>
            <a:picLocks noChangeAspect="1"/>
          </p:cNvPicPr>
          <p:nvPr/>
        </p:nvPicPr>
        <p:blipFill>
          <a:blip r:embed="rId3"/>
          <a:stretch>
            <a:fillRect/>
          </a:stretch>
        </p:blipFill>
        <p:spPr>
          <a:xfrm>
            <a:off x="42418" y="1916832"/>
            <a:ext cx="9075017" cy="4824536"/>
          </a:xfrm>
          <a:prstGeom prst="rect">
            <a:avLst/>
          </a:prstGeom>
        </p:spPr>
      </p:pic>
    </p:spTree>
    <p:extLst>
      <p:ext uri="{BB962C8B-B14F-4D97-AF65-F5344CB8AC3E}">
        <p14:creationId xmlns:p14="http://schemas.microsoft.com/office/powerpoint/2010/main" val="1084880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8670" y="857250"/>
            <a:ext cx="5635330" cy="4787540"/>
          </a:xfrm>
          <a:prstGeom prst="rect">
            <a:avLst/>
          </a:prstGeom>
        </p:spPr>
      </p:pic>
      <p:sp>
        <p:nvSpPr>
          <p:cNvPr id="8" name="Rectangle 7">
            <a:extLst>
              <a:ext uri="{FF2B5EF4-FFF2-40B4-BE49-F238E27FC236}">
                <a16:creationId xmlns:a16="http://schemas.microsoft.com/office/drawing/2014/main" id="{A298A6A1-6B82-C24C-9D10-453FDDFEB8E2}"/>
              </a:ext>
            </a:extLst>
          </p:cNvPr>
          <p:cNvSpPr/>
          <p:nvPr/>
        </p:nvSpPr>
        <p:spPr>
          <a:xfrm>
            <a:off x="0" y="857250"/>
            <a:ext cx="5436096" cy="4787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58265-5EF6-1B4C-B6A6-D2CDC736B535}"/>
              </a:ext>
            </a:extLst>
          </p:cNvPr>
          <p:cNvSpPr>
            <a:spLocks noGrp="1"/>
          </p:cNvSpPr>
          <p:nvPr>
            <p:ph type="title"/>
          </p:nvPr>
        </p:nvSpPr>
        <p:spPr>
          <a:xfrm>
            <a:off x="579477" y="1213210"/>
            <a:ext cx="5858387" cy="886060"/>
          </a:xfrm>
        </p:spPr>
        <p:txBody>
          <a:bodyPr>
            <a:normAutofit/>
          </a:bodyPr>
          <a:lstStyle/>
          <a:p>
            <a:r>
              <a:rPr lang="en-US" sz="3200" dirty="0"/>
              <a:t>Mind in Bradford</a:t>
            </a:r>
          </a:p>
        </p:txBody>
      </p:sp>
      <p:sp>
        <p:nvSpPr>
          <p:cNvPr id="3" name="Content Placeholder 2">
            <a:extLst>
              <a:ext uri="{FF2B5EF4-FFF2-40B4-BE49-F238E27FC236}">
                <a16:creationId xmlns:a16="http://schemas.microsoft.com/office/drawing/2014/main" id="{6569DC6F-A16F-A941-8D4D-71D088776A74}"/>
              </a:ext>
            </a:extLst>
          </p:cNvPr>
          <p:cNvSpPr>
            <a:spLocks noGrp="1"/>
          </p:cNvSpPr>
          <p:nvPr>
            <p:ph idx="1"/>
          </p:nvPr>
        </p:nvSpPr>
        <p:spPr>
          <a:xfrm>
            <a:off x="579476" y="2331799"/>
            <a:ext cx="4395338" cy="3312992"/>
          </a:xfrm>
        </p:spPr>
        <p:txBody>
          <a:bodyPr>
            <a:normAutofit/>
          </a:bodyPr>
          <a:lstStyle/>
          <a:p>
            <a:pPr marL="7938" indent="0">
              <a:buNone/>
            </a:pPr>
            <a:r>
              <a:rPr lang="en-US" sz="1600" dirty="0"/>
              <a:t>We are you local mental health charity here in Bradford. Providing free mental health support to anyone struggling with their mental health and wellbeing.</a:t>
            </a:r>
          </a:p>
          <a:p>
            <a:pPr marL="7938" indent="0">
              <a:buNone/>
            </a:pPr>
            <a:endParaRPr lang="en-US" sz="1600" dirty="0"/>
          </a:p>
          <a:p>
            <a:pPr marL="7938" indent="0">
              <a:buNone/>
            </a:pPr>
            <a:r>
              <a:rPr lang="en-US" sz="1600" dirty="0"/>
              <a:t>We are one of over 120 independent local Mind charities throughout England and Wales. Our neighbor Minds include Leeds Mind and Manchester Mind. </a:t>
            </a:r>
          </a:p>
          <a:p>
            <a:pPr marL="7938" indent="0">
              <a:buNone/>
            </a:pPr>
            <a:endParaRPr lang="en-US" sz="1600" dirty="0"/>
          </a:p>
          <a:p>
            <a:pPr marL="7938" indent="0">
              <a:buNone/>
            </a:pPr>
            <a:r>
              <a:rPr lang="en-US" b="1" dirty="0"/>
              <a:t>mindinbradford.org.uk</a:t>
            </a:r>
          </a:p>
          <a:p>
            <a:pPr marL="7938" indent="0">
              <a:buNone/>
            </a:pPr>
            <a:endParaRPr lang="en-US" sz="1600" dirty="0"/>
          </a:p>
          <a:p>
            <a:pPr marL="7938" indent="0">
              <a:buNone/>
            </a:pPr>
            <a:endParaRPr lang="en-US" sz="1600" dirty="0"/>
          </a:p>
          <a:p>
            <a:pPr marL="7938" indent="0">
              <a:buNone/>
            </a:pPr>
            <a:endParaRPr lang="en-US" sz="1600" dirty="0"/>
          </a:p>
          <a:p>
            <a:pPr>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54E50F48-CB6C-E345-8FDF-C270DCBC8F21}"/>
              </a:ext>
            </a:extLst>
          </p:cNvPr>
          <p:cNvPicPr preferRelativeResize="0">
            <a:picLocks/>
          </p:cNvPicPr>
          <p:nvPr/>
        </p:nvPicPr>
        <p:blipFill>
          <a:blip r:embed="rId4" cstate="email">
            <a:extLst>
              <a:ext uri="{28A0092B-C50C-407E-A947-70E740481C1C}">
                <a14:useLocalDpi xmlns:a14="http://schemas.microsoft.com/office/drawing/2010/main"/>
              </a:ext>
            </a:extLst>
          </a:blip>
          <a:srcRect/>
          <a:stretch/>
        </p:blipFill>
        <p:spPr>
          <a:xfrm>
            <a:off x="6534616" y="4180314"/>
            <a:ext cx="2609384" cy="1820436"/>
          </a:xfrm>
          <a:prstGeom prst="rect">
            <a:avLst/>
          </a:prstGeom>
        </p:spPr>
      </p:pic>
      <p:sp>
        <p:nvSpPr>
          <p:cNvPr id="5" name="Title 1">
            <a:extLst>
              <a:ext uri="{FF2B5EF4-FFF2-40B4-BE49-F238E27FC236}">
                <a16:creationId xmlns:a16="http://schemas.microsoft.com/office/drawing/2014/main" id="{FD368133-C49D-3B8A-6B1C-DF353ABA19A0}"/>
              </a:ext>
            </a:extLst>
          </p:cNvPr>
          <p:cNvSpPr txBox="1">
            <a:spLocks/>
          </p:cNvSpPr>
          <p:nvPr/>
        </p:nvSpPr>
        <p:spPr>
          <a:xfrm>
            <a:off x="579476" y="4184460"/>
            <a:ext cx="7783349" cy="2673540"/>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600" b="1" i="0" kern="1200">
                <a:solidFill>
                  <a:schemeClr val="tx2"/>
                </a:solidFill>
                <a:latin typeface="Mind Meridian" panose="020B0803030507020204" pitchFamily="34" charset="77"/>
                <a:ea typeface="+mj-ea"/>
                <a:cs typeface="Mind Meridian" panose="020B0803030507020204" pitchFamily="34" charset="77"/>
              </a:defRPr>
            </a:lvl1pPr>
          </a:lstStyle>
          <a:p>
            <a:r>
              <a:rPr lang="en-GB" sz="1800" dirty="0"/>
              <a:t>Website:      </a:t>
            </a:r>
            <a:r>
              <a:rPr lang="en-GB" sz="1800" dirty="0">
                <a:hlinkClick r:id="rId5"/>
              </a:rPr>
              <a:t>www.mindinbradford.org.uk</a:t>
            </a:r>
            <a:endParaRPr lang="en-GB" sz="1800" dirty="0"/>
          </a:p>
          <a:p>
            <a:r>
              <a:rPr lang="en-GB" sz="1800" dirty="0"/>
              <a:t>Email:           </a:t>
            </a:r>
            <a:r>
              <a:rPr lang="en-GB" sz="1800" b="0" dirty="0"/>
              <a:t>admin@mindinbradford.org.uk</a:t>
            </a:r>
          </a:p>
          <a:p>
            <a:r>
              <a:rPr lang="en-GB" sz="1800" dirty="0"/>
              <a:t>Address:      </a:t>
            </a:r>
            <a:r>
              <a:rPr lang="en-GB" sz="1800" b="0" dirty="0" err="1"/>
              <a:t>Kenburgh</a:t>
            </a:r>
            <a:r>
              <a:rPr lang="en-GB" sz="1800" b="0" dirty="0"/>
              <a:t> House, 28 Manor Row, Bradford, BD1 4QU</a:t>
            </a:r>
          </a:p>
          <a:p>
            <a:endParaRPr lang="en-US" sz="1800" dirty="0">
              <a:solidFill>
                <a:srgbClr val="1300C1"/>
              </a:solidFill>
            </a:endParaRPr>
          </a:p>
        </p:txBody>
      </p:sp>
      <p:sp>
        <p:nvSpPr>
          <p:cNvPr id="6" name="TextBox 5">
            <a:extLst>
              <a:ext uri="{FF2B5EF4-FFF2-40B4-BE49-F238E27FC236}">
                <a16:creationId xmlns:a16="http://schemas.microsoft.com/office/drawing/2014/main" id="{A43DFB72-E568-D2D0-9A8C-7C976242488A}"/>
              </a:ext>
            </a:extLst>
          </p:cNvPr>
          <p:cNvSpPr txBox="1"/>
          <p:nvPr/>
        </p:nvSpPr>
        <p:spPr>
          <a:xfrm>
            <a:off x="0" y="0"/>
            <a:ext cx="9144000" cy="715581"/>
          </a:xfrm>
          <a:prstGeom prst="rect">
            <a:avLst/>
          </a:prstGeom>
          <a:noFill/>
        </p:spPr>
        <p:txBody>
          <a:bodyPr wrap="square" rtlCol="0">
            <a:spAutoFit/>
          </a:bodyPr>
          <a:lstStyle/>
          <a:p>
            <a:pPr algn="ctr" eaLnBrk="1" hangingPunct="1">
              <a:spcBef>
                <a:spcPts val="300"/>
              </a:spcBef>
              <a:buNone/>
            </a:pPr>
            <a:endParaRPr lang="en-GB" sz="1000" b="1" dirty="0">
              <a:solidFill>
                <a:srgbClr val="00B050"/>
              </a:solidFill>
            </a:endParaRPr>
          </a:p>
          <a:p>
            <a:pPr algn="ctr" eaLnBrk="1" hangingPunct="1">
              <a:spcBef>
                <a:spcPts val="300"/>
              </a:spcBef>
              <a:buNone/>
            </a:pPr>
            <a:r>
              <a:rPr lang="en-GB" sz="2800" b="1" dirty="0">
                <a:solidFill>
                  <a:srgbClr val="00B050"/>
                </a:solidFill>
              </a:rPr>
              <a:t>Partner with Mind in Bradford for Mental Health Help</a:t>
            </a:r>
          </a:p>
        </p:txBody>
      </p:sp>
    </p:spTree>
    <p:extLst>
      <p:ext uri="{BB962C8B-B14F-4D97-AF65-F5344CB8AC3E}">
        <p14:creationId xmlns:p14="http://schemas.microsoft.com/office/powerpoint/2010/main" val="39290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27499</TotalTime>
  <Words>1089</Words>
  <Application>Microsoft Office PowerPoint</Application>
  <PresentationFormat>On-screen Show (4:3)</PresentationFormat>
  <Paragraphs>269</Paragraphs>
  <Slides>21</Slides>
  <Notes>3</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Bahnschrift</vt:lpstr>
      <vt:lpstr>Calibri</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Mind in Bradford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Ian</dc:creator>
  <cp:lastModifiedBy>Ian Brewer</cp:lastModifiedBy>
  <cp:revision>746</cp:revision>
  <cp:lastPrinted>2017-04-03T08:03:47Z</cp:lastPrinted>
  <dcterms:created xsi:type="dcterms:W3CDTF">2011-06-09T13:31:23Z</dcterms:created>
  <dcterms:modified xsi:type="dcterms:W3CDTF">2024-03-31T20:29:44Z</dcterms:modified>
</cp:coreProperties>
</file>