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1748" r:id="rId3"/>
    <p:sldId id="260" r:id="rId4"/>
    <p:sldId id="262" r:id="rId5"/>
    <p:sldId id="268" r:id="rId6"/>
    <p:sldId id="2017" r:id="rId7"/>
    <p:sldId id="2018" r:id="rId8"/>
    <p:sldId id="201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7" autoAdjust="0"/>
    <p:restoredTop sz="94660"/>
  </p:normalViewPr>
  <p:slideViewPr>
    <p:cSldViewPr snapToGrid="0">
      <p:cViewPr varScale="1">
        <p:scale>
          <a:sx n="56" d="100"/>
          <a:sy n="56" d="100"/>
        </p:scale>
        <p:origin x="108"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19FC6-8985-4D3F-A0F3-5454D2AF819A}" type="datetimeFigureOut">
              <a:rPr lang="en-GB" smtClean="0"/>
              <a:t>26/03/2024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E3741-6771-4DC1-98D1-920F073727B9}" type="slidenum">
              <a:rPr lang="en-GB" smtClean="0"/>
              <a:t>‹#›</a:t>
            </a:fld>
            <a:endParaRPr lang="en-GB"/>
          </a:p>
        </p:txBody>
      </p:sp>
    </p:spTree>
    <p:extLst>
      <p:ext uri="{BB962C8B-B14F-4D97-AF65-F5344CB8AC3E}">
        <p14:creationId xmlns:p14="http://schemas.microsoft.com/office/powerpoint/2010/main" val="2758741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PGSI – Problem Gambling Severity Index The pie chart shows the number of completed treatment cases from 1</a:t>
            </a:r>
            <a:r>
              <a:rPr lang="en-GB" baseline="30000"/>
              <a:t>st</a:t>
            </a:r>
            <a:r>
              <a:rPr lang="en-GB"/>
              <a:t> April 22 – 31</a:t>
            </a:r>
            <a:r>
              <a:rPr lang="en-GB" baseline="30000"/>
              <a:t>st</a:t>
            </a:r>
            <a:r>
              <a:rPr lang="en-GB"/>
              <a:t> March 23 who completed with a PGSI score of 0-8, it shows the numbers who completed their treatment with a </a:t>
            </a:r>
            <a:r>
              <a:rPr lang="en-GB" err="1"/>
              <a:t>pgsi</a:t>
            </a:r>
            <a:r>
              <a:rPr lang="en-GB"/>
              <a:t> score of 0, then completed with score of 1-7 and the small majority who completed with a PGSI score equal to 8. N=121 is the number of clients.   </a:t>
            </a:r>
          </a:p>
        </p:txBody>
      </p:sp>
      <p:sp>
        <p:nvSpPr>
          <p:cNvPr id="4" name="Slide Number Placeholder 3"/>
          <p:cNvSpPr>
            <a:spLocks noGrp="1"/>
          </p:cNvSpPr>
          <p:nvPr>
            <p:ph type="sldNum" sz="quarter" idx="5"/>
          </p:nvPr>
        </p:nvSpPr>
        <p:spPr/>
        <p:txBody>
          <a:bodyPr/>
          <a:lstStyle/>
          <a:p>
            <a:fld id="{2F0D4522-823E-4B9B-80AF-2443B0BAC8FC}" type="slidenum">
              <a:rPr lang="en-GB" smtClean="0"/>
              <a:t>2</a:t>
            </a:fld>
            <a:endParaRPr lang="en-GB"/>
          </a:p>
        </p:txBody>
      </p:sp>
    </p:spTree>
    <p:extLst>
      <p:ext uri="{BB962C8B-B14F-4D97-AF65-F5344CB8AC3E}">
        <p14:creationId xmlns:p14="http://schemas.microsoft.com/office/powerpoint/2010/main" val="3827460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77268-6263-982E-7C24-95C0DF0979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166AD5-F8B7-0B33-F39B-C789A6C6E0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09E2F1-B450-01F1-E307-EA9F3D0FAD12}"/>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5" name="Footer Placeholder 4">
            <a:extLst>
              <a:ext uri="{FF2B5EF4-FFF2-40B4-BE49-F238E27FC236}">
                <a16:creationId xmlns:a16="http://schemas.microsoft.com/office/drawing/2014/main" id="{F70A1A1B-DBC2-5640-FF58-89956FC964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7FC057-5079-EEE1-6125-56CA31CA5B2D}"/>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95004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08701-D3BD-EE55-3FD2-988EA0ECC9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C68C82-5118-787A-D4B2-09BF6C7E4F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B29A71-5E9B-C6CA-3CE3-DA8009D0304D}"/>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5" name="Footer Placeholder 4">
            <a:extLst>
              <a:ext uri="{FF2B5EF4-FFF2-40B4-BE49-F238E27FC236}">
                <a16:creationId xmlns:a16="http://schemas.microsoft.com/office/drawing/2014/main" id="{369F9863-BEB7-D432-C007-5292C43C1D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D2C01E-0AF3-BDA3-654A-8F677910ADB6}"/>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100981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2CD911-A716-C048-DC08-DAB16D2433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06C714-2C9A-61C3-E857-0B25706679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800430-DB41-F0F9-05B3-879E8F7CADC2}"/>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5" name="Footer Placeholder 4">
            <a:extLst>
              <a:ext uri="{FF2B5EF4-FFF2-40B4-BE49-F238E27FC236}">
                <a16:creationId xmlns:a16="http://schemas.microsoft.com/office/drawing/2014/main" id="{00BB5D03-65A2-9E85-6B8C-163BE7D4F7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AB76DE-34CE-32C8-4075-810DF4D449FD}"/>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219816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D64F-4310-485B-62A2-2723D59EE6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6C8734-621A-FA32-40F4-FE0B74DAC2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1C5014-9870-197A-0D41-AB386C4D4A7F}"/>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5" name="Footer Placeholder 4">
            <a:extLst>
              <a:ext uri="{FF2B5EF4-FFF2-40B4-BE49-F238E27FC236}">
                <a16:creationId xmlns:a16="http://schemas.microsoft.com/office/drawing/2014/main" id="{140E1BCA-E9D1-B7E4-934D-4B54744A40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7482E3-B16E-F02C-1DC2-10EAD3A6016F}"/>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380341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09F4C-5F89-966E-0B7F-672519270A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60C08E4-DBC6-D1B3-9E94-5796715791E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86C160-62BF-BEFE-1DD0-E90E402060C2}"/>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5" name="Footer Placeholder 4">
            <a:extLst>
              <a:ext uri="{FF2B5EF4-FFF2-40B4-BE49-F238E27FC236}">
                <a16:creationId xmlns:a16="http://schemas.microsoft.com/office/drawing/2014/main" id="{FAF888EC-2A9F-2E50-F9DF-129BBF6CB6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25CFA6-87C8-50A3-00BE-19F9E77040A5}"/>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63642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8FF0-EC51-718E-0992-B9BBFFFFF9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CCCCE3-05D4-9CCA-9093-CFAFA7054A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DEB6AA-0BCF-DE8E-3474-7563BE08D0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A557338-A469-77A4-11AA-8FFBDE3DAF85}"/>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6" name="Footer Placeholder 5">
            <a:extLst>
              <a:ext uri="{FF2B5EF4-FFF2-40B4-BE49-F238E27FC236}">
                <a16:creationId xmlns:a16="http://schemas.microsoft.com/office/drawing/2014/main" id="{45B770F9-99A4-8CFA-CE06-C017A1F80B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2F1C76-D291-9948-AD43-72B61627977A}"/>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45087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A267-57DB-0624-6275-9C96B1AA5DC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DA171F-A0AD-2E18-C2C2-72C4BC0FB2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7013BA-B28D-6014-F0F0-2195311AA6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B6ADE0-A0DA-6CE5-FC6D-5B9954AF30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80BE54-ABAC-0DB5-D596-8021EC1292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2306264-DC98-00C1-C40E-0AF5EAA5A54C}"/>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8" name="Footer Placeholder 7">
            <a:extLst>
              <a:ext uri="{FF2B5EF4-FFF2-40B4-BE49-F238E27FC236}">
                <a16:creationId xmlns:a16="http://schemas.microsoft.com/office/drawing/2014/main" id="{692B07AE-0ADA-864D-7B6C-1EB4EAE870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93ABB2-93F3-1E9F-F4E0-33B25D0CCBDB}"/>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396069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636B-A096-CBBE-2368-3636D3300E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2AA638-B248-B839-4127-09F955883003}"/>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4" name="Footer Placeholder 3">
            <a:extLst>
              <a:ext uri="{FF2B5EF4-FFF2-40B4-BE49-F238E27FC236}">
                <a16:creationId xmlns:a16="http://schemas.microsoft.com/office/drawing/2014/main" id="{B702D25D-EFBD-8B24-3DD2-2DB8C50BDF7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C31325-FE0F-7AD6-DFA8-6E6AD434DC8C}"/>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80268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84573F-EA3A-751A-82BB-B50FC33DE61B}"/>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3" name="Footer Placeholder 2">
            <a:extLst>
              <a:ext uri="{FF2B5EF4-FFF2-40B4-BE49-F238E27FC236}">
                <a16:creationId xmlns:a16="http://schemas.microsoft.com/office/drawing/2014/main" id="{79630840-4996-9FC8-1F61-209DC4C9DDF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92CB811-1507-2A18-2F67-9E84050E39FC}"/>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194752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14551-7399-C4E0-F17D-3AAA09BC25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9DB319F-24D9-5916-260C-004FFCC722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957ABD1-247A-D605-27F8-58172D825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5570-0B1F-843F-41C5-D912944D760D}"/>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6" name="Footer Placeholder 5">
            <a:extLst>
              <a:ext uri="{FF2B5EF4-FFF2-40B4-BE49-F238E27FC236}">
                <a16:creationId xmlns:a16="http://schemas.microsoft.com/office/drawing/2014/main" id="{65779D24-0471-8BBD-6E34-6520A898C2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F91D76-B962-51D8-E342-5A8CD6AD9387}"/>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94251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9CB4B-923F-63CF-4F51-F4CBF417E0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4679CD-0DBF-37B0-AD65-1596F5FE77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FCE673-41F1-F842-6169-B90AD4E888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10E179-0B31-6845-4625-94A4DFA8D3A4}"/>
              </a:ext>
            </a:extLst>
          </p:cNvPr>
          <p:cNvSpPr>
            <a:spLocks noGrp="1"/>
          </p:cNvSpPr>
          <p:nvPr>
            <p:ph type="dt" sz="half" idx="10"/>
          </p:nvPr>
        </p:nvSpPr>
        <p:spPr/>
        <p:txBody>
          <a:bodyPr/>
          <a:lstStyle/>
          <a:p>
            <a:fld id="{6406AEBC-AB47-429C-9324-3CC9F49C5740}" type="datetimeFigureOut">
              <a:rPr lang="en-GB" smtClean="0"/>
              <a:t>26/03/2024</a:t>
            </a:fld>
            <a:endParaRPr lang="en-GB"/>
          </a:p>
        </p:txBody>
      </p:sp>
      <p:sp>
        <p:nvSpPr>
          <p:cNvPr id="6" name="Footer Placeholder 5">
            <a:extLst>
              <a:ext uri="{FF2B5EF4-FFF2-40B4-BE49-F238E27FC236}">
                <a16:creationId xmlns:a16="http://schemas.microsoft.com/office/drawing/2014/main" id="{3E4E578D-5A41-D97D-1DC7-0D3A56C20B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1B86FF-EFAD-C77C-C2F6-7F9CB7550F75}"/>
              </a:ext>
            </a:extLst>
          </p:cNvPr>
          <p:cNvSpPr>
            <a:spLocks noGrp="1"/>
          </p:cNvSpPr>
          <p:nvPr>
            <p:ph type="sldNum" sz="quarter" idx="12"/>
          </p:nvPr>
        </p:nvSpPr>
        <p:spPr/>
        <p:txBody>
          <a:bodyPr/>
          <a:lstStyle/>
          <a:p>
            <a:fld id="{1DE75E7E-D4B0-4C3C-A3AE-E18DB1CEFE1B}" type="slidenum">
              <a:rPr lang="en-GB" smtClean="0"/>
              <a:t>‹#›</a:t>
            </a:fld>
            <a:endParaRPr lang="en-GB"/>
          </a:p>
        </p:txBody>
      </p:sp>
    </p:spTree>
    <p:extLst>
      <p:ext uri="{BB962C8B-B14F-4D97-AF65-F5344CB8AC3E}">
        <p14:creationId xmlns:p14="http://schemas.microsoft.com/office/powerpoint/2010/main" val="92124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80AA87-B0C1-6EA4-51BE-9578862707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C649AE-CA3A-7ADD-F59A-1253A22E30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8A8855-6703-AA0E-08A2-7E10338B17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406AEBC-AB47-429C-9324-3CC9F49C5740}" type="datetimeFigureOut">
              <a:rPr lang="en-GB" smtClean="0"/>
              <a:t>26/03/2024</a:t>
            </a:fld>
            <a:endParaRPr lang="en-GB"/>
          </a:p>
        </p:txBody>
      </p:sp>
      <p:sp>
        <p:nvSpPr>
          <p:cNvPr id="5" name="Footer Placeholder 4">
            <a:extLst>
              <a:ext uri="{FF2B5EF4-FFF2-40B4-BE49-F238E27FC236}">
                <a16:creationId xmlns:a16="http://schemas.microsoft.com/office/drawing/2014/main" id="{29FAB25E-BD33-8A5F-0ED9-2D05C0927C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5C636D25-BAB6-EB00-032D-65918AE259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DE75E7E-D4B0-4C3C-A3AE-E18DB1CEFE1B}" type="slidenum">
              <a:rPr lang="en-GB" smtClean="0"/>
              <a:t>‹#›</a:t>
            </a:fld>
            <a:endParaRPr lang="en-GB"/>
          </a:p>
        </p:txBody>
      </p:sp>
    </p:spTree>
    <p:extLst>
      <p:ext uri="{BB962C8B-B14F-4D97-AF65-F5344CB8AC3E}">
        <p14:creationId xmlns:p14="http://schemas.microsoft.com/office/powerpoint/2010/main" val="113160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cid:06869445-f8d6-4c2c-a80f-b11fd1118046@GBRP265.PROD.OUTLOOK.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amban.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ensescheme.com/" TargetMode="External"/><Relationship Id="rId2" Type="http://schemas.openxmlformats.org/officeDocument/2006/relationships/hyperlink" Target="http://self-exclusion.co.uk/" TargetMode="External"/><Relationship Id="rId1" Type="http://schemas.openxmlformats.org/officeDocument/2006/relationships/slideLayout" Target="../slideLayouts/slideLayout2.xml"/><Relationship Id="rId5" Type="http://schemas.openxmlformats.org/officeDocument/2006/relationships/hyperlink" Target="https://bacta.or.uk/self-exclusion/" TargetMode="External"/><Relationship Id="rId4" Type="http://schemas.openxmlformats.org/officeDocument/2006/relationships/hyperlink" Target="http://www.bingo-association.co.uk/self-exclusion"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DFB05-5962-1265-54BD-E0F0789E1CC9}"/>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9310D3EF-A9DC-DDAF-D909-E3A1448C1FB6}"/>
              </a:ext>
            </a:extLst>
          </p:cNvPr>
          <p:cNvSpPr>
            <a:spLocks noGrp="1"/>
          </p:cNvSpPr>
          <p:nvPr>
            <p:ph type="subTitle" idx="1"/>
          </p:nvPr>
        </p:nvSpPr>
        <p:spPr/>
        <p:txBody>
          <a:bodyPr>
            <a:normAutofit lnSpcReduction="10000"/>
          </a:bodyPr>
          <a:lstStyle/>
          <a:p>
            <a:r>
              <a:rPr lang="en-US" sz="3600" b="1" dirty="0">
                <a:latin typeface="Arial" panose="020B0604020202020204" pitchFamily="34" charset="0"/>
                <a:cs typeface="Arial" panose="020B0604020202020204" pitchFamily="34" charset="0"/>
              </a:rPr>
              <a:t>Yorkshire and Humber</a:t>
            </a:r>
          </a:p>
          <a:p>
            <a:r>
              <a:rPr lang="en-US" sz="3600" b="1" dirty="0">
                <a:latin typeface="Arial" panose="020B0604020202020204" pitchFamily="34" charset="0"/>
                <a:cs typeface="Arial" panose="020B0604020202020204" pitchFamily="34" charset="0"/>
              </a:rPr>
              <a:t>Support for those impacted by gambling related harms</a:t>
            </a:r>
            <a:endParaRPr lang="en-GB" sz="36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08241BC8-A930-5334-564D-8F7683F3C5E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355530" y="1122363"/>
            <a:ext cx="3480939" cy="2011137"/>
          </a:xfrm>
          <a:prstGeom prst="rect">
            <a:avLst/>
          </a:prstGeom>
          <a:noFill/>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9681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E90B3-CF21-4705-A2CD-DD036E494230}"/>
              </a:ext>
            </a:extLst>
          </p:cNvPr>
          <p:cNvSpPr>
            <a:spLocks noGrp="1"/>
          </p:cNvSpPr>
          <p:nvPr>
            <p:ph type="title"/>
          </p:nvPr>
        </p:nvSpPr>
        <p:spPr>
          <a:xfrm>
            <a:off x="5894962" y="479493"/>
            <a:ext cx="5458838" cy="1325563"/>
          </a:xfrm>
        </p:spPr>
        <p:txBody>
          <a:bodyPr vert="horz" lIns="91440" tIns="45720" rIns="91440" bIns="45720" rtlCol="0" anchor="ctr">
            <a:normAutofit/>
          </a:bodyPr>
          <a:lstStyle/>
          <a:p>
            <a:r>
              <a:rPr lang="en-US" b="1" kern="1200" dirty="0">
                <a:solidFill>
                  <a:schemeClr val="tx1"/>
                </a:solidFill>
                <a:latin typeface="Arial" panose="020B0604020202020204" pitchFamily="34" charset="0"/>
                <a:cs typeface="Arial" panose="020B0604020202020204" pitchFamily="34" charset="0"/>
              </a:rPr>
              <a:t>Gambling Statistics</a:t>
            </a:r>
            <a:br>
              <a:rPr lang="en-US" b="1" kern="1200" dirty="0">
                <a:solidFill>
                  <a:schemeClr val="tx1"/>
                </a:solidFill>
                <a:latin typeface="+mj-lt"/>
                <a:ea typeface="+mj-ea"/>
                <a:cs typeface="+mj-cs"/>
              </a:rPr>
            </a:br>
            <a:endParaRPr lang="en-US" b="1" kern="1200" dirty="0">
              <a:solidFill>
                <a:schemeClr val="tx1"/>
              </a:solidFill>
              <a:latin typeface="+mj-lt"/>
              <a:ea typeface="+mj-ea"/>
              <a:cs typeface="+mj-cs"/>
            </a:endParaRPr>
          </a:p>
        </p:txBody>
      </p:sp>
      <p:sp>
        <p:nvSpPr>
          <p:cNvPr id="5" name="Rectangle 4">
            <a:extLst>
              <a:ext uri="{FF2B5EF4-FFF2-40B4-BE49-F238E27FC236}">
                <a16:creationId xmlns:a16="http://schemas.microsoft.com/office/drawing/2014/main" id="{A5B2DE49-FC6B-4FBE-8F88-7A2F8687083C}"/>
              </a:ext>
            </a:extLst>
          </p:cNvPr>
          <p:cNvSpPr/>
          <p:nvPr/>
        </p:nvSpPr>
        <p:spPr>
          <a:xfrm>
            <a:off x="5513280" y="1142274"/>
            <a:ext cx="6181544" cy="4800447"/>
          </a:xfrm>
          <a:prstGeom prst="rect">
            <a:avLst/>
          </a:prstGeom>
        </p:spPr>
        <p:txBody>
          <a:bodyPr vert="horz" lIns="91440" tIns="45720" rIns="91440" bIns="45720" rtlCol="0">
            <a:normAutofit/>
          </a:bodyPr>
          <a:lstStyle/>
          <a:p>
            <a:pPr marL="57150">
              <a:lnSpc>
                <a:spcPct val="90000"/>
              </a:lnSpc>
              <a:spcBef>
                <a:spcPts val="1333"/>
              </a:spcBef>
              <a:buClr>
                <a:schemeClr val="accent1"/>
              </a:buClr>
              <a:buSzPct val="80000"/>
            </a:pPr>
            <a:endParaRPr lang="en-US" sz="2800" b="0" i="0" dirty="0">
              <a:effectLst/>
              <a:latin typeface="Kanit"/>
            </a:endParaRPr>
          </a:p>
          <a:p>
            <a:pPr marL="57150">
              <a:lnSpc>
                <a:spcPct val="90000"/>
              </a:lnSpc>
              <a:spcBef>
                <a:spcPts val="1333"/>
              </a:spcBef>
              <a:buClr>
                <a:schemeClr val="accent1"/>
              </a:buClr>
              <a:buSzPct val="80000"/>
            </a:pPr>
            <a:r>
              <a:rPr lang="en-US" sz="3600" b="0" i="0" dirty="0">
                <a:effectLst/>
                <a:latin typeface="Arial" panose="020B0604020202020204" pitchFamily="34" charset="0"/>
                <a:cs typeface="Arial" panose="020B0604020202020204" pitchFamily="34" charset="0"/>
              </a:rPr>
              <a:t>60% of adults living in Great Britain reported participating in a gambling activity in 2022</a:t>
            </a:r>
            <a:endParaRPr lang="en-US" sz="3600" b="1" i="0" dirty="0">
              <a:effectLst/>
              <a:latin typeface="Arial" panose="020B0604020202020204" pitchFamily="34" charset="0"/>
              <a:cs typeface="Arial" panose="020B0604020202020204" pitchFamily="34" charset="0"/>
            </a:endParaRPr>
          </a:p>
          <a:p>
            <a:pPr marL="57150">
              <a:lnSpc>
                <a:spcPct val="90000"/>
              </a:lnSpc>
              <a:spcBef>
                <a:spcPts val="1333"/>
              </a:spcBef>
              <a:buClr>
                <a:schemeClr val="accent1"/>
              </a:buClr>
              <a:buSzPct val="80000"/>
            </a:pPr>
            <a:r>
              <a:rPr lang="en-US" sz="3600" b="1" i="0" dirty="0">
                <a:effectLst/>
                <a:latin typeface="Arial" panose="020B0604020202020204" pitchFamily="34" charset="0"/>
                <a:cs typeface="Arial" panose="020B0604020202020204" pitchFamily="34" charset="0"/>
              </a:rPr>
              <a:t>Annual statistics for the National Gambling </a:t>
            </a:r>
            <a:r>
              <a:rPr lang="en-US" sz="3600" b="1" dirty="0">
                <a:latin typeface="Arial" panose="020B0604020202020204" pitchFamily="34" charset="0"/>
                <a:cs typeface="Arial" panose="020B0604020202020204" pitchFamily="34" charset="0"/>
              </a:rPr>
              <a:t>Support Network </a:t>
            </a:r>
            <a:r>
              <a:rPr lang="en-US" sz="3600" b="1" i="0" dirty="0">
                <a:effectLst/>
                <a:latin typeface="Arial" panose="020B0604020202020204" pitchFamily="34" charset="0"/>
                <a:cs typeface="Arial" panose="020B0604020202020204" pitchFamily="34" charset="0"/>
              </a:rPr>
              <a:t>(NGSN) 2021-22</a:t>
            </a:r>
          </a:p>
          <a:p>
            <a:pPr marL="285750" indent="-228600">
              <a:lnSpc>
                <a:spcPct val="90000"/>
              </a:lnSpc>
              <a:spcBef>
                <a:spcPts val="1333"/>
              </a:spcBef>
              <a:buClr>
                <a:schemeClr val="accent1"/>
              </a:buClr>
              <a:buSzPct val="80000"/>
              <a:buFont typeface="Arial" panose="020B0604020202020204" pitchFamily="34" charset="0"/>
              <a:buChar char="•"/>
            </a:pPr>
            <a:endParaRPr lang="en-US" dirty="0">
              <a:latin typeface="Google Sans"/>
            </a:endParaRPr>
          </a:p>
          <a:p>
            <a:pPr marL="285750" indent="-228600">
              <a:lnSpc>
                <a:spcPct val="90000"/>
              </a:lnSpc>
              <a:spcBef>
                <a:spcPts val="1333"/>
              </a:spcBef>
              <a:buClr>
                <a:schemeClr val="accent1"/>
              </a:buClr>
              <a:buSzPct val="80000"/>
              <a:buFont typeface="Arial" panose="020B0604020202020204" pitchFamily="34" charset="0"/>
              <a:buChar char="•"/>
            </a:pPr>
            <a:endParaRPr lang="en-US" dirty="0"/>
          </a:p>
        </p:txBody>
      </p:sp>
      <p:pic>
        <p:nvPicPr>
          <p:cNvPr id="3" name="Picture 2">
            <a:extLst>
              <a:ext uri="{FF2B5EF4-FFF2-40B4-BE49-F238E27FC236}">
                <a16:creationId xmlns:a16="http://schemas.microsoft.com/office/drawing/2014/main" id="{A15A51F9-79B1-E222-047A-C10A1BD21E55}"/>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639083"/>
            <a:ext cx="5312195" cy="3908583"/>
          </a:xfrm>
          <a:prstGeom prst="rect">
            <a:avLst/>
          </a:prstGeom>
          <a:noFill/>
          <a:ln>
            <a:noFill/>
          </a:ln>
        </p:spPr>
      </p:pic>
      <p:sp>
        <p:nvSpPr>
          <p:cNvPr id="6" name="TextBox 5">
            <a:extLst>
              <a:ext uri="{FF2B5EF4-FFF2-40B4-BE49-F238E27FC236}">
                <a16:creationId xmlns:a16="http://schemas.microsoft.com/office/drawing/2014/main" id="{DC88D1BA-2549-9122-6CDF-9E8CADF9E871}"/>
              </a:ext>
            </a:extLst>
          </p:cNvPr>
          <p:cNvSpPr txBox="1"/>
          <p:nvPr/>
        </p:nvSpPr>
        <p:spPr>
          <a:xfrm>
            <a:off x="2015836" y="4741589"/>
            <a:ext cx="3000269" cy="1477328"/>
          </a:xfrm>
          <a:prstGeom prst="rect">
            <a:avLst/>
          </a:prstGeom>
          <a:noFill/>
        </p:spPr>
        <p:txBody>
          <a:bodyPr wrap="square" rtlCol="0">
            <a:spAutoFit/>
          </a:bodyPr>
          <a:lstStyle/>
          <a:p>
            <a:r>
              <a:rPr lang="en-GB" sz="2400"/>
              <a:t>67% = 81.07 people</a:t>
            </a:r>
          </a:p>
          <a:p>
            <a:r>
              <a:rPr lang="en-GB" sz="2400"/>
              <a:t>26% = 31.46 people</a:t>
            </a:r>
          </a:p>
          <a:p>
            <a:r>
              <a:rPr lang="en-GB" sz="2400"/>
              <a:t>7% = 8.47 people</a:t>
            </a:r>
          </a:p>
          <a:p>
            <a:endParaRPr lang="en-GB"/>
          </a:p>
        </p:txBody>
      </p:sp>
    </p:spTree>
    <p:extLst>
      <p:ext uri="{BB962C8B-B14F-4D97-AF65-F5344CB8AC3E}">
        <p14:creationId xmlns:p14="http://schemas.microsoft.com/office/powerpoint/2010/main" val="110098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20" y="609234"/>
            <a:ext cx="10830913" cy="794085"/>
          </a:xfrm>
        </p:spPr>
        <p:txBody>
          <a:bodyPr/>
          <a:lstStyle/>
          <a:p>
            <a:r>
              <a:rPr lang="en-US" b="1" dirty="0"/>
              <a:t>                           Gambling related-harms</a:t>
            </a:r>
          </a:p>
        </p:txBody>
      </p:sp>
      <p:sp>
        <p:nvSpPr>
          <p:cNvPr id="3" name="Content Placeholder 2"/>
          <p:cNvSpPr>
            <a:spLocks noGrp="1"/>
          </p:cNvSpPr>
          <p:nvPr>
            <p:ph idx="1"/>
          </p:nvPr>
        </p:nvSpPr>
        <p:spPr/>
        <p:txBody>
          <a:bodyPr/>
          <a:lstStyle/>
          <a:p>
            <a:r>
              <a:rPr lang="en-US" dirty="0"/>
              <a:t>Gambling-related harms impact on people’s resources, relationships and health.</a:t>
            </a:r>
          </a:p>
          <a:p>
            <a:r>
              <a:rPr lang="en-US" dirty="0"/>
              <a:t> Negative effects can include loss of employment, debt, crime, breakdown of relationships and deterioration of physical and mental health. At its worst, gambling can contribute to loss of life through suicide. Harms can be experienced not just by gamblers themselves. They can also affect their children, partners, wider families and social networks, employers, communities and society as a whole. </a:t>
            </a:r>
          </a:p>
          <a:p>
            <a:endParaRPr lang="en-US" dirty="0"/>
          </a:p>
        </p:txBody>
      </p:sp>
      <p:pic>
        <p:nvPicPr>
          <p:cNvPr id="2050" name="Picture 1">
            <a:extLst>
              <a:ext uri="{FF2B5EF4-FFF2-40B4-BE49-F238E27FC236}">
                <a16:creationId xmlns:a16="http://schemas.microsoft.com/office/drawing/2014/main" id="{D4C12C0D-1E0B-90F9-F11D-2149895B48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90" y="681037"/>
            <a:ext cx="1554054" cy="72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648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5912" y="561238"/>
            <a:ext cx="3847721" cy="1116106"/>
          </a:xfrm>
        </p:spPr>
        <p:txBody>
          <a:bodyPr/>
          <a:lstStyle/>
          <a:p>
            <a:endParaRPr lang="en-US" dirty="0"/>
          </a:p>
        </p:txBody>
      </p:sp>
      <p:sp>
        <p:nvSpPr>
          <p:cNvPr id="3" name="Content Placeholder 2"/>
          <p:cNvSpPr>
            <a:spLocks noGrp="1"/>
          </p:cNvSpPr>
          <p:nvPr>
            <p:ph idx="1"/>
          </p:nvPr>
        </p:nvSpPr>
        <p:spPr/>
        <p:txBody>
          <a:bodyPr>
            <a:normAutofit/>
          </a:bodyPr>
          <a:lstStyle/>
          <a:p>
            <a:endParaRPr lang="en-US" dirty="0"/>
          </a:p>
          <a:p>
            <a:r>
              <a:rPr lang="en-US" dirty="0"/>
              <a:t>We offer support to anyone age 18 and over who is experiencing gambling related harms, including family members, partners and friends. We offer 1 to 1 and group support. </a:t>
            </a:r>
          </a:p>
          <a:p>
            <a:r>
              <a:rPr lang="en-US" dirty="0"/>
              <a:t>Individuals can refer themselves through our website, calling or emailing us or via a QR code.</a:t>
            </a:r>
          </a:p>
          <a:p>
            <a:r>
              <a:rPr lang="en-US" dirty="0"/>
              <a:t>Professionals can also refer individuals with their consent. </a:t>
            </a:r>
          </a:p>
          <a:p>
            <a:r>
              <a:rPr lang="en-US" dirty="0"/>
              <a:t>We can also refer to other gambling support services if they are more able to meet the individuals’ needs. </a:t>
            </a:r>
          </a:p>
          <a:p>
            <a:pPr marL="0" indent="0">
              <a:buNone/>
            </a:pPr>
            <a:endParaRPr lang="en-US" dirty="0"/>
          </a:p>
          <a:p>
            <a:pPr marL="0" indent="0">
              <a:buNone/>
            </a:pPr>
            <a:endParaRPr lang="en-US" dirty="0"/>
          </a:p>
        </p:txBody>
      </p:sp>
      <p:pic>
        <p:nvPicPr>
          <p:cNvPr id="1026" name="Picture 8">
            <a:extLst>
              <a:ext uri="{FF2B5EF4-FFF2-40B4-BE49-F238E27FC236}">
                <a16:creationId xmlns:a16="http://schemas.microsoft.com/office/drawing/2014/main" id="{5277A149-0CCC-7713-E15D-A905E65005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6794" y="148281"/>
            <a:ext cx="3847721" cy="1677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360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480" y="455518"/>
            <a:ext cx="3847721" cy="1116106"/>
          </a:xfrm>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Our goals:</a:t>
            </a:r>
          </a:p>
          <a:p>
            <a:pPr marL="0" indent="0">
              <a:buNone/>
            </a:pPr>
            <a:r>
              <a:rPr lang="en-US" dirty="0">
                <a:latin typeface="Arial" panose="020B0604020202020204" pitchFamily="34" charset="0"/>
                <a:cs typeface="Arial" panose="020B0604020202020204" pitchFamily="34" charset="0"/>
              </a:rPr>
              <a:t>Guided by the voice of lived experience and together with communities:</a:t>
            </a:r>
          </a:p>
          <a:p>
            <a:r>
              <a:rPr lang="en-US" dirty="0">
                <a:latin typeface="Arial" panose="020B0604020202020204" pitchFamily="34" charset="0"/>
                <a:cs typeface="Arial" panose="020B0604020202020204" pitchFamily="34" charset="0"/>
              </a:rPr>
              <a:t>To promote awareness of gambling related harms and prevention of these. </a:t>
            </a:r>
          </a:p>
          <a:p>
            <a:r>
              <a:rPr lang="en-US" dirty="0">
                <a:latin typeface="Arial" panose="020B0604020202020204" pitchFamily="34" charset="0"/>
                <a:cs typeface="Arial" panose="020B0604020202020204" pitchFamily="34" charset="0"/>
              </a:rPr>
              <a:t>To reduce stigma and shame </a:t>
            </a:r>
          </a:p>
          <a:p>
            <a:r>
              <a:rPr lang="en-US" dirty="0">
                <a:latin typeface="Arial" panose="020B0604020202020204" pitchFamily="34" charset="0"/>
                <a:cs typeface="Arial" panose="020B0604020202020204" pitchFamily="34" charset="0"/>
              </a:rPr>
              <a:t>To deliver efficacious and evidence-based treatment</a:t>
            </a:r>
          </a:p>
          <a:p>
            <a:r>
              <a:rPr lang="en-US" dirty="0">
                <a:latin typeface="Arial" panose="020B0604020202020204" pitchFamily="34" charset="0"/>
                <a:cs typeface="Arial" panose="020B0604020202020204" pitchFamily="34" charset="0"/>
              </a:rPr>
              <a:t>To increase the visibility and accessibility of support and treatment services for all </a:t>
            </a:r>
          </a:p>
          <a:p>
            <a:r>
              <a:rPr lang="en-US" dirty="0">
                <a:latin typeface="Arial" panose="020B0604020202020204" pitchFamily="34" charset="0"/>
                <a:cs typeface="Arial" panose="020B0604020202020204" pitchFamily="34" charset="0"/>
              </a:rPr>
              <a:t>To recruit gambling related harms champions in all sectors and </a:t>
            </a:r>
            <a:r>
              <a:rPr lang="en-US" dirty="0" err="1">
                <a:latin typeface="Arial" panose="020B0604020202020204" pitchFamily="34" charset="0"/>
                <a:cs typeface="Arial" panose="020B0604020202020204" pitchFamily="34" charset="0"/>
              </a:rPr>
              <a:t>organisations</a:t>
            </a:r>
            <a:endParaRPr lang="en-US" dirty="0">
              <a:latin typeface="Arial" panose="020B0604020202020204" pitchFamily="34" charset="0"/>
              <a:cs typeface="Arial" panose="020B0604020202020204" pitchFamily="34" charset="0"/>
            </a:endParaRPr>
          </a:p>
          <a:p>
            <a:endParaRPr lang="en-US" dirty="0"/>
          </a:p>
          <a:p>
            <a:pPr marL="0" indent="0">
              <a:buNone/>
            </a:pPr>
            <a:endParaRPr lang="en-US" dirty="0"/>
          </a:p>
          <a:p>
            <a:pPr marL="0" indent="0">
              <a:buNone/>
            </a:pPr>
            <a:endParaRPr lang="en-US" dirty="0"/>
          </a:p>
        </p:txBody>
      </p:sp>
      <p:pic>
        <p:nvPicPr>
          <p:cNvPr id="2050" name="Picture 8">
            <a:extLst>
              <a:ext uri="{FF2B5EF4-FFF2-40B4-BE49-F238E27FC236}">
                <a16:creationId xmlns:a16="http://schemas.microsoft.com/office/drawing/2014/main" id="{ABB9F638-FAE3-0D07-6426-20F62A7034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5480" y="201517"/>
            <a:ext cx="3847720" cy="1624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18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CD94-6DAF-E631-F3F5-C4038D68DEE0}"/>
              </a:ext>
            </a:extLst>
          </p:cNvPr>
          <p:cNvSpPr>
            <a:spLocks noGrp="1"/>
          </p:cNvSpPr>
          <p:nvPr>
            <p:ph type="title"/>
          </p:nvPr>
        </p:nvSpPr>
        <p:spPr>
          <a:xfrm>
            <a:off x="4646141" y="509239"/>
            <a:ext cx="5669692" cy="1221131"/>
          </a:xfrm>
        </p:spPr>
        <p:txBody>
          <a:bodyPr/>
          <a:lstStyle/>
          <a:p>
            <a:r>
              <a:rPr lang="en-GB" b="1" dirty="0"/>
              <a:t>Self-exclusion</a:t>
            </a:r>
          </a:p>
        </p:txBody>
      </p:sp>
      <p:sp>
        <p:nvSpPr>
          <p:cNvPr id="3" name="Content Placeholder 2">
            <a:extLst>
              <a:ext uri="{FF2B5EF4-FFF2-40B4-BE49-F238E27FC236}">
                <a16:creationId xmlns:a16="http://schemas.microsoft.com/office/drawing/2014/main" id="{AF832EF9-A271-428A-E42A-4E762931348B}"/>
              </a:ext>
            </a:extLst>
          </p:cNvPr>
          <p:cNvSpPr>
            <a:spLocks noGrp="1"/>
          </p:cNvSpPr>
          <p:nvPr>
            <p:ph idx="1"/>
          </p:nvPr>
        </p:nvSpPr>
        <p:spPr/>
        <p:txBody>
          <a:bodyPr/>
          <a:lstStyle/>
          <a:p>
            <a:endParaRPr lang="en-US" sz="2800" b="1" dirty="0">
              <a:solidFill>
                <a:srgbClr val="000000"/>
              </a:solidFill>
              <a:latin typeface="DINAlternate-Bold"/>
            </a:endParaRPr>
          </a:p>
          <a:p>
            <a:r>
              <a:rPr lang="da-DK" sz="3600" b="1" dirty="0">
                <a:solidFill>
                  <a:srgbClr val="000000"/>
                </a:solidFill>
                <a:latin typeface="Arial" panose="020B0604020202020204" pitchFamily="34" charset="0"/>
                <a:cs typeface="Arial" panose="020B0604020202020204" pitchFamily="34" charset="0"/>
              </a:rPr>
              <a:t>Gamstop - </a:t>
            </a:r>
            <a:r>
              <a:rPr lang="en-US" sz="3600" b="1" dirty="0">
                <a:latin typeface="Arial" panose="020B0604020202020204" pitchFamily="34" charset="0"/>
                <a:cs typeface="Arial" panose="020B0604020202020204" pitchFamily="34" charset="0"/>
              </a:rPr>
              <a:t>Free online self-exclusion scheme </a:t>
            </a:r>
            <a:r>
              <a:rPr lang="da-DK" sz="3600" b="1" dirty="0">
                <a:latin typeface="Arial" panose="020B0604020202020204" pitchFamily="34" charset="0"/>
                <a:cs typeface="Arial" panose="020B0604020202020204" pitchFamily="34" charset="0"/>
              </a:rPr>
              <a:t>www.gamstop.co.uk</a:t>
            </a:r>
          </a:p>
          <a:p>
            <a:r>
              <a:rPr lang="en-GB" sz="3600" b="1" dirty="0" err="1">
                <a:latin typeface="Arial" panose="020B0604020202020204" pitchFamily="34" charset="0"/>
                <a:cs typeface="Arial" panose="020B0604020202020204" pitchFamily="34" charset="0"/>
              </a:rPr>
              <a:t>Gamban</a:t>
            </a:r>
            <a:r>
              <a:rPr lang="en-GB" sz="3600" b="1" dirty="0">
                <a:latin typeface="Arial" panose="020B0604020202020204" pitchFamily="34" charset="0"/>
                <a:cs typeface="Arial" panose="020B0604020202020204" pitchFamily="34" charset="0"/>
              </a:rPr>
              <a:t> - B</a:t>
            </a:r>
            <a:r>
              <a:rPr lang="en-US" sz="3600" b="1" dirty="0">
                <a:latin typeface="Arial" panose="020B0604020202020204" pitchFamily="34" charset="0"/>
                <a:cs typeface="Arial" panose="020B0604020202020204" pitchFamily="34" charset="0"/>
              </a:rPr>
              <a:t>locking software which can be installed on multiple devices</a:t>
            </a:r>
            <a:r>
              <a:rPr lang="en-GB" sz="3600" b="1" dirty="0">
                <a:latin typeface="Arial" panose="020B0604020202020204" pitchFamily="34" charset="0"/>
                <a:cs typeface="Arial" panose="020B0604020202020204" pitchFamily="34" charset="0"/>
              </a:rPr>
              <a:t> </a:t>
            </a:r>
            <a:r>
              <a:rPr lang="en-GB" sz="3600" b="1" dirty="0">
                <a:latin typeface="Arial" panose="020B0604020202020204" pitchFamily="34" charset="0"/>
                <a:cs typeface="Arial" panose="020B0604020202020204" pitchFamily="34" charset="0"/>
                <a:hlinkClick r:id="rId2"/>
              </a:rPr>
              <a:t>www.gamban.com</a:t>
            </a:r>
            <a:endParaRPr lang="en-GB" sz="3600" b="1"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Bank gambling transaction blocks- free tools offered by most UK banks</a:t>
            </a:r>
          </a:p>
          <a:p>
            <a:endParaRPr lang="en-GB" dirty="0"/>
          </a:p>
        </p:txBody>
      </p:sp>
      <p:pic>
        <p:nvPicPr>
          <p:cNvPr id="1026" name="Picture 1">
            <a:extLst>
              <a:ext uri="{FF2B5EF4-FFF2-40B4-BE49-F238E27FC236}">
                <a16:creationId xmlns:a16="http://schemas.microsoft.com/office/drawing/2014/main" id="{8B3BB7EB-9C40-007A-4EB1-AB2763BE62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8116" y="681037"/>
            <a:ext cx="1386386" cy="64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276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7BF7-4DEA-0F2A-2FB2-0C5E112D6A46}"/>
              </a:ext>
            </a:extLst>
          </p:cNvPr>
          <p:cNvSpPr>
            <a:spLocks noGrp="1"/>
          </p:cNvSpPr>
          <p:nvPr>
            <p:ph type="title"/>
          </p:nvPr>
        </p:nvSpPr>
        <p:spPr/>
        <p:txBody>
          <a:bodyPr/>
          <a:lstStyle/>
          <a:p>
            <a:r>
              <a:rPr lang="en-US" b="1" dirty="0"/>
              <a:t>Exclusion from land-based venues</a:t>
            </a:r>
            <a:endParaRPr lang="en-GB" b="1" dirty="0"/>
          </a:p>
        </p:txBody>
      </p:sp>
      <p:sp>
        <p:nvSpPr>
          <p:cNvPr id="3" name="Content Placeholder 2">
            <a:extLst>
              <a:ext uri="{FF2B5EF4-FFF2-40B4-BE49-F238E27FC236}">
                <a16:creationId xmlns:a16="http://schemas.microsoft.com/office/drawing/2014/main" id="{DD27E6BC-BC3F-A0A9-43C3-27A951AB0FE1}"/>
              </a:ext>
            </a:extLst>
          </p:cNvPr>
          <p:cNvSpPr>
            <a:spLocks noGrp="1"/>
          </p:cNvSpPr>
          <p:nvPr>
            <p:ph idx="1"/>
          </p:nvPr>
        </p:nvSpPr>
        <p:spPr/>
        <p:txBody>
          <a:bodyPr/>
          <a:lstStyle/>
          <a:p>
            <a:r>
              <a:rPr lang="en-US" sz="2800" b="1" dirty="0">
                <a:latin typeface="DINAlternate-Bold"/>
              </a:rPr>
              <a:t>MOSES- Self exclusion from betting shops </a:t>
            </a:r>
            <a:r>
              <a:rPr lang="en-GB" sz="2800" b="1" dirty="0">
                <a:latin typeface="DIN2014-Bold"/>
                <a:hlinkClick r:id="rId2"/>
              </a:rPr>
              <a:t>http://self-exclusion.co.uk/</a:t>
            </a:r>
            <a:endParaRPr lang="en-GB" sz="2800" b="1" dirty="0">
              <a:latin typeface="DIN2014-Bold"/>
            </a:endParaRPr>
          </a:p>
          <a:p>
            <a:r>
              <a:rPr lang="en-GB" sz="2800" b="1" dirty="0">
                <a:latin typeface="DIN2014-Bold"/>
              </a:rPr>
              <a:t> - 0800294 2060</a:t>
            </a:r>
          </a:p>
          <a:p>
            <a:r>
              <a:rPr lang="en-GB" sz="2800" b="1" i="0" u="none" strike="noStrike" baseline="0" dirty="0">
                <a:latin typeface="DINAlternate-Bold"/>
              </a:rPr>
              <a:t>Sense</a:t>
            </a:r>
            <a:r>
              <a:rPr lang="en-GB" sz="2800" b="1" dirty="0">
                <a:latin typeface="DINAlternate-Bold"/>
              </a:rPr>
              <a:t> - </a:t>
            </a:r>
            <a:r>
              <a:rPr lang="en-US" sz="2800" b="1" dirty="0">
                <a:latin typeface="DINAlternate-Bold"/>
              </a:rPr>
              <a:t>Self exclusion from casinos </a:t>
            </a:r>
            <a:r>
              <a:rPr lang="en-GB" sz="2800" b="1" i="0" u="none" strike="noStrike" baseline="0" dirty="0">
                <a:latin typeface="DIN2014-Bold"/>
                <a:hlinkClick r:id="rId3"/>
              </a:rPr>
              <a:t>www.sensescheme.com</a:t>
            </a:r>
            <a:endParaRPr lang="en-GB" sz="2800" b="1" i="0" u="none" strike="noStrike" baseline="0" dirty="0">
              <a:latin typeface="DIN2014-Bold"/>
            </a:endParaRPr>
          </a:p>
          <a:p>
            <a:r>
              <a:rPr lang="en-US" sz="2800" b="1" i="0" u="none" strike="noStrike" baseline="0" dirty="0">
                <a:latin typeface="DINAlternate-Bold"/>
              </a:rPr>
              <a:t>BISES </a:t>
            </a:r>
            <a:r>
              <a:rPr lang="en-US" sz="2800" b="1" dirty="0">
                <a:latin typeface="DINAlternate-Bold"/>
              </a:rPr>
              <a:t>(</a:t>
            </a:r>
            <a:r>
              <a:rPr lang="en-US" sz="2800" b="1" i="0" u="none" strike="noStrike" baseline="0" dirty="0">
                <a:latin typeface="DINAlternate-Bold"/>
              </a:rPr>
              <a:t>Bingo Industry Self Exclusion Scheme) </a:t>
            </a:r>
            <a:endParaRPr lang="en-GB" sz="2800" b="1" dirty="0">
              <a:latin typeface="DINAlternate-Bold"/>
            </a:endParaRPr>
          </a:p>
          <a:p>
            <a:r>
              <a:rPr lang="en-GB" sz="2800" b="1" i="0" u="none" strike="noStrike" baseline="0" dirty="0">
                <a:latin typeface="DIN2014-Bold"/>
                <a:hlinkClick r:id="rId4"/>
              </a:rPr>
              <a:t>www.bingo</a:t>
            </a:r>
            <a:r>
              <a:rPr lang="en-GB" sz="2800" b="1" dirty="0">
                <a:latin typeface="DIN2014-Bold"/>
                <a:hlinkClick r:id="rId4"/>
              </a:rPr>
              <a:t>-</a:t>
            </a:r>
            <a:r>
              <a:rPr lang="en-GB" sz="2800" b="1" i="0" u="none" strike="noStrike" baseline="0" dirty="0">
                <a:latin typeface="DIN2014-Bold"/>
                <a:hlinkClick r:id="rId4"/>
              </a:rPr>
              <a:t>association.co.uk/self-exclusion</a:t>
            </a:r>
            <a:endParaRPr lang="en-GB" sz="2800" b="1" i="0" u="none" strike="noStrike" baseline="0" dirty="0">
              <a:latin typeface="DIN2014-Bold"/>
            </a:endParaRPr>
          </a:p>
          <a:p>
            <a:r>
              <a:rPr lang="en-GB" sz="2800" b="1" dirty="0" err="1">
                <a:latin typeface="DIN2014-Bold"/>
              </a:rPr>
              <a:t>Bacta</a:t>
            </a:r>
            <a:r>
              <a:rPr lang="en-GB" sz="2800" b="1" dirty="0">
                <a:latin typeface="DIN2014-Bold"/>
              </a:rPr>
              <a:t>- self-exclusion from arcades</a:t>
            </a:r>
          </a:p>
          <a:p>
            <a:r>
              <a:rPr lang="en-GB" sz="2800" b="1" dirty="0">
                <a:latin typeface="DIN2014-Bold"/>
                <a:hlinkClick r:id="rId5"/>
              </a:rPr>
              <a:t>https://bacta.or.uk/self-exclusion/</a:t>
            </a:r>
            <a:endParaRPr lang="en-GB" sz="2800" b="1" dirty="0">
              <a:latin typeface="DIN2014-Bold"/>
            </a:endParaRPr>
          </a:p>
          <a:p>
            <a:endParaRPr lang="en-GB" dirty="0"/>
          </a:p>
        </p:txBody>
      </p:sp>
    </p:spTree>
    <p:extLst>
      <p:ext uri="{BB962C8B-B14F-4D97-AF65-F5344CB8AC3E}">
        <p14:creationId xmlns:p14="http://schemas.microsoft.com/office/powerpoint/2010/main" val="594948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B56D6-8C8F-6637-E552-677D3FC8AB69}"/>
              </a:ext>
            </a:extLst>
          </p:cNvPr>
          <p:cNvSpPr>
            <a:spLocks noGrp="1"/>
          </p:cNvSpPr>
          <p:nvPr>
            <p:ph type="title"/>
          </p:nvPr>
        </p:nvSpPr>
        <p:spPr>
          <a:xfrm>
            <a:off x="630936" y="369577"/>
            <a:ext cx="3429000" cy="1264455"/>
          </a:xfrm>
        </p:spPr>
        <p:txBody>
          <a:bodyPr anchor="b">
            <a:normAutofit/>
          </a:bodyPr>
          <a:lstStyle/>
          <a:p>
            <a:endParaRPr lang="en-GB" sz="5000" dirty="0"/>
          </a:p>
        </p:txBody>
      </p:sp>
      <p:sp>
        <p:nvSpPr>
          <p:cNvPr id="3" name="Content Placeholder 2">
            <a:extLst>
              <a:ext uri="{FF2B5EF4-FFF2-40B4-BE49-F238E27FC236}">
                <a16:creationId xmlns:a16="http://schemas.microsoft.com/office/drawing/2014/main" id="{4D3E2266-4402-2092-801F-DBBCE05E0CA2}"/>
              </a:ext>
            </a:extLst>
          </p:cNvPr>
          <p:cNvSpPr>
            <a:spLocks noGrp="1"/>
          </p:cNvSpPr>
          <p:nvPr>
            <p:ph idx="1"/>
          </p:nvPr>
        </p:nvSpPr>
        <p:spPr>
          <a:xfrm>
            <a:off x="630935" y="2807208"/>
            <a:ext cx="11239011" cy="3410712"/>
          </a:xfrm>
        </p:spPr>
        <p:txBody>
          <a:bodyPr anchor="t">
            <a:normAutofit/>
          </a:bodyPr>
          <a:lstStyle/>
          <a:p>
            <a:pPr marL="0" indent="0">
              <a:buNone/>
            </a:pPr>
            <a:r>
              <a:rPr lang="en-GB" sz="4800" dirty="0">
                <a:latin typeface="Arial" panose="020B0604020202020204" pitchFamily="34" charset="0"/>
                <a:cs typeface="Arial" panose="020B0604020202020204" pitchFamily="34" charset="0"/>
              </a:rPr>
              <a:t>Has your gambling or the gambling of someone close to you, had a negative effect on your life?</a:t>
            </a:r>
          </a:p>
          <a:p>
            <a:pPr marL="0" indent="0">
              <a:buNone/>
            </a:pPr>
            <a:endParaRPr lang="en-US" sz="3600"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mandy.brown@neca.org.uk</a:t>
            </a:r>
            <a:endParaRPr lang="en-GB" sz="3600" dirty="0">
              <a:latin typeface="Arial" panose="020B0604020202020204" pitchFamily="34" charset="0"/>
              <a:cs typeface="Arial" panose="020B0604020202020204" pitchFamily="34" charset="0"/>
            </a:endParaRPr>
          </a:p>
        </p:txBody>
      </p:sp>
      <p:pic>
        <p:nvPicPr>
          <p:cNvPr id="5" name="Picture 3">
            <a:extLst>
              <a:ext uri="{FF2B5EF4-FFF2-40B4-BE49-F238E27FC236}">
                <a16:creationId xmlns:a16="http://schemas.microsoft.com/office/drawing/2014/main" id="{812D90A3-5854-A4AB-9304-688B4F68E5E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8054" y="369577"/>
            <a:ext cx="2974764" cy="1362975"/>
          </a:xfrm>
          <a:prstGeom prst="rect">
            <a:avLst/>
          </a:prstGeom>
          <a:noFill/>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Footer Placeholder 3">
            <a:extLst>
              <a:ext uri="{FF2B5EF4-FFF2-40B4-BE49-F238E27FC236}">
                <a16:creationId xmlns:a16="http://schemas.microsoft.com/office/drawing/2014/main" id="{B82191D1-6A2F-E12A-2DB2-7579E8D3FE65}"/>
              </a:ext>
            </a:extLst>
          </p:cNvPr>
          <p:cNvSpPr>
            <a:spLocks noGrp="1"/>
          </p:cNvSpPr>
          <p:nvPr>
            <p:ph type="ftr" sz="quarter" idx="11"/>
          </p:nvPr>
        </p:nvSpPr>
        <p:spPr>
          <a:xfrm flipV="1">
            <a:off x="4038600" y="6721475"/>
            <a:ext cx="4114800" cy="136525"/>
          </a:xfrm>
        </p:spPr>
        <p:txBody>
          <a:bodyPr>
            <a:normAutofit fontScale="25000" lnSpcReduction="20000"/>
          </a:bodyPr>
          <a:lstStyle/>
          <a:p>
            <a:endParaRPr lang="en-GB"/>
          </a:p>
        </p:txBody>
      </p:sp>
    </p:spTree>
    <p:extLst>
      <p:ext uri="{BB962C8B-B14F-4D97-AF65-F5344CB8AC3E}">
        <p14:creationId xmlns:p14="http://schemas.microsoft.com/office/powerpoint/2010/main" val="242953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171</TotalTime>
  <Words>499</Words>
  <Application>Microsoft Office PowerPoint</Application>
  <PresentationFormat>Widescreen</PresentationFormat>
  <Paragraphs>43</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Aptos</vt:lpstr>
      <vt:lpstr>Aptos Display</vt:lpstr>
      <vt:lpstr>Arial</vt:lpstr>
      <vt:lpstr>DIN2014-Bold</vt:lpstr>
      <vt:lpstr>DINAlternate-Bold</vt:lpstr>
      <vt:lpstr>Google Sans</vt:lpstr>
      <vt:lpstr>Kanit</vt:lpstr>
      <vt:lpstr>Office Theme</vt:lpstr>
      <vt:lpstr>PowerPoint Presentation</vt:lpstr>
      <vt:lpstr>Gambling Statistics </vt:lpstr>
      <vt:lpstr>                           Gambling related-harms</vt:lpstr>
      <vt:lpstr>PowerPoint Presentation</vt:lpstr>
      <vt:lpstr>PowerPoint Presentation</vt:lpstr>
      <vt:lpstr>Self-exclusion</vt:lpstr>
      <vt:lpstr>Exclusion from land-based venues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Mandy Brown</dc:creator>
  <cp:lastModifiedBy>Mandy Brown</cp:lastModifiedBy>
  <cp:revision>3</cp:revision>
  <dcterms:created xsi:type="dcterms:W3CDTF">2024-03-25T15:57:19Z</dcterms:created>
  <dcterms:modified xsi:type="dcterms:W3CDTF">2024-03-26T16:17:05Z</dcterms:modified>
</cp:coreProperties>
</file>