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696" r:id="rId4"/>
    <p:sldId id="705" r:id="rId5"/>
    <p:sldId id="359" r:id="rId6"/>
    <p:sldId id="692" r:id="rId7"/>
    <p:sldId id="371" r:id="rId8"/>
    <p:sldId id="375" r:id="rId9"/>
    <p:sldId id="370" r:id="rId10"/>
    <p:sldId id="706" r:id="rId11"/>
    <p:sldId id="273" r:id="rId12"/>
    <p:sldId id="56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-22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95ABA-E4BE-4A72-9EBA-37E10DD1AE3E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F916D-165E-4FA2-9ADD-D8D840003B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79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060430E6-D69E-2088-44C5-1F01F2E90D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B2328EE-F3A1-9B59-B1E2-0D978FE6AE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altLang="en-US"/>
              <a:t>The thing that makes a loan shark illegal is that they don’t have a licence to lend money! Borrowing money from a loan shark isn’t a crime! It’s the fact they are not authorised or regulated. Friend, elderly, young, single, couples, doctors, business men, pub landlord, nurses, tradesmen, criminal activity. Behaviour-identify weakness and exploit,  payment in kind, friend or foe (have spoke to a CU who feels the LS is providing a service to the community)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521DB0B-D4FE-B641-5C09-D09753E6F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3B0DC-1CA3-485A-89E0-FD433865F8C3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61425A54-D86A-0AAB-78CF-75709A25E8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1E0A60D0-9F60-F0F0-3008-11B268B54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Piggy back lending</a:t>
            </a:r>
          </a:p>
          <a:p>
            <a:r>
              <a:rPr lang="en-GB" altLang="en-US"/>
              <a:t>Lots of reasons 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4961BF1-0394-06F7-5E48-E9B7FBBAE7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05665B-E953-4DA5-86AF-B3C66AC37345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F916D-165E-4FA2-9ADD-D8D840003B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25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063A-1D07-AC55-402B-1043B2951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A600F7-3012-C38E-BB95-06E5BD343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C764A-ADA4-8705-42F5-82F54F034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8D7E0-4A09-8DEB-168B-DA1E20A4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DE19F-20CC-C0AD-D903-BB122009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40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55FE-5A91-386E-A127-98686F9B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A7D7B-83CB-C1A5-907E-D9C3012BF1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5407F-E78A-AFF2-D4B2-20604D93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767D4-662B-1F25-B7CF-C41B60267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6FCC6-8C4B-902D-85EF-BB9CEB74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57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C1C606-1875-D388-DA62-8256036674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D6F92-A750-05FE-44B7-E2B22E9B0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0131-5ED8-BEAE-7A78-06149E528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6AD9E-C3DC-B42D-0C5D-EB1994BF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2F253-B28D-49DE-4F65-AED2154A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1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33726B1C-F8AF-629E-4843-8932D6168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"/>
            <a:ext cx="115824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B7D30395-0466-F728-43B0-31C68FB5680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36034" y="488950"/>
            <a:ext cx="11247967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DF34902-71BC-B4BE-E51D-26A000358FD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828800" y="3338513"/>
            <a:ext cx="85344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/>
          </a:p>
        </p:txBody>
      </p:sp>
      <p:pic>
        <p:nvPicPr>
          <p:cNvPr id="5" name="Picture 2" descr="\\SVWCCG011.addm.ads.brm.pri\HomeShare\LOCAL\BBCCAJEHY\My Pictures\Stop Loan Sharks new logo.png">
            <a:extLst>
              <a:ext uri="{FF2B5EF4-FFF2-40B4-BE49-F238E27FC236}">
                <a16:creationId xmlns:a16="http://schemas.microsoft.com/office/drawing/2014/main" id="{5ECE724D-2EF6-06C4-A996-9649416B24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5734050"/>
            <a:ext cx="7969251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14400" y="857250"/>
            <a:ext cx="10363200" cy="2266950"/>
          </a:xfrm>
        </p:spPr>
        <p:txBody>
          <a:bodyPr anchor="ctr" anchorCtr="1"/>
          <a:lstStyle>
            <a:lvl1pPr algn="ctr">
              <a:defRPr sz="4800" i="1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336800" y="3567113"/>
            <a:ext cx="7213600" cy="1905000"/>
          </a:xfrm>
        </p:spPr>
        <p:txBody>
          <a:bodyPr anchor="ctr"/>
          <a:lstStyle>
            <a:lvl1pPr marL="0" indent="0" algn="ctr">
              <a:buFontTx/>
              <a:buNone/>
              <a:defRPr sz="33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E42D6826-BA83-2282-B685-C308194D9D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D9FEF91-40B9-C68E-958B-8675751AB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91275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5385165C-7795-94FE-6AE4-326B81C34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44000" y="6391275"/>
            <a:ext cx="2133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C649348B-33FC-4793-A3E5-952E82ABE9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3791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SVWCCG011.addm.ads.brm.pri\HomeShare\LOCAL\BBCCAJEHY\My Pictures\Stop Loan Sharks new logo.png">
            <a:extLst>
              <a:ext uri="{FF2B5EF4-FFF2-40B4-BE49-F238E27FC236}">
                <a16:creationId xmlns:a16="http://schemas.microsoft.com/office/drawing/2014/main" id="{CC980F0B-23A0-A6B9-EE6B-FA642238EC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85" y="5876926"/>
            <a:ext cx="7926916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3B5615-357C-B216-152B-8A9F8BC86A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F2B786-4E4E-1264-B240-ED2461EE69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19967" y="5805488"/>
            <a:ext cx="6432551" cy="863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672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E8D8F57-D8CE-87A9-A75B-87482A519B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E43F81-C489-EBB6-FC70-5DEE3BF56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7207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05000"/>
            <a:ext cx="50292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5958CB-830E-0086-F0FC-49B818A42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312CC2-53AB-AB3E-2BC7-F098B3CC36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7613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0B09CD6-BDCE-62C8-987E-BDE21D667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683C64C-6DDB-0876-A5A6-E40329D2AC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2175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E1443A-352A-01A1-55EA-0DCEDAE7C9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871EF5-2995-CAFB-5199-A010DFB92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708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21BEECE-D97C-C588-8F68-715AE1DA3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F740253-F2FB-9571-0FE1-3BF687FA4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6784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4DBC1-ABBA-436D-44E4-8949FB442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DF6CD-5769-4B8E-FE4D-D9BFCF9DF0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348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EACA-D519-BD8F-FD2E-39C635EA5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43858-B1D0-F6AD-4D63-32F9D120F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1A3FC-7E0C-631A-A46C-7AE04C9A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84795-07EE-6082-35D0-3C684DC3D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23F0B-E11D-A5E1-0106-3473CBF6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89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92DE0C-EEFB-2142-DA94-F0B52BD07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D7A7EC-94F0-98F3-B323-747218AC0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374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20A0B5-343E-A484-B95B-E48D595206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28729A3-5BFE-8848-755C-7DE4281ED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8980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2200" y="533400"/>
            <a:ext cx="2565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533400"/>
            <a:ext cx="74930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D494995-B1AA-CB91-3266-B124291CC2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EC8B03-4510-7B2D-7462-E5E612562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64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D29C-D489-5E57-B856-907F16A1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9A57-2BE3-60BE-95D3-6A46AD1D3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B9B86-8834-9686-00EE-ECEAAF85E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688AC-98B4-CBFF-F6EF-BDA3933D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F68BA-3738-64BD-6036-E2A0FC2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37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4CB2-DD01-7C94-3B0C-8CD29786B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B5CCD-C04E-0268-DB57-701AB9DA6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36503-CA40-36E2-0A0B-9ADE11D6F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E615E7-0027-ECAB-11BF-87FF6A9F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50D7E-95B1-F759-3420-2102E172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73D7D-F551-AD4B-7516-9B5F3042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55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C04A0-6321-497A-C0B4-32A9A5EA1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71F21-A988-48D3-3D69-56D92001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D066F-561E-9BFE-8375-479C32E03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02B0C4-F800-3529-CFB3-00C77D884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D5A33-778B-0A08-9554-63C5EF022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EA9680-C76F-3D80-BE74-8B09A67C8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6A020-BE7F-4BD9-02C5-87F18963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4B2F3-48AD-8F85-693F-B737D926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750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B1473-6A0A-79B0-33CE-7C27437D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90A73-F09D-4542-D2E0-D01915AED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5F5F22-7050-6F69-56D3-7E6E139C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7C7880-C7AF-A321-7E33-A51A3F7D0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506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AF349-B353-98F2-EA1F-4496C199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8AB6E-0C6E-9174-1713-C43CF233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713BD-038B-CA50-267F-B35D6520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62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45D51-4720-6D71-288F-7804F24E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201D3-8040-10EA-A0D5-4E461061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04C97-F360-5368-D475-5D09B27BD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55B55-4E34-2EF6-DE41-F9848AD71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7F10D-4F5D-24C8-BC3B-70A028B9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6FF48-E737-11CD-FE38-40E2D216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05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A7742-876D-DB22-8BB5-2034F70C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71C0A1-36E9-7213-272D-788E7F4A50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ED9C5-5826-DD21-0DEA-5ABE32850D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B525B-DCCA-59B6-51DC-67ED1C05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110C2-6531-A738-8006-F6E00018C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C4D26-D560-EF60-D874-ED95B0ACC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72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AE360-4EB4-9522-8E30-4D369381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CCF90-772F-EAC1-BDEA-B86EF0BA1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35003-E752-1340-E99E-2F0D6803FF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A2F0E-B80B-4F46-AAD9-90FFF98B97D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4E1A3-236F-3770-87CF-50F9A949A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17BAB-463D-57DF-DDA2-1CE06A02A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0AE96-543E-46AE-9C82-B5AD7536250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3D8C75-4689-184E-359E-8D100E48CCA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65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317030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E06F26CF-311C-2DB4-43A5-D1FB0D0AFD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533400"/>
            <a:ext cx="10261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4">
            <a:extLst>
              <a:ext uri="{FF2B5EF4-FFF2-40B4-BE49-F238E27FC236}">
                <a16:creationId xmlns:a16="http://schemas.microsoft.com/office/drawing/2014/main" id="{045126AB-2CBE-39D0-4342-1809653EC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1905000"/>
            <a:ext cx="10261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D9D0F592-F894-DB2A-3F1C-5AADE9F4AB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0" y="6391275"/>
            <a:ext cx="2743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D66E7436-E5C3-8404-3126-E857E47B7A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403975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grpSp>
        <p:nvGrpSpPr>
          <p:cNvPr id="1030" name="Group 15">
            <a:extLst>
              <a:ext uri="{FF2B5EF4-FFF2-40B4-BE49-F238E27FC236}">
                <a16:creationId xmlns:a16="http://schemas.microsoft.com/office/drawing/2014/main" id="{AABB8DF6-B9DB-19E2-1A82-7A17C3AF911B}"/>
              </a:ext>
            </a:extLst>
          </p:cNvPr>
          <p:cNvGrpSpPr>
            <a:grpSpLocks/>
          </p:cNvGrpSpPr>
          <p:nvPr/>
        </p:nvGrpSpPr>
        <p:grpSpPr bwMode="auto">
          <a:xfrm>
            <a:off x="224368" y="228600"/>
            <a:ext cx="11764433" cy="6096000"/>
            <a:chOff x="106" y="144"/>
            <a:chExt cx="5558" cy="3840"/>
          </a:xfrm>
        </p:grpSpPr>
        <p:sp>
          <p:nvSpPr>
            <p:cNvPr id="1032" name="AutoShape 2">
              <a:extLst>
                <a:ext uri="{FF2B5EF4-FFF2-40B4-BE49-F238E27FC236}">
                  <a16:creationId xmlns:a16="http://schemas.microsoft.com/office/drawing/2014/main" id="{312B7F20-78CC-E924-5690-69413DAFB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>
                <a:latin typeface="Times New Roman" pitchFamily="18" charset="0"/>
              </a:endParaRPr>
            </a:p>
          </p:txBody>
        </p:sp>
        <p:sp>
          <p:nvSpPr>
            <p:cNvPr id="1033" name="Line 8">
              <a:extLst>
                <a:ext uri="{FF2B5EF4-FFF2-40B4-BE49-F238E27FC236}">
                  <a16:creationId xmlns:a16="http://schemas.microsoft.com/office/drawing/2014/main" id="{115EFCF1-B400-A319-F407-AB53A9A825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pic>
        <p:nvPicPr>
          <p:cNvPr id="1031" name="Picture 20" descr="StopLoanSharksColour no BIS">
            <a:extLst>
              <a:ext uri="{FF2B5EF4-FFF2-40B4-BE49-F238E27FC236}">
                <a16:creationId xmlns:a16="http://schemas.microsoft.com/office/drawing/2014/main" id="{4F7AAA25-6CCC-1B86-9B1B-DCC52CD1B0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5778500"/>
            <a:ext cx="614468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9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2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Trish.Cassidy@birmingham.gov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DF91F20-B96F-4F77-AC3E-2CDD3BAA1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8111296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858281" y="-401562"/>
            <a:ext cx="6858004" cy="7661129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-1"/>
            <a:ext cx="8118331" cy="6858000"/>
          </a:xfrm>
          <a:prstGeom prst="rect">
            <a:avLst/>
          </a:prstGeom>
          <a:gradFill>
            <a:gsLst>
              <a:gs pos="14000">
                <a:schemeClr val="accent1">
                  <a:alpha val="0"/>
                </a:schemeClr>
              </a:gs>
              <a:gs pos="100000">
                <a:srgbClr val="000000">
                  <a:alpha val="82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7B6A113-58CD-406C-BCE4-6E1F1F2BE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449520">
            <a:off x="2569700" y="983306"/>
            <a:ext cx="5005754" cy="5005754"/>
          </a:xfrm>
          <a:prstGeom prst="ellipse">
            <a:avLst/>
          </a:prstGeom>
          <a:gradFill>
            <a:gsLst>
              <a:gs pos="17000">
                <a:schemeClr val="accent1">
                  <a:lumMod val="75000"/>
                  <a:alpha val="0"/>
                </a:schemeClr>
              </a:gs>
              <a:gs pos="82000">
                <a:srgbClr val="000000">
                  <a:alpha val="24000"/>
                </a:srgb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C692E-F6CA-2073-558E-55F9D668B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948" y="857251"/>
            <a:ext cx="6219582" cy="3160113"/>
          </a:xfrm>
        </p:spPr>
        <p:txBody>
          <a:bodyPr anchor="b">
            <a:normAutofit/>
          </a:bodyPr>
          <a:lstStyle/>
          <a:p>
            <a:pPr algn="l"/>
            <a:r>
              <a:rPr lang="en-GB" sz="4800">
                <a:solidFill>
                  <a:srgbClr val="FFFFFF"/>
                </a:solidFill>
              </a:rPr>
              <a:t>Illegal Money Lending Team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4354178"/>
            <a:ext cx="8118330" cy="2503817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33000"/>
                </a:schemeClr>
              </a:gs>
              <a:gs pos="83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2A46C-7D38-7A20-A241-19C8FC8D1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5661" y="4800600"/>
            <a:ext cx="5179879" cy="1200149"/>
          </a:xfrm>
        </p:spPr>
        <p:txBody>
          <a:bodyPr anchor="t"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</a:rPr>
              <a:t>Trish Cassidy</a:t>
            </a:r>
          </a:p>
          <a:p>
            <a:pPr algn="l"/>
            <a:r>
              <a:rPr lang="en-GB" dirty="0">
                <a:solidFill>
                  <a:srgbClr val="FFFFFF"/>
                </a:solidFill>
                <a:hlinkClick r:id="rId2"/>
              </a:rPr>
              <a:t>Trish.Cassidy@birmingham.gov.uk</a:t>
            </a:r>
            <a:r>
              <a:rPr lang="en-GB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Graphic 6" descr="Money">
            <a:extLst>
              <a:ext uri="{FF2B5EF4-FFF2-40B4-BE49-F238E27FC236}">
                <a16:creationId xmlns:a16="http://schemas.microsoft.com/office/drawing/2014/main" id="{FC63DFC3-9053-015C-D89A-59801EAE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0981" y="1842090"/>
            <a:ext cx="3173819" cy="31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5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589C7-6956-715D-4780-975FAE00C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What support we offer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78856-46B6-56BD-76DC-73BDD8BDD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Support for professionals in advice roles including training and materials.</a:t>
            </a:r>
          </a:p>
          <a:p>
            <a:pPr marL="0" indent="0">
              <a:buNone/>
            </a:pPr>
            <a:r>
              <a:rPr lang="en-GB" sz="2000" dirty="0"/>
              <a:t>Victim support – Local LIAISE officer allocated</a:t>
            </a:r>
          </a:p>
          <a:p>
            <a:pPr marL="0" indent="0">
              <a:buNone/>
            </a:pPr>
            <a:r>
              <a:rPr lang="en-GB" sz="2000" dirty="0"/>
              <a:t>24 hour helpline</a:t>
            </a:r>
          </a:p>
          <a:p>
            <a:pPr marL="0" indent="0">
              <a:buNone/>
            </a:pPr>
            <a:r>
              <a:rPr lang="en-GB" sz="2000" dirty="0"/>
              <a:t>Risk assessment</a:t>
            </a:r>
          </a:p>
          <a:p>
            <a:pPr marL="0" indent="0">
              <a:buNone/>
            </a:pPr>
            <a:r>
              <a:rPr lang="en-GB" sz="2000" dirty="0"/>
              <a:t>Needs assessment</a:t>
            </a:r>
          </a:p>
          <a:p>
            <a:pPr marL="0" indent="0">
              <a:buNone/>
            </a:pPr>
            <a:r>
              <a:rPr lang="en-GB" sz="2000" dirty="0"/>
              <a:t>Safe house</a:t>
            </a:r>
          </a:p>
          <a:p>
            <a:pPr marL="0" indent="0">
              <a:buNone/>
            </a:pPr>
            <a:r>
              <a:rPr lang="en-GB" sz="2000" dirty="0"/>
              <a:t>Live chat</a:t>
            </a:r>
          </a:p>
          <a:p>
            <a:pPr marL="0" indent="0">
              <a:buNone/>
            </a:pPr>
            <a:r>
              <a:rPr lang="en-GB" sz="2000" dirty="0"/>
              <a:t>Can access advice and support anonymously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36586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B7F9C5-F932-C8E6-3B1C-0295F8E49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We need your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F229-E942-216A-9955-99849EB25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/>
              <a:t>We are a very small team and far from a household name. The nature of this crime often means victims don’t even know they are victims or that support is available. Victims are likely to present with a range of symptoms caused by the loan shark before contacting us. </a:t>
            </a:r>
          </a:p>
          <a:p>
            <a:r>
              <a:rPr lang="en-GB" sz="2000" dirty="0"/>
              <a:t>Access free training </a:t>
            </a:r>
          </a:p>
          <a:p>
            <a:r>
              <a:rPr lang="en-GB" sz="2000" dirty="0"/>
              <a:t>If something doesn’t feel, sound or look right… ask</a:t>
            </a:r>
          </a:p>
          <a:p>
            <a:r>
              <a:rPr lang="en-GB" sz="2000" dirty="0"/>
              <a:t>Report any information to us (GDPR exemption) can be anonymous</a:t>
            </a:r>
          </a:p>
          <a:p>
            <a:r>
              <a:rPr lang="en-GB" sz="2000" dirty="0"/>
              <a:t>Request our posters, flyers, pens etc</a:t>
            </a:r>
          </a:p>
          <a:p>
            <a:r>
              <a:rPr lang="en-GB" sz="2000" dirty="0"/>
              <a:t>Spread the word </a:t>
            </a:r>
          </a:p>
        </p:txBody>
      </p:sp>
    </p:spTree>
    <p:extLst>
      <p:ext uri="{BB962C8B-B14F-4D97-AF65-F5344CB8AC3E}">
        <p14:creationId xmlns:p14="http://schemas.microsoft.com/office/powerpoint/2010/main" val="3382424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51E3D-EDDB-D7C4-2777-38B7DA72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79" y="502020"/>
            <a:ext cx="7263829" cy="1642970"/>
          </a:xfrm>
        </p:spPr>
        <p:txBody>
          <a:bodyPr anchor="b">
            <a:normAutofit/>
          </a:bodyPr>
          <a:lstStyle/>
          <a:p>
            <a:r>
              <a:rPr lang="en-GB" sz="4000" dirty="0"/>
              <a:t>Trish.Cassidy@birmingham.gov.uk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D2332-CD89-1747-DF3F-50DA60508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2405894"/>
            <a:ext cx="5315189" cy="35350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400" dirty="0"/>
              <a:t>Any Questions?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Graphic 21" descr="Help">
            <a:extLst>
              <a:ext uri="{FF2B5EF4-FFF2-40B4-BE49-F238E27FC236}">
                <a16:creationId xmlns:a16="http://schemas.microsoft.com/office/drawing/2014/main" id="{50CECFA8-BF91-14F3-B9AD-F11D1A29E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5967" y="1359681"/>
            <a:ext cx="4170530" cy="417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9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28DFB-D63D-9F4E-59C3-3B16F076F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GB" altLang="en-US" sz="4000">
                <a:solidFill>
                  <a:srgbClr val="FFFFFF"/>
                </a:solidFill>
              </a:rPr>
              <a:t>What is a loan shark?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8CF23-2594-ADE4-A5A8-301C4B4C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altLang="en-US" sz="2000" dirty="0"/>
              <a:t>The definition of a loan shark is someone who lends money in the course of a trade or business without the correct permission from the Financial Conduct Authority (FCA)</a:t>
            </a:r>
          </a:p>
          <a:p>
            <a:pPr marL="0" marR="0" lvl="0" indent="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lang="en-GB" altLang="en-US" sz="2000" dirty="0"/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lang="en-GB" altLang="en-US" sz="2000" dirty="0"/>
              <a:t>Nothing to do with a high APR or interest rate</a:t>
            </a: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lang="en-GB" altLang="en-US" sz="2000" dirty="0"/>
              <a:t>Nothing to do with bullying or harassment </a:t>
            </a: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Char char="•"/>
              <a:tabLst/>
              <a:defRPr/>
            </a:pPr>
            <a:r>
              <a:rPr lang="en-GB" altLang="en-US" sz="2000" dirty="0"/>
              <a:t>It is simply NOT having the correct permission to lend money!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9057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08B76F02-E8C2-6851-FEE8-2A7E7B44CA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857250"/>
            <a:ext cx="10363200" cy="2266950"/>
          </a:xfrm>
        </p:spPr>
        <p:txBody>
          <a:bodyPr wrap="square" anchor="ctr">
            <a:normAutofit/>
          </a:bodyPr>
          <a:lstStyle/>
          <a:p>
            <a:r>
              <a:rPr lang="en-GB" altLang="en-US"/>
              <a:t>Extent of illegal lending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337E1968-EE61-A438-CABD-96EF28727EB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36800" y="3567113"/>
            <a:ext cx="7213600" cy="1905000"/>
          </a:xfrm>
        </p:spPr>
        <p:txBody>
          <a:bodyPr wrap="square" anchor="ctr">
            <a:normAutofit/>
          </a:bodyPr>
          <a:lstStyle/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endParaRPr lang="en-GB" altLang="en-US"/>
          </a:p>
          <a:p>
            <a:pPr marL="0" indent="0">
              <a:buNone/>
            </a:pPr>
            <a:r>
              <a:rPr lang="en-GB" altLang="en-US"/>
              <a:t>1.08 million people in England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D5C8B491-94FC-F5B8-B24B-232B9D249E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0" y="482029"/>
            <a:ext cx="10261600" cy="1143000"/>
          </a:xfrm>
        </p:spPr>
        <p:txBody>
          <a:bodyPr/>
          <a:lstStyle/>
          <a:p>
            <a:r>
              <a:rPr lang="en-GB" altLang="en-US"/>
              <a:t>Loan Sharks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05565-37E5-B2AB-0CC6-D351AF48A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0" y="1676400"/>
            <a:ext cx="10261600" cy="4267200"/>
          </a:xfrm>
        </p:spPr>
        <p:txBody>
          <a:bodyPr/>
          <a:lstStyle/>
          <a:p>
            <a:pPr marL="0" indent="0">
              <a:buNone/>
              <a:defRPr/>
            </a:pPr>
            <a:endParaRPr lang="en-GB" dirty="0"/>
          </a:p>
          <a:p>
            <a:pPr>
              <a:defRPr/>
            </a:pPr>
            <a:endParaRPr lang="en-GB" dirty="0"/>
          </a:p>
        </p:txBody>
      </p:sp>
      <p:pic>
        <p:nvPicPr>
          <p:cNvPr id="6148" name="Picture 4" descr="Smiling woman crossing street holding arm of man, both wearing jackets and scarves">
            <a:extLst>
              <a:ext uri="{FF2B5EF4-FFF2-40B4-BE49-F238E27FC236}">
                <a16:creationId xmlns:a16="http://schemas.microsoft.com/office/drawing/2014/main" id="{C9F5D8FA-99F7-5A14-14D3-493572566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471738"/>
            <a:ext cx="30607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Youthful woman in red knit beanie, puffy vest, striped scarf, and patterned sweater shopping for Christmas trees">
            <a:extLst>
              <a:ext uri="{FF2B5EF4-FFF2-40B4-BE49-F238E27FC236}">
                <a16:creationId xmlns:a16="http://schemas.microsoft.com/office/drawing/2014/main" id="{00E975C1-9DFB-8A1E-C120-10C8D7F3A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9" y="2471738"/>
            <a:ext cx="28797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Close-up profile of young man in suit and tie smiling, with others in background">
            <a:extLst>
              <a:ext uri="{FF2B5EF4-FFF2-40B4-BE49-F238E27FC236}">
                <a16:creationId xmlns:a16="http://schemas.microsoft.com/office/drawing/2014/main" id="{D7C46D4E-17BD-0595-AECE-3A2ACCC8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39" y="4238626"/>
            <a:ext cx="24796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Parents playing with children">
            <a:extLst>
              <a:ext uri="{FF2B5EF4-FFF2-40B4-BE49-F238E27FC236}">
                <a16:creationId xmlns:a16="http://schemas.microsoft.com/office/drawing/2014/main" id="{B61699C9-B46C-4390-5637-F58EB1F49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2471738"/>
            <a:ext cx="249872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 descr="Man holding parrot perched on finger, kissing parrot’s neck">
            <a:extLst>
              <a:ext uri="{FF2B5EF4-FFF2-40B4-BE49-F238E27FC236}">
                <a16:creationId xmlns:a16="http://schemas.microsoft.com/office/drawing/2014/main" id="{9B7CBE5F-9BCC-B8FC-B7B5-9177FAC4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268788"/>
            <a:ext cx="308927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4" descr="Friends with soccer ball">
            <a:extLst>
              <a:ext uri="{FF2B5EF4-FFF2-40B4-BE49-F238E27FC236}">
                <a16:creationId xmlns:a16="http://schemas.microsoft.com/office/drawing/2014/main" id="{D096815E-428D-F881-7070-0290C0F5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4268788"/>
            <a:ext cx="2640012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7F1FC-2FAB-E334-19F0-A2D8A41B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3D414-327A-CDB0-EA21-DE9E4EA1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altLang="en-US" sz="2000" b="1" dirty="0"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r>
              <a:rPr lang="en-GB" altLang="en-US" sz="2000" dirty="0"/>
              <a:t>A-Reporting to home office for deportation 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B-Being chopped up and served as take away food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C- The cat would be killed by lender’s “cat killer dog”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D- Witchcraft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E-Your partner will find out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F-Sharing sexually explicit photos/videos 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G- Shame on social media</a:t>
            </a:r>
          </a:p>
          <a:p>
            <a:pPr marL="0" indent="0">
              <a:buFontTx/>
              <a:buNone/>
            </a:pPr>
            <a:r>
              <a:rPr lang="en-GB" altLang="en-US" sz="2000" dirty="0"/>
              <a:t>H- Telling family “back home” 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892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4D7EC5D-5642-79D5-0678-61ED5FCDC1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4992-5AA0-A8F6-44F0-EC4D83261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GB" sz="2400" dirty="0"/>
              <a:t>Impacts are far reaching</a:t>
            </a:r>
          </a:p>
          <a:p>
            <a:pPr>
              <a:defRPr/>
            </a:pPr>
            <a:r>
              <a:rPr lang="en-GB" sz="2400" dirty="0"/>
              <a:t>Family and friends</a:t>
            </a:r>
          </a:p>
          <a:p>
            <a:pPr>
              <a:defRPr/>
            </a:pPr>
            <a:r>
              <a:rPr lang="en-GB" sz="2400" dirty="0"/>
              <a:t>Relationship breakdown</a:t>
            </a:r>
          </a:p>
          <a:p>
            <a:pPr>
              <a:defRPr/>
            </a:pPr>
            <a:r>
              <a:rPr lang="en-GB" sz="2400" dirty="0"/>
              <a:t>Work effected </a:t>
            </a:r>
          </a:p>
          <a:p>
            <a:pPr>
              <a:defRPr/>
            </a:pPr>
            <a:r>
              <a:rPr lang="en-GB" sz="2400" dirty="0"/>
              <a:t>Children and education</a:t>
            </a:r>
          </a:p>
          <a:p>
            <a:pPr>
              <a:defRPr/>
            </a:pPr>
            <a:r>
              <a:rPr lang="en-GB" sz="2400" dirty="0"/>
              <a:t>Mental and physical health</a:t>
            </a:r>
          </a:p>
          <a:p>
            <a:pPr>
              <a:defRPr/>
            </a:pPr>
            <a:r>
              <a:rPr lang="en-GB" sz="2400" dirty="0"/>
              <a:t>Community impacted</a:t>
            </a:r>
          </a:p>
          <a:p>
            <a:pPr>
              <a:defRPr/>
            </a:pPr>
            <a:r>
              <a:rPr lang="en-GB" sz="2400" dirty="0"/>
              <a:t>No control of own finances, leading to arrears on priority and even eviction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899BF7D-52F1-B538-6DA1-55C7C98585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Access to credit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C034623-6582-5663-F5A2-B7281CCDD8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85% of all UK adults holds at least one credit or loan product</a:t>
            </a:r>
          </a:p>
          <a:p>
            <a:r>
              <a:rPr lang="en-GB" altLang="en-US"/>
              <a:t>Access to credit is a large part of society</a:t>
            </a:r>
          </a:p>
          <a:p>
            <a:r>
              <a:rPr lang="en-GB" altLang="en-US"/>
              <a:t>Credit score impacts far more than just the ability to access a loan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3ACC795-4957-3D3E-26A5-6F5DF70B46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504825"/>
            <a:ext cx="7696200" cy="1143000"/>
          </a:xfrm>
        </p:spPr>
        <p:txBody>
          <a:bodyPr/>
          <a:lstStyle/>
          <a:p>
            <a:r>
              <a:rPr lang="en-GB" altLang="en-US"/>
              <a:t>Why do people use a loan shark?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8174FC09-741D-02F9-8AC6-8A0A03C125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Recommended by someone they trust</a:t>
            </a:r>
          </a:p>
          <a:p>
            <a:r>
              <a:rPr lang="en-GB" altLang="en-US"/>
              <a:t>Don’t realise the lender is a loan shark</a:t>
            </a:r>
          </a:p>
          <a:p>
            <a:r>
              <a:rPr lang="en-GB" altLang="en-US"/>
              <a:t>Desperation as refused credit elsewhere</a:t>
            </a:r>
          </a:p>
          <a:p>
            <a:r>
              <a:rPr lang="en-GB" altLang="en-US"/>
              <a:t>Preyed upon by a loan shark; easy option</a:t>
            </a:r>
          </a:p>
          <a:p>
            <a:r>
              <a:rPr lang="en-GB" altLang="en-US"/>
              <a:t>Assumed they won’t get credit elsewhere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9DD2D-B4B8-7BB5-3510-28D98D9D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en-GB" sz="3200">
                <a:solidFill>
                  <a:srgbClr val="FFFFFF"/>
                </a:solidFill>
              </a:rPr>
              <a:t>Lending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C321-7A5B-59F4-D557-B841BAD52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000"/>
              <a:t>LOAN SHARK</a:t>
            </a:r>
          </a:p>
          <a:p>
            <a:r>
              <a:rPr lang="en-GB" altLang="en-US" sz="2000"/>
              <a:t>No regulation – The loan shark calls the shots</a:t>
            </a:r>
          </a:p>
          <a:p>
            <a:r>
              <a:rPr lang="en-GB" altLang="en-US" sz="2000"/>
              <a:t>Interest rates can be extortionate	</a:t>
            </a:r>
          </a:p>
          <a:p>
            <a:r>
              <a:rPr lang="en-GB" altLang="en-US" sz="2000"/>
              <a:t>Unaffordable repayments</a:t>
            </a:r>
          </a:p>
          <a:p>
            <a:r>
              <a:rPr lang="en-GB" altLang="en-US" sz="2000"/>
              <a:t>Victim has no control over own finances</a:t>
            </a:r>
          </a:p>
          <a:p>
            <a:endParaRPr lang="en-GB" sz="2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284866-A203-57C6-9541-32E2A2915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altLang="en-US" sz="2000"/>
              <a:t>Bradford CU</a:t>
            </a:r>
          </a:p>
          <a:p>
            <a:r>
              <a:rPr lang="en-GB" altLang="en-US" sz="2000"/>
              <a:t>Regulated and authorised by the FCA and PRA </a:t>
            </a:r>
          </a:p>
          <a:p>
            <a:r>
              <a:rPr lang="en-GB" altLang="en-US" sz="2000"/>
              <a:t>Interest capped at </a:t>
            </a:r>
          </a:p>
          <a:p>
            <a:r>
              <a:rPr lang="en-GB" altLang="en-US" sz="2000"/>
              <a:t>Bradford CU works with its members to ensure repayments are affordable</a:t>
            </a:r>
          </a:p>
          <a:p>
            <a:r>
              <a:rPr lang="en-GB" altLang="en-US" sz="2000"/>
              <a:t>Members have full control over finances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41774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4190</TotalTime>
  <Words>565</Words>
  <Application>Microsoft Office PowerPoint</Application>
  <PresentationFormat>Widescreen</PresentationFormat>
  <Paragraphs>77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Studio</vt:lpstr>
      <vt:lpstr>Illegal Money Lending Team</vt:lpstr>
      <vt:lpstr>What is a loan shark?</vt:lpstr>
      <vt:lpstr>Extent of illegal lending</vt:lpstr>
      <vt:lpstr>Loan Sharks</vt:lpstr>
      <vt:lpstr>PowerPoint Presentation</vt:lpstr>
      <vt:lpstr>Impacts</vt:lpstr>
      <vt:lpstr>Access to credit</vt:lpstr>
      <vt:lpstr>Why do people use a loan shark?</vt:lpstr>
      <vt:lpstr>Lending options</vt:lpstr>
      <vt:lpstr>What support we offer</vt:lpstr>
      <vt:lpstr>We need your help</vt:lpstr>
      <vt:lpstr>Trish.Cassidy@birmingham.gov.uk</vt:lpstr>
    </vt:vector>
  </TitlesOfParts>
  <Company>Birmingham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Illegal Money Lending Team</dc:title>
  <dc:creator>Trish Cassidy</dc:creator>
  <cp:lastModifiedBy>Ian Brewer</cp:lastModifiedBy>
  <cp:revision>21</cp:revision>
  <dcterms:created xsi:type="dcterms:W3CDTF">2023-06-12T04:52:15Z</dcterms:created>
  <dcterms:modified xsi:type="dcterms:W3CDTF">2023-11-09T08:46:29Z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17471b1-27ab-4640-9264-e69a67407ca3_Enabled">
    <vt:lpwstr>true</vt:lpwstr>
  </property>
  <property fmtid="{D5CDD505-2E9C-101B-9397-08002B2CF9AE}" pid="3" name="MSIP_Label_a17471b1-27ab-4640-9264-e69a67407ca3_SetDate">
    <vt:lpwstr>2023-11-08T07:36:56Z</vt:lpwstr>
  </property>
  <property fmtid="{D5CDD505-2E9C-101B-9397-08002B2CF9AE}" pid="4" name="MSIP_Label_a17471b1-27ab-4640-9264-e69a67407ca3_Method">
    <vt:lpwstr>Standard</vt:lpwstr>
  </property>
  <property fmtid="{D5CDD505-2E9C-101B-9397-08002B2CF9AE}" pid="5" name="MSIP_Label_a17471b1-27ab-4640-9264-e69a67407ca3_Name">
    <vt:lpwstr>BCC - OFFICIAL</vt:lpwstr>
  </property>
  <property fmtid="{D5CDD505-2E9C-101B-9397-08002B2CF9AE}" pid="6" name="MSIP_Label_a17471b1-27ab-4640-9264-e69a67407ca3_SiteId">
    <vt:lpwstr>699ace67-d2e4-4bcd-b303-d2bbe2b9bbf1</vt:lpwstr>
  </property>
  <property fmtid="{D5CDD505-2E9C-101B-9397-08002B2CF9AE}" pid="7" name="MSIP_Label_a17471b1-27ab-4640-9264-e69a67407ca3_ActionId">
    <vt:lpwstr>43c4cf28-a346-4397-9fcf-ff44669d6388</vt:lpwstr>
  </property>
  <property fmtid="{D5CDD505-2E9C-101B-9397-08002B2CF9AE}" pid="8" name="MSIP_Label_a17471b1-27ab-4640-9264-e69a67407ca3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OFFICIAL</vt:lpwstr>
  </property>
</Properties>
</file>