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23"/>
  </p:notesMasterIdLst>
  <p:handoutMasterIdLst>
    <p:handoutMasterId r:id="rId24"/>
  </p:handoutMasterIdLst>
  <p:sldIdLst>
    <p:sldId id="257" r:id="rId3"/>
    <p:sldId id="351" r:id="rId4"/>
    <p:sldId id="549" r:id="rId5"/>
    <p:sldId id="564" r:id="rId6"/>
    <p:sldId id="366" r:id="rId7"/>
    <p:sldId id="344" r:id="rId8"/>
    <p:sldId id="548" r:id="rId9"/>
    <p:sldId id="563" r:id="rId10"/>
    <p:sldId id="369" r:id="rId11"/>
    <p:sldId id="368" r:id="rId12"/>
    <p:sldId id="364" r:id="rId13"/>
    <p:sldId id="352" r:id="rId14"/>
    <p:sldId id="551" r:id="rId15"/>
    <p:sldId id="402" r:id="rId16"/>
    <p:sldId id="565" r:id="rId17"/>
    <p:sldId id="550" r:id="rId18"/>
    <p:sldId id="566" r:id="rId19"/>
    <p:sldId id="381" r:id="rId20"/>
    <p:sldId id="380" r:id="rId21"/>
    <p:sldId id="567" r:id="rId22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1091" autoAdjust="0"/>
  </p:normalViewPr>
  <p:slideViewPr>
    <p:cSldViewPr>
      <p:cViewPr varScale="1">
        <p:scale>
          <a:sx n="56" d="100"/>
          <a:sy n="56" d="100"/>
        </p:scale>
        <p:origin x="18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02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CA781BF-7248-4A19-919D-271275EA0D67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02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97BC78E-4442-4DA4-B6AA-A6A8E9B09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48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02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414C18-6B91-4833-969B-2FDEF5005C86}" type="datetimeFigureOut">
              <a:rPr lang="en-US"/>
              <a:pPr>
                <a:defRPr/>
              </a:pPr>
              <a:t>11/3/2024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02" y="6456612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80630E-9DD2-4522-AB65-6F1AAEB3F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9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80630E-9DD2-4522-AB65-6F1AAEB3FA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9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E06D-2511-4D34-9B8C-C8A0681EC7F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82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BDCU is a preventative organisation </a:t>
            </a:r>
          </a:p>
          <a:p>
            <a:endParaRPr lang="en-GB" dirty="0"/>
          </a:p>
          <a:p>
            <a:r>
              <a:rPr lang="en-GB" dirty="0"/>
              <a:t>(Clockwise from Tackles Poverty):</a:t>
            </a:r>
          </a:p>
          <a:p>
            <a:endParaRPr lang="en-GB" dirty="0"/>
          </a:p>
          <a:p>
            <a:r>
              <a:rPr lang="en-GB" dirty="0"/>
              <a:t>1. **Tackles Poverty in Bradford, Kirklees, and Craven**</a:t>
            </a:r>
          </a:p>
          <a:p>
            <a:r>
              <a:rPr lang="en-GB" dirty="0"/>
              <a:t>   - Implements various projects aimed at supporting low-income families and reducing financial exclusion in these areas through targeted community initiatives and support services.</a:t>
            </a:r>
          </a:p>
          <a:p>
            <a:endParaRPr lang="en-GB" dirty="0"/>
          </a:p>
          <a:p>
            <a:r>
              <a:rPr lang="en-GB" dirty="0"/>
              <a:t>2. **Builds Community Resilience**</a:t>
            </a:r>
          </a:p>
          <a:p>
            <a:r>
              <a:rPr lang="en-GB" dirty="0"/>
              <a:t>   - Supports initiatives like FoodSavers and UniformSavers to tackle food insecurity and school uniform costs, promoting community resilience by ensuring basic needs are met.</a:t>
            </a:r>
          </a:p>
          <a:p>
            <a:endParaRPr lang="en-GB" dirty="0"/>
          </a:p>
          <a:p>
            <a:r>
              <a:rPr lang="en-GB" dirty="0"/>
              <a:t>3. **Promotes Savings Habits**</a:t>
            </a:r>
          </a:p>
          <a:p>
            <a:r>
              <a:rPr lang="en-GB" dirty="0"/>
              <a:t>   - Encourages regular savings through schemes such as Christmas Savers and Junior Savers, helping individuals and families build financial stability and plan for the future.</a:t>
            </a:r>
          </a:p>
          <a:p>
            <a:endParaRPr lang="en-GB" dirty="0"/>
          </a:p>
          <a:p>
            <a:r>
              <a:rPr lang="en-GB" dirty="0"/>
              <a:t>4. **Delivers Financial Education Webinars &amp; Workshops**</a:t>
            </a:r>
          </a:p>
          <a:p>
            <a:r>
              <a:rPr lang="en-GB" dirty="0"/>
              <a:t>   - Offers comprehensive financial education through webinars and workshops, teaching financial management skills and raising awareness about the risks of high-cost lending.</a:t>
            </a:r>
          </a:p>
          <a:p>
            <a:endParaRPr lang="en-GB" dirty="0"/>
          </a:p>
          <a:p>
            <a:r>
              <a:rPr lang="en-GB" dirty="0"/>
              <a:t>5. **Offers Affordable Loans to Build Credit Score**</a:t>
            </a:r>
          </a:p>
          <a:p>
            <a:r>
              <a:rPr lang="en-GB" dirty="0"/>
              <a:t>   - Provides low-interest loans designed to help individuals avoid high-cost credit options and improve their credit scores, promoting long-term financial health.</a:t>
            </a:r>
          </a:p>
          <a:p>
            <a:endParaRPr lang="en-GB" dirty="0"/>
          </a:p>
          <a:p>
            <a:r>
              <a:rPr lang="en-GB" dirty="0"/>
              <a:t>6. **Payroll Savings and Loans for Staff**</a:t>
            </a:r>
          </a:p>
          <a:p>
            <a:r>
              <a:rPr lang="en-GB" dirty="0"/>
              <a:t>   - Enhances financial wellbeing for employees through payroll savings schemes and affordable loan options, making it easier for staff to save and borrow responsibly.</a:t>
            </a:r>
          </a:p>
          <a:p>
            <a:endParaRPr lang="en-GB" dirty="0"/>
          </a:p>
          <a:p>
            <a:r>
              <a:rPr lang="en-GB" dirty="0"/>
              <a:t>7. **Supports Mental Health**</a:t>
            </a:r>
          </a:p>
          <a:p>
            <a:r>
              <a:rPr lang="en-GB" dirty="0"/>
              <a:t>   - Partners with Mind in Bradford to integrate mental health support with financial wellbeing services, recognising the link between financial stress and mental health.</a:t>
            </a:r>
          </a:p>
          <a:p>
            <a:endParaRPr lang="en-GB" dirty="0"/>
          </a:p>
          <a:p>
            <a:r>
              <a:rPr lang="en-GB" dirty="0"/>
              <a:t>8. **Promotes Ethical Banking &amp; ‘Faith Friendly’ Savings**</a:t>
            </a:r>
          </a:p>
          <a:p>
            <a:r>
              <a:rPr lang="en-GB" dirty="0"/>
              <a:t>   - Offers ethical banking options and faith-friendly savings products to meet the diverse needs of the community, ensuring inclusivity and ethical financial practices.</a:t>
            </a:r>
          </a:p>
          <a:p>
            <a:endParaRPr lang="en-GB" dirty="0"/>
          </a:p>
          <a:p>
            <a:r>
              <a:rPr lang="en-GB" dirty="0"/>
              <a:t>9. **Raises Gambling &amp; Loan Sharks Awareness**</a:t>
            </a:r>
          </a:p>
          <a:p>
            <a:r>
              <a:rPr lang="en-GB" dirty="0"/>
              <a:t>   - Collaborates with NECA and Stop Loan Shark Team to educate and protect the community from the dangers of gambling and illegal lending, promoting safe financial practices.</a:t>
            </a:r>
          </a:p>
          <a:p>
            <a:endParaRPr lang="en-GB" dirty="0"/>
          </a:p>
          <a:p>
            <a:r>
              <a:rPr lang="en-GB" dirty="0"/>
              <a:t>10. **Leads Partnership Community Development Projects**</a:t>
            </a:r>
          </a:p>
          <a:p>
            <a:r>
              <a:rPr lang="en-GB" dirty="0"/>
              <a:t>    - Engages with local organisations to support community development initiatives and strengthen community ties, working together to build a more resilient and connected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B94D-7B3F-43BA-8A71-09771F65A76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56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630E-9DD2-4522-AB65-6F1AAEB3FA3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630E-9DD2-4522-AB65-6F1AAEB3FA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B3F4-FE14-4696-A4F8-0313F1F6FDB6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D73B-0782-44CA-AC45-0166D37B2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E40D-720D-433F-B4B3-D5E0AAA799DC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2842-150B-49D0-BCAE-A664B64B1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AD1E-4552-4849-A840-1ED7AAC5BE29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67B9-8C9F-4FC8-9595-8D4023219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9D16-49A3-40AA-BDD0-7B49BD51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D0DA-C28B-4B4C-8E38-8B6726D1A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8AE9C-6184-47CE-B576-DD414D59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90672-41CC-4E23-BA59-75646399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AE98-D3D1-47C2-8CF5-0BB8705B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74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C128-83F9-44F1-9E24-9C7FE722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23DAC-33EC-49C3-AAF2-8F38B61B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5AA29-607A-4DA7-BB95-DF2AC7C7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8D241-09AB-4F9C-AE75-BE5C18A89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9DC9A-1995-4271-8127-2FC0A02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6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81D1-8E32-4767-A3BF-DB38B39D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D913F-8924-4E0C-AFD4-4A86669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92478-C1FC-4FDB-8C82-3FF6D345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B103-5C36-4EF4-9E76-B171F148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79B5-CEAB-4886-A294-D4075F53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9E96-F211-41FB-A103-96048665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2730-D98C-4C5C-AB9B-39647F64F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78ABB-4C02-4F72-814C-E4E3DF9F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A612D-490E-4B9C-8C55-D0EAA1E8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02050-CE1D-48F5-BC89-AE314B4B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68A6A-DB49-4F1C-BEB6-0996E132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4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019A-DFA3-4D54-B83A-962FA1FA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1216C-E542-48E4-8F8B-AAD85706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B9347-3FFE-4F53-9D9A-888610674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FB8D0-7B33-4C05-A13F-8A87E7466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37D1F-BA5A-4C85-BD36-1A81F953C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07E84-B07A-4EAF-B8A9-B0A6BA70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8F306-623D-451A-A63A-3CB0449A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83D18-0003-4555-93B5-CF371C2A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50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B697-AA6E-4E79-A443-65CCACB1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EA339-E4AE-4FA5-8ED2-3A94242D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50965-A697-4723-AD9F-A0971232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43B1-24F1-4038-8E0C-6D778F25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54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FF5B0-A3FA-4ADB-8855-E81E8566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DE1F2-9E22-4F7C-842D-AE17EDD9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C5C7-9447-4381-A6A3-DE00E3D3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70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5715-94F1-4224-A019-0E72B5CD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45317-5A13-4A69-95CE-9886C46A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A9774-E049-45C3-BB44-11C7619D0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F4E56-438D-4243-9490-0CCE1F9C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4458C-F444-4635-996C-B1930253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8701-B9BE-452B-8EC9-6AEA309A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7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1A64-FB1C-418B-9343-23E4B607862A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EE30-4709-4B4B-AD8C-C9150859E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3FA2-292E-493B-BF0E-B82EE32D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D9273-8DE4-420F-B763-942D03F4B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8E4D4-F7C5-4829-B1F2-01AF592C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78751-9C93-4A16-A5A3-94C5BCC3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CC1FD-A93F-40FA-8A70-D30CBC1D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92378-D560-47CF-85EE-B5E12E80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9D7D-BF49-4C39-821D-A5A56AA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18EC4-5B79-45EB-B696-1F9B5F946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008CD-EE59-4992-986C-D63A8DC9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E78E0-14C6-4F92-BA09-7DA52639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441E-105B-4735-9051-9B3A5C72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9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FC361-331D-4611-8EAD-8D26EECDD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BA091-C83E-46EF-B5AA-449C71D8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5750D-06FB-4A96-A5EA-CA1188E7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2C731-ACB3-423C-A1D7-A723A9BE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99B79-D323-4014-B626-3A0966F7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0EAC-0564-4861-A61C-BDE71110DF66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D6CC-56B7-40EB-ABD3-19D068B33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BF3D-F4C5-4524-9066-F8A6DE8BCCC3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FA892-488F-4B38-98B9-8D37A893F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F0EA-616F-4E6B-AA35-F19D3D7CD09D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EC21-EC31-483D-BC2B-5B5C03CC1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1410-90BE-44AD-A6F9-DBCDBDBDE131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E38E-CC91-4CA2-A4CA-ED4366BA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00B-40A2-4B86-8BF1-8C15FD74AD73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A64C-545C-49F7-AF59-8E2B43CCE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3694-3793-4A62-9257-00A8925409F5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A1C6-D107-4006-A7E7-5E22D55D1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9982-07A1-4E3D-BAD2-48FB5908A712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F1E2-E3FA-4E93-A8A1-111A4EDDAD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E2FD0-2263-4FA6-97FC-9845846CED34}" type="datetimeFigureOut">
              <a:rPr lang="en-GB"/>
              <a:pPr>
                <a:defRPr/>
              </a:pPr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865A9-0017-47C3-8401-44B4E5893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EF167-E707-4D22-A88E-E1F51A27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A510E-2CD3-40A0-BBCF-D14B11A9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F92B7-8116-4E8A-BF00-27FA128F7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E19C-153D-4AB8-9D8F-D50C9A5F600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024CF-87B9-45DD-B1F6-B300D006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D103-5D7E-4A93-8F78-37DA49EE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BFD78-B465-4481-84F8-9AE9813D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1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cm-bi0LXZAhVQa8AKHQS-D_gQjRx6BAgAEAY&amp;url=https://twitter.com/bethbrockland&amp;psig=AOvVaw3zLxLiLI5BX3-9XItHeuFD&amp;ust=1519255147953200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dcu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cu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0.jpg"/><Relationship Id="rId4" Type="http://schemas.openxmlformats.org/officeDocument/2006/relationships/hyperlink" Target="mailto:ian.brewer@bdcu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0742" y="1052736"/>
            <a:ext cx="9144000" cy="5030019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Font typeface="Arial" charset="0"/>
              <a:buNone/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Talk Money Week 2024 Presentation 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he CPI Revisited And Its Failure To Reflect True Inflation | Righ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4" y="1916832"/>
            <a:ext cx="8053967" cy="48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3999" cy="8530209"/>
          </a:xfrm>
        </p:spPr>
        <p:txBody>
          <a:bodyPr/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4000" b="1" dirty="0">
                <a:solidFill>
                  <a:srgbClr val="00B050"/>
                </a:solidFill>
              </a:rPr>
              <a:t>Financial Help and Workshops </a:t>
            </a:r>
            <a:endParaRPr lang="en-GB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600" b="1" dirty="0">
                <a:latin typeface="+mj-lt"/>
                <a:cs typeface="Arial" pitchFamily="34" charset="0"/>
              </a:rPr>
              <a:t>‘Money SOS’ Workshop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What is APR?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</a:t>
            </a:r>
            <a:r>
              <a:rPr lang="en-GB" sz="2600" dirty="0" err="1">
                <a:latin typeface="+mj-lt"/>
                <a:cs typeface="Arial" pitchFamily="34" charset="0"/>
              </a:rPr>
              <a:t>PayDay</a:t>
            </a:r>
            <a:r>
              <a:rPr lang="en-GB" sz="2600" dirty="0">
                <a:latin typeface="+mj-lt"/>
                <a:cs typeface="Arial" pitchFamily="34" charset="0"/>
              </a:rPr>
              <a:t> and High Cost Lenders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Dangers of Loan Sharks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How Contactless Works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Overdrafts and direct debits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Improving your Credit Score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     What the Credit Union offers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2546"/>
            <a:ext cx="3923928" cy="52554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97152"/>
            <a:ext cx="30243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03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Learning from America</a:t>
            </a:r>
          </a:p>
          <a:p>
            <a:pPr marL="0" indent="0" algn="ctr">
              <a:buNone/>
            </a:pPr>
            <a:endParaRPr lang="en-GB" sz="5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‘Making financial inclusion a priority at your Credit Union is not only a “feel-good” thing to do, it’s an effective business strategy, its in our DNA.’                                                    </a:t>
            </a:r>
            <a:r>
              <a:rPr lang="en-GB" sz="2000" dirty="0"/>
              <a:t>(</a:t>
            </a:r>
            <a:r>
              <a:rPr lang="en-GB" sz="2000" b="1" dirty="0"/>
              <a:t>Scott Butterfield ‘Your Credit Union Partner’ USA</a:t>
            </a:r>
            <a:r>
              <a:rPr lang="en-GB" sz="2000" dirty="0"/>
              <a:t>)</a:t>
            </a:r>
          </a:p>
          <a:p>
            <a:pPr marL="0" indent="0" algn="ctr">
              <a:buNone/>
            </a:pPr>
            <a:endParaRPr lang="en-GB" sz="54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800" dirty="0"/>
          </a:p>
          <a:p>
            <a:pPr marL="0" indent="0" algn="ctr">
              <a:buNone/>
            </a:pPr>
            <a:endParaRPr lang="en-GB" sz="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6">
                    <a:lumMod val="50000"/>
                  </a:schemeClr>
                </a:solidFill>
              </a:rPr>
              <a:t>Community Development is at the heart of serving low-income communities that  have limited access to safe financial services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(Inclusiv)</a:t>
            </a:r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73" y="4077072"/>
            <a:ext cx="4090427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 descr="Image result for what does financial inclusion mea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49937"/>
          <a:stretch/>
        </p:blipFill>
        <p:spPr bwMode="auto">
          <a:xfrm>
            <a:off x="492870" y="1844824"/>
            <a:ext cx="81582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011" y="0"/>
            <a:ext cx="1293989" cy="900932"/>
          </a:xfrm>
          <a:prstGeom prst="rect">
            <a:avLst/>
          </a:prstGeom>
        </p:spPr>
      </p:pic>
      <p:pic>
        <p:nvPicPr>
          <p:cNvPr id="10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5414" y="193614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179"/>
            <a:ext cx="1293989" cy="925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4077072"/>
            <a:ext cx="3935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Visit to USA in 1999 and 2022 to share the Bradford Model.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Continued collaboration since.</a:t>
            </a:r>
          </a:p>
        </p:txBody>
      </p:sp>
    </p:spTree>
    <p:extLst>
      <p:ext uri="{BB962C8B-B14F-4D97-AF65-F5344CB8AC3E}">
        <p14:creationId xmlns:p14="http://schemas.microsoft.com/office/powerpoint/2010/main" val="28231708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98778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5400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rgbClr val="FFC000"/>
                </a:solidFill>
                <a:ea typeface="+mj-ea"/>
                <a:cs typeface="+mj-cs"/>
              </a:rPr>
              <a:t>BDCU Led Partnership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000" b="1" dirty="0">
                <a:solidFill>
                  <a:srgbClr val="FFC000"/>
                </a:solidFill>
                <a:ea typeface="+mj-ea"/>
                <a:cs typeface="+mj-cs"/>
              </a:rPr>
              <a:t>Conferences - Workshops - Road Shows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997">
            <a:off x="4938623" y="5145906"/>
            <a:ext cx="2004825" cy="1503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3357">
            <a:off x="228712" y="4534379"/>
            <a:ext cx="2301726" cy="1726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2019">
            <a:off x="1914886" y="4627914"/>
            <a:ext cx="2123570" cy="1592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4718">
            <a:off x="6880062" y="4929683"/>
            <a:ext cx="2047776" cy="1535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331">
            <a:off x="348461" y="1583916"/>
            <a:ext cx="1648743" cy="2198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425">
            <a:off x="5337159" y="3220741"/>
            <a:ext cx="1304236" cy="17389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712">
            <a:off x="3824394" y="1872949"/>
            <a:ext cx="1533311" cy="2044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620">
            <a:off x="3811661" y="3941264"/>
            <a:ext cx="1310677" cy="17475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8267">
            <a:off x="5103778" y="1699370"/>
            <a:ext cx="1719287" cy="1353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528">
            <a:off x="6828360" y="3190494"/>
            <a:ext cx="2147128" cy="1610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124643">
            <a:off x="6765154" y="1766004"/>
            <a:ext cx="2194750" cy="161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8402"/>
          <a:stretch/>
        </p:blipFill>
        <p:spPr>
          <a:xfrm rot="20452136">
            <a:off x="1733942" y="2443727"/>
            <a:ext cx="2021791" cy="13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67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965" y="3050139"/>
            <a:ext cx="4338552" cy="2354952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UA - Microloan Program">
            <a:extLst>
              <a:ext uri="{FF2B5EF4-FFF2-40B4-BE49-F238E27FC236}">
                <a16:creationId xmlns:a16="http://schemas.microsoft.com/office/drawing/2014/main" id="{AC7D40AB-9996-B43F-D653-F7FB34FD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1" y="980728"/>
            <a:ext cx="9144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Update from the West Yorkshire Combined Authority | News ...">
            <a:extLst>
              <a:ext uri="{FF2B5EF4-FFF2-40B4-BE49-F238E27FC236}">
                <a16:creationId xmlns:a16="http://schemas.microsoft.com/office/drawing/2014/main" id="{5F020C8A-15ED-228C-689F-47922BD8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8861"/>
            <a:ext cx="4355976" cy="303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CD4C90-4BFB-346E-35DD-F332CE54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82" y="5068098"/>
            <a:ext cx="445332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8DAD3-EEE7-6F9B-C9A4-BEF23C2D3482}"/>
              </a:ext>
            </a:extLst>
          </p:cNvPr>
          <p:cNvSpPr txBox="1"/>
          <p:nvPr/>
        </p:nvSpPr>
        <p:spPr>
          <a:xfrm>
            <a:off x="4788024" y="3050139"/>
            <a:ext cx="4325011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£120k Funding from WYCA and Bradford Council for two new projects:</a:t>
            </a:r>
          </a:p>
          <a:p>
            <a:pPr marL="342900" indent="-342900">
              <a:buAutoNum type="arabicParenR"/>
            </a:pPr>
            <a:r>
              <a:rPr lang="en-GB" dirty="0"/>
              <a:t>£200 microloan scheme for people with poor credit score. Started as ‘Back to School Loan’ and now ‘Home Energy Bills Support Loan’ </a:t>
            </a:r>
          </a:p>
          <a:p>
            <a:pPr marL="342900" indent="-342900">
              <a:buAutoNum type="arabicParenR"/>
            </a:pPr>
            <a:r>
              <a:rPr lang="en-GB" dirty="0"/>
              <a:t>UniformSavers #3 to help more people save for school uniforms. </a:t>
            </a:r>
          </a:p>
        </p:txBody>
      </p:sp>
    </p:spTree>
    <p:extLst>
      <p:ext uri="{BB962C8B-B14F-4D97-AF65-F5344CB8AC3E}">
        <p14:creationId xmlns:p14="http://schemas.microsoft.com/office/powerpoint/2010/main" val="20131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" y="908720"/>
            <a:ext cx="9144000" cy="6264696"/>
          </a:xfrm>
        </p:spPr>
        <p:txBody>
          <a:bodyPr/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FFC000"/>
                </a:solidFill>
              </a:rPr>
              <a:t>West Yorkshire Mayor’s Projects a huge success: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indent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UniformSavers Key Statistics: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80% of participants saved, resulting in £28,841 total savings.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27 members took affordable loans totaling £12,825.                 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91% were female, with a high proportion employed in care and domestic work.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The majority of participants were new to the Credit Union.</a:t>
            </a:r>
          </a:p>
          <a:p>
            <a:pPr marL="0" indent="0">
              <a:buNone/>
            </a:pPr>
            <a:endParaRPr lang="en-US" sz="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Microloan Key Statistics: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300 participants, with an average loan size of £200.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97% were employed and Acorn data shows these are low paid roles.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84% of participants were female, predominantly employed.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• 85% of those who repaid were approved for top-up loans, highlighting the success of the initiative in improving credit scores and reentering mainstream lending.</a:t>
            </a:r>
          </a:p>
          <a:p>
            <a:pPr marL="0" indent="0">
              <a:buNone/>
            </a:pPr>
            <a:endParaRPr lang="en-US" sz="18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Projects covered in National Press and waiting on new funding rounds to apply again. </a:t>
            </a: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4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4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sz="2400" dirty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prstClr val="black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prstClr val="black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2B6760-E43F-B3DC-EACF-46524484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88" y="1412776"/>
            <a:ext cx="262994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700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965" y="3050139"/>
            <a:ext cx="4338552" cy="2354952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8DAD3-EEE7-6F9B-C9A4-BEF23C2D3482}"/>
              </a:ext>
            </a:extLst>
          </p:cNvPr>
          <p:cNvSpPr txBox="1"/>
          <p:nvPr/>
        </p:nvSpPr>
        <p:spPr>
          <a:xfrm>
            <a:off x="4398522" y="1417998"/>
            <a:ext cx="4685507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New project launch:</a:t>
            </a:r>
          </a:p>
          <a:p>
            <a:endParaRPr lang="en-GB" sz="2800" dirty="0"/>
          </a:p>
          <a:p>
            <a:r>
              <a:rPr lang="en-GB" sz="2800" dirty="0"/>
              <a:t>£51k VCS funding to help 600 staff in Health and Social Care and Bradford NHS Trusts to start saving with £30 incentive.</a:t>
            </a:r>
          </a:p>
          <a:p>
            <a:endParaRPr lang="en-GB" sz="2800" dirty="0"/>
          </a:p>
          <a:p>
            <a:r>
              <a:rPr lang="en-GB" sz="2800" dirty="0"/>
              <a:t>150 microloans of £200 underwritten for those with poor credit scores.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1A490-8E68-DFFD-1EA3-10525DB7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1" y="1429115"/>
            <a:ext cx="4309545" cy="54618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57C263-E92C-758F-E4A3-0DC199B49DA7}"/>
              </a:ext>
            </a:extLst>
          </p:cNvPr>
          <p:cNvSpPr txBox="1"/>
          <p:nvPr/>
        </p:nvSpPr>
        <p:spPr>
          <a:xfrm>
            <a:off x="612775" y="710113"/>
            <a:ext cx="8207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GB" sz="4000" b="1" dirty="0">
                <a:solidFill>
                  <a:srgbClr val="FFC000"/>
                </a:solidFill>
              </a:rPr>
              <a:t>Health and Social Care Project</a:t>
            </a:r>
          </a:p>
        </p:txBody>
      </p:sp>
    </p:spTree>
    <p:extLst>
      <p:ext uri="{BB962C8B-B14F-4D97-AF65-F5344CB8AC3E}">
        <p14:creationId xmlns:p14="http://schemas.microsoft.com/office/powerpoint/2010/main" val="28082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51249" y="537629"/>
            <a:ext cx="3491880" cy="645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dirty="0"/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pPr algn="ctr"/>
            <a:endParaRPr lang="en-US" sz="4050" b="1" u="sng" dirty="0">
              <a:solidFill>
                <a:srgbClr val="0070C0"/>
              </a:solidFill>
            </a:endParaRPr>
          </a:p>
          <a:p>
            <a:endParaRPr lang="en-US" sz="3000" b="1" u="sng" dirty="0">
              <a:solidFill>
                <a:srgbClr val="0070C0"/>
              </a:solidFill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" y="957133"/>
            <a:ext cx="597673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FoodSavers</a:t>
            </a:r>
            <a:endParaRPr lang="en-GB" sz="4000" b="1" dirty="0">
              <a:solidFill>
                <a:srgbClr val="FFC000"/>
              </a:solidFill>
            </a:endParaRPr>
          </a:p>
          <a:p>
            <a:r>
              <a:rPr lang="en-GB" sz="2400" dirty="0">
                <a:latin typeface="+mn-lt"/>
              </a:rPr>
              <a:t>Co-designed partnership project with Juli from Inn Churches to tackle food insecurity AND save into the credit union.</a:t>
            </a:r>
          </a:p>
          <a:p>
            <a:endParaRPr lang="en-GB" sz="800" dirty="0">
              <a:latin typeface="+mn-lt"/>
            </a:endParaRPr>
          </a:p>
          <a:p>
            <a:endParaRPr lang="en-GB" sz="800" dirty="0">
              <a:latin typeface="+mn-lt"/>
            </a:endParaRPr>
          </a:p>
          <a:p>
            <a:r>
              <a:rPr lang="en-GB" sz="2400" dirty="0">
                <a:latin typeface="+mn-lt"/>
              </a:rPr>
              <a:t>People pay £6 per bag of chosen food worth £30 and £1 goes into the BDCU. 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‘Game Changer’ as many saved much more. </a:t>
            </a:r>
          </a:p>
          <a:p>
            <a:endParaRPr lang="en-GB" sz="1000" dirty="0">
              <a:latin typeface="+mn-lt"/>
            </a:endParaRPr>
          </a:p>
          <a:p>
            <a:pPr algn="ctr"/>
            <a:r>
              <a:rPr lang="en-GB" sz="2400" b="1" dirty="0">
                <a:highlight>
                  <a:srgbClr val="FFFF00"/>
                </a:highlight>
                <a:latin typeface="+mn-lt"/>
              </a:rPr>
              <a:t>Results:</a:t>
            </a:r>
          </a:p>
          <a:p>
            <a:endParaRPr lang="en-GB" sz="1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21 pantries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691 savers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Total Savings £52k!!!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West Yorkshire Roll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957133"/>
            <a:ext cx="2843808" cy="189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043" y="5013175"/>
            <a:ext cx="2864355" cy="1831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31" y="2976989"/>
            <a:ext cx="2879237" cy="1887234"/>
          </a:xfrm>
          <a:prstGeom prst="rect">
            <a:avLst/>
          </a:prstGeom>
        </p:spPr>
      </p:pic>
      <p:pic>
        <p:nvPicPr>
          <p:cNvPr id="7" name="Picture 3" descr="C:\Users\Ian\Documents\Ian Kenning Consulting\Credit Union\Gumption Leaflet\PICS\Gumption_CreditUnion_logo.jpg">
            <a:extLst>
              <a:ext uri="{FF2B5EF4-FFF2-40B4-BE49-F238E27FC236}">
                <a16:creationId xmlns:a16="http://schemas.microsoft.com/office/drawing/2014/main" id="{DE352B3C-FA6A-7A64-2063-8AA6501ED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0616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576" y="769938"/>
            <a:ext cx="9107424" cy="6088063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800" b="1" dirty="0">
                <a:solidFill>
                  <a:srgbClr val="FFC000"/>
                </a:solidFill>
              </a:rPr>
              <a:t>Results: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on target to grow by over 1000 people this year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UniformSavers, FoodSavers and Microloan added 600 new members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FoodSavers model is rolled out across West Yorkshire with Mayor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Reached 10k members in March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Signed exclusivity deal with Bradford Council as sole Payroll Provider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Lending grown from 2.5 million to 3.7 million in last year </a:t>
            </a:r>
            <a:endParaRPr lang="en-GB" sz="20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Competitive rates and social media campaigns increased from £15k-£25k</a:t>
            </a:r>
          </a:p>
          <a:p>
            <a:pPr marL="0" indent="0" algn="ctr"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Acorn Demographic Mapping Analysis 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Acorn profile for Bradford Credit Union members is well below average when it comes to affluence – 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Credit Union target market</a:t>
            </a:r>
            <a:endParaRPr lang="en-GB" sz="20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57%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members and 30% loans come from low income areas</a:t>
            </a:r>
          </a:p>
          <a:p>
            <a:pPr lvl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23% of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 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30% of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loans from 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“Cash-Strapped Families”</a:t>
            </a:r>
          </a:p>
          <a:p>
            <a:pPr lvl="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Payroll provides the higher value loans</a:t>
            </a: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4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576" y="944735"/>
            <a:ext cx="9107424" cy="5913266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800" b="1" dirty="0">
                <a:solidFill>
                  <a:srgbClr val="FFC000"/>
                </a:solidFill>
              </a:rPr>
              <a:t>Benefits of a Credit Union: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Start a savings habit from your wage without missing it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Internet and Smartphone Banking, Debit Card &amp; Post Office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Same day withdrawals to your bank 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Access to affordable loans paid back via payroll</a:t>
            </a:r>
          </a:p>
          <a:p>
            <a:pPr marL="0" indent="0" eaLnBrk="1" hangingPunct="1">
              <a:spcBef>
                <a:spcPts val="300"/>
              </a:spcBef>
              <a:buNone/>
            </a:pPr>
            <a:r>
              <a:rPr lang="en-GB" sz="2800" dirty="0"/>
              <a:t>    All our </a:t>
            </a:r>
            <a:r>
              <a:rPr lang="en-GB" sz="2800" dirty="0">
                <a:solidFill>
                  <a:srgbClr val="FF0000"/>
                </a:solidFill>
              </a:rPr>
              <a:t>loans build ‘Credit Scores’ </a:t>
            </a:r>
            <a:r>
              <a:rPr lang="en-GB" sz="2800" dirty="0"/>
              <a:t>alongside savings</a:t>
            </a: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Christmas Savers – Budget for Christmas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Junior Savers – Save for a child or grandchild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Faith Friendly – Halal dividend </a:t>
            </a:r>
            <a:r>
              <a:rPr lang="en-GB" sz="2800" b="1" u="sng" dirty="0">
                <a:solidFill>
                  <a:srgbClr val="00B050"/>
                </a:solidFill>
              </a:rPr>
              <a:t>NOT</a:t>
            </a:r>
            <a:r>
              <a:rPr lang="en-GB" sz="2800" b="1" dirty="0">
                <a:solidFill>
                  <a:srgbClr val="00B050"/>
                </a:solidFill>
              </a:rPr>
              <a:t> interest on savings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Ethical banking that supports your community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B050"/>
                </a:solidFill>
              </a:rPr>
              <a:t>‘Money SOS’ Workshops and MoneyTips on our website </a:t>
            </a:r>
          </a:p>
          <a:p>
            <a:pPr eaLnBrk="1" hangingPunct="1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2800" dirty="0"/>
              <a:t>Regular newsletter and staff loan offers for staff </a:t>
            </a: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z="28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6576" y="944735"/>
            <a:ext cx="9107424" cy="5913266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FFC000"/>
                </a:solidFill>
              </a:rPr>
              <a:t>Join Today at </a:t>
            </a:r>
            <a:r>
              <a:rPr lang="en-GB" sz="4000" b="1" dirty="0">
                <a:solidFill>
                  <a:srgbClr val="00B050"/>
                </a:solidFill>
                <a:hlinkClick r:id="rId2"/>
              </a:rPr>
              <a:t>www.bdcu.co.uk</a:t>
            </a:r>
            <a:r>
              <a:rPr lang="en-GB" sz="4000" b="1" dirty="0">
                <a:solidFill>
                  <a:srgbClr val="00B050"/>
                </a:solidFill>
              </a:rPr>
              <a:t> </a:t>
            </a: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4000" b="1" dirty="0"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ts val="300"/>
              </a:spcBef>
              <a:buNone/>
            </a:pPr>
            <a:endParaRPr lang="en-GB" sz="20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000" b="1" i="1" dirty="0"/>
              <a:t>                       </a:t>
            </a: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Image result for images one broken wall two people shaking hands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1988840"/>
            <a:ext cx="9107424" cy="4854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 rot="10800000">
            <a:off x="5705658" y="292296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Session Outline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BDCU used Community Development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grow membership and lending.</a:t>
            </a:r>
          </a:p>
          <a:p>
            <a:pPr marL="0" indent="0">
              <a:buNone/>
            </a:pPr>
            <a:endParaRPr lang="en-GB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Partners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800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11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19BFBA-5389-4D63-726F-B163B44C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9" y="3155608"/>
            <a:ext cx="3753494" cy="366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9705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8964488" cy="5256931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GB" sz="4800" b="1" u="sng" dirty="0">
                <a:solidFill>
                  <a:srgbClr val="FFC000"/>
                </a:solidFill>
              </a:rPr>
              <a:t>Contact:</a:t>
            </a:r>
            <a:endParaRPr lang="en-GB" sz="2400" u="sng" dirty="0"/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800" b="1" dirty="0">
              <a:solidFill>
                <a:srgbClr val="00B050"/>
              </a:solidFill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800" b="1" dirty="0">
                <a:solidFill>
                  <a:srgbClr val="FFC000"/>
                </a:solidFill>
              </a:rPr>
              <a:t>Join at </a:t>
            </a:r>
            <a:r>
              <a:rPr lang="en-GB" sz="4800" b="1" dirty="0">
                <a:solidFill>
                  <a:srgbClr val="00B050"/>
                </a:solidFill>
                <a:hlinkClick r:id="rId3"/>
              </a:rPr>
              <a:t>www.bdcu.co.uk</a:t>
            </a:r>
            <a:r>
              <a:rPr lang="en-GB" sz="4800" b="1" dirty="0">
                <a:solidFill>
                  <a:srgbClr val="00B050"/>
                </a:solidFill>
              </a:rPr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800" b="1" dirty="0">
              <a:solidFill>
                <a:srgbClr val="00B05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900" b="1" dirty="0">
                <a:solidFill>
                  <a:srgbClr val="FFC000"/>
                </a:solidFill>
              </a:rPr>
              <a:t>Ian Brewer </a:t>
            </a:r>
            <a:r>
              <a:rPr lang="en-GB" sz="4600" b="1" dirty="0">
                <a:hlinkClick r:id="rId4"/>
              </a:rPr>
              <a:t>ian.brewer@bdcu.co.uk</a:t>
            </a:r>
            <a:r>
              <a:rPr lang="en-GB" sz="4600" b="1" dirty="0"/>
              <a:t>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800" b="1" dirty="0">
                <a:solidFill>
                  <a:srgbClr val="FFC000"/>
                </a:solidFill>
              </a:rPr>
              <a:t>EDI Community Development Lead</a:t>
            </a:r>
          </a:p>
          <a:p>
            <a:pPr marL="0" indent="0" algn="ctr">
              <a:buNone/>
            </a:pPr>
            <a:endParaRPr lang="en-GB" sz="48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FFC000"/>
              </a:solidFill>
            </a:endParaRPr>
          </a:p>
          <a:p>
            <a:pPr marL="0" lvl="0" indent="0" algn="ctr">
              <a:buNone/>
            </a:pPr>
            <a:endParaRPr lang="en-GB" sz="4800" b="1" dirty="0">
              <a:solidFill>
                <a:srgbClr val="FFC000"/>
              </a:solidFill>
            </a:endParaRPr>
          </a:p>
          <a:p>
            <a:pPr marL="0" lvl="0" indent="0" algn="ctr">
              <a:buNone/>
            </a:pPr>
            <a:r>
              <a:rPr lang="en-GB" sz="4800" b="1" dirty="0">
                <a:solidFill>
                  <a:srgbClr val="FFC000"/>
                </a:solidFill>
              </a:rPr>
              <a:t>City Hall Reception, Bradford, BD1 1HY</a:t>
            </a:r>
          </a:p>
          <a:p>
            <a:pPr marL="0" lvl="0" indent="0" algn="ctr">
              <a:buNone/>
            </a:pPr>
            <a:r>
              <a:rPr lang="en-GB" sz="4800" b="1" dirty="0">
                <a:solidFill>
                  <a:srgbClr val="FFC000"/>
                </a:solidFill>
              </a:rPr>
              <a:t>07533 547187</a:t>
            </a:r>
          </a:p>
          <a:p>
            <a:pPr lvl="0">
              <a:spcBef>
                <a:spcPts val="0"/>
              </a:spcBef>
            </a:pPr>
            <a:endParaRPr lang="en-GB" sz="28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89" y="3789040"/>
            <a:ext cx="1689419" cy="1574808"/>
          </a:xfrm>
          <a:prstGeom prst="rect">
            <a:avLst/>
          </a:prstGeom>
        </p:spPr>
      </p:pic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2802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908720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+mn-lt"/>
              </a:rPr>
              <a:t>Meet The Team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616606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Ian Brewer</a:t>
            </a:r>
            <a:r>
              <a:rPr lang="en-GB" dirty="0"/>
              <a:t> is EDI Community Development Lead with an international community development background.  Ian leads on partnership community development projects to tackle poverty and manages employer engagement with its 34 payroll partner companies</a:t>
            </a:r>
          </a:p>
          <a:p>
            <a:endParaRPr lang="en-GB" dirty="0"/>
          </a:p>
          <a:p>
            <a:r>
              <a:rPr lang="en-GB" b="1" dirty="0"/>
              <a:t>Siobhan Graham </a:t>
            </a:r>
            <a:r>
              <a:rPr lang="en-GB" dirty="0"/>
              <a:t>is EDI Community Development Officer with a background in the NHS and runs the Community Development Projects as well works with Ian on payroll partnerships</a:t>
            </a:r>
          </a:p>
          <a:p>
            <a:endParaRPr lang="en-GB" dirty="0"/>
          </a:p>
          <a:p>
            <a:r>
              <a:rPr lang="en-GB" b="1" dirty="0"/>
              <a:t>Janka Brabcova </a:t>
            </a:r>
            <a:r>
              <a:rPr lang="en-GB" dirty="0"/>
              <a:t>is Marketing Apprentice working with the team to manage the website and creating marketing materials and just taken over from Fizza.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79B6A4-F4F9-71CD-4C58-3DDD5B578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0635"/>
            <a:ext cx="3295650" cy="32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51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grow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9"/>
          <a:stretch/>
        </p:blipFill>
        <p:spPr bwMode="auto">
          <a:xfrm>
            <a:off x="4780080" y="3140968"/>
            <a:ext cx="4560798" cy="368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400600"/>
          </a:xfrm>
        </p:spPr>
        <p:txBody>
          <a:bodyPr/>
          <a:lstStyle/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Bradford District Credit Union</a:t>
            </a:r>
          </a:p>
          <a:p>
            <a:pPr algn="ctr" eaLnBrk="1" hangingPunct="1">
              <a:spcBef>
                <a:spcPts val="300"/>
              </a:spcBef>
              <a:buNone/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History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1993 - Recession led to Bradford Council launching Industrial Credit Union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2005 - Extended to all residents of Bradford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2016 - Early adopter of online banking (app in 2018)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2016 - Council funded Financial Inclusion Officer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2019 - Extended to serve Kirklees &amp; Craven (1.5 million people)</a:t>
            </a:r>
          </a:p>
          <a:p>
            <a:pPr marL="0" indent="0">
              <a:buNone/>
            </a:pPr>
            <a:r>
              <a:rPr lang="en-GB" sz="2000" dirty="0">
                <a:solidFill>
                  <a:prstClr val="black"/>
                </a:solidFill>
              </a:rPr>
              <a:t>                               </a:t>
            </a:r>
            <a:r>
              <a:rPr lang="en-GB" sz="2000" b="1" u="sng" dirty="0">
                <a:solidFill>
                  <a:prstClr val="black"/>
                </a:solidFill>
              </a:rPr>
              <a:t>Membership Growth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1993 - 2016 = 3000 members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2016 - 2024 = </a:t>
            </a:r>
            <a:r>
              <a:rPr lang="en-GB" sz="2000" b="1" dirty="0">
                <a:solidFill>
                  <a:prstClr val="black"/>
                </a:solidFill>
              </a:rPr>
              <a:t>10,000 members</a:t>
            </a:r>
          </a:p>
          <a:p>
            <a:pPr lvl="0"/>
            <a:r>
              <a:rPr lang="en-GB" sz="2000" b="1" dirty="0">
                <a:solidFill>
                  <a:prstClr val="black"/>
                </a:solidFill>
              </a:rPr>
              <a:t>    </a:t>
            </a:r>
            <a:r>
              <a:rPr lang="en-GB" sz="2000" dirty="0">
                <a:solidFill>
                  <a:prstClr val="black"/>
                </a:solidFill>
              </a:rPr>
              <a:t>We help 3000+ financially excluded members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</a:rPr>
              <a:t>    Provide ‘Faith Friendly’ ethical savings</a:t>
            </a:r>
          </a:p>
          <a:p>
            <a:pPr lvl="0"/>
            <a:endParaRPr lang="en-GB" sz="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00B050"/>
                </a:solidFill>
              </a:rPr>
              <a:t>How Much do 10,000 members Save?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algn="ctr">
              <a:buNone/>
            </a:pPr>
            <a:endParaRPr lang="en-GB" sz="1100" b="1" dirty="0"/>
          </a:p>
          <a:p>
            <a:pPr marL="0" indent="0" algn="ctr">
              <a:buNone/>
            </a:pPr>
            <a:endParaRPr lang="en-GB" sz="28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296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650139"/>
            <a:ext cx="7452320" cy="51970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FFC000"/>
                </a:solidFill>
              </a:rPr>
              <a:t>The Barriers</a:t>
            </a:r>
          </a:p>
          <a:p>
            <a:pPr marL="571500" indent="-571500"/>
            <a:r>
              <a:rPr lang="en-GB" sz="2800" dirty="0"/>
              <a:t>1 in 4 staff have major money worries</a:t>
            </a:r>
          </a:p>
          <a:p>
            <a:pPr marL="571500" indent="-571500"/>
            <a:r>
              <a:rPr lang="en-GB" sz="2800" dirty="0"/>
              <a:t>1 in 8 staff live in poverty unknown to employers</a:t>
            </a:r>
          </a:p>
          <a:p>
            <a:pPr marL="571500" indent="-571500"/>
            <a:r>
              <a:rPr lang="en-GB" sz="2800" dirty="0"/>
              <a:t>82% of workers have turned to high-cost credit</a:t>
            </a:r>
          </a:p>
          <a:p>
            <a:pPr marL="571500" indent="-571500"/>
            <a:r>
              <a:rPr lang="en-GB" sz="2800" dirty="0"/>
              <a:t>Alarming rise of Loan Shark use reported</a:t>
            </a:r>
          </a:p>
          <a:p>
            <a:r>
              <a:rPr lang="en-GB" sz="2800" dirty="0"/>
              <a:t>   Low credit score is a barrier to affordable loans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FFC000"/>
                </a:solidFill>
              </a:rPr>
              <a:t>The Solutions</a:t>
            </a:r>
          </a:p>
          <a:p>
            <a:pPr marL="571500" indent="-571500"/>
            <a:r>
              <a:rPr lang="en-GB" sz="2800" dirty="0"/>
              <a:t>Financial Wellbeing improves performance</a:t>
            </a:r>
          </a:p>
          <a:p>
            <a:pPr marL="571500" indent="-571500"/>
            <a:r>
              <a:rPr lang="en-GB" sz="2800" dirty="0"/>
              <a:t>4,000 staff ‘Save &amp; Borrow’ at 34 companies</a:t>
            </a:r>
          </a:p>
          <a:p>
            <a:pPr marL="571500" indent="-571500"/>
            <a:r>
              <a:rPr lang="en-GB" sz="2800" dirty="0"/>
              <a:t>Staff save £4.9 million and borrow £2 million</a:t>
            </a:r>
          </a:p>
          <a:p>
            <a:pPr marL="571500" indent="-571500"/>
            <a:r>
              <a:rPr lang="en-GB" sz="2800" dirty="0"/>
              <a:t>Loans build ‘Credit Scores’ alongside savings</a:t>
            </a:r>
          </a:p>
          <a:p>
            <a:pPr marL="571500" indent="-571500"/>
            <a:r>
              <a:rPr lang="en-GB" sz="2800" dirty="0"/>
              <a:t>Staff saving help us lend to financially excluded</a:t>
            </a:r>
          </a:p>
          <a:p>
            <a:pPr marL="0" indent="0" algn="ctr">
              <a:buNone/>
            </a:pPr>
            <a:endParaRPr lang="en-GB" sz="1100" b="1" dirty="0"/>
          </a:p>
          <a:p>
            <a:pPr marL="0" indent="0" eaLnBrk="1" hangingPunct="1">
              <a:spcBef>
                <a:spcPts val="300"/>
              </a:spcBef>
              <a:buNone/>
            </a:pP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00"/>
              </a:spcBef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power of partnership imag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win-win im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50139"/>
            <a:ext cx="1800201" cy="1578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533" y="3308239"/>
            <a:ext cx="1582531" cy="180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3989" y="5023283"/>
            <a:ext cx="1481616" cy="18001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94225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sz="4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Workforce Payroll Savings</a:t>
            </a:r>
            <a:r>
              <a:rPr lang="en-GB" sz="4000" dirty="0">
                <a:solidFill>
                  <a:srgbClr val="FFC000"/>
                </a:solidFill>
              </a:rPr>
              <a:t> </a:t>
            </a:r>
            <a:endParaRPr lang="en-GB" sz="4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796" y="7937"/>
            <a:ext cx="3672408" cy="11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77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754">
            <a:off x="365357" y="3024713"/>
            <a:ext cx="1270943" cy="127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8519" b="18060"/>
          <a:stretch/>
        </p:blipFill>
        <p:spPr>
          <a:xfrm rot="20153066">
            <a:off x="110237" y="432371"/>
            <a:ext cx="2560976" cy="81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3962" b="21220"/>
          <a:stretch/>
        </p:blipFill>
        <p:spPr>
          <a:xfrm rot="927615">
            <a:off x="252729" y="2095460"/>
            <a:ext cx="1806899" cy="833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8802">
            <a:off x="1665249" y="5798980"/>
            <a:ext cx="2706751" cy="746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7584">
            <a:off x="4882023" y="5494110"/>
            <a:ext cx="2143459" cy="10384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1741" t="7749" r="16400" b="10055"/>
          <a:stretch/>
        </p:blipFill>
        <p:spPr>
          <a:xfrm rot="1367202">
            <a:off x="7645228" y="401832"/>
            <a:ext cx="1328183" cy="1266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12162" t="16342" r="11811" b="13848"/>
          <a:stretch/>
        </p:blipFill>
        <p:spPr>
          <a:xfrm rot="20852639">
            <a:off x="7267238" y="1821005"/>
            <a:ext cx="1328080" cy="10280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354" y="4717735"/>
            <a:ext cx="4160956" cy="581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07040">
            <a:off x="7171338" y="3138700"/>
            <a:ext cx="1832142" cy="1167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65185">
            <a:off x="97579" y="5497481"/>
            <a:ext cx="1337446" cy="111279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91919" y="1927642"/>
            <a:ext cx="4418541" cy="2238258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solidFill>
                  <a:schemeClr val="bg1"/>
                </a:solidFill>
                <a:latin typeface="Bahnschrift" panose="020B0502040204020203" pitchFamily="34" charset="0"/>
                <a:cs typeface="Arial" charset="0"/>
              </a:rPr>
              <a:t>Helping 4000+ Staff       Save &amp; Borrow </a:t>
            </a:r>
          </a:p>
          <a:p>
            <a:pPr lvl="0" algn="ctr">
              <a:defRPr/>
            </a:pPr>
            <a:r>
              <a:rPr lang="en-GB" sz="3600" dirty="0">
                <a:solidFill>
                  <a:schemeClr val="bg1"/>
                </a:solidFill>
                <a:latin typeface="Bahnschrift" panose="020B0502040204020203" pitchFamily="34" charset="0"/>
                <a:cs typeface="Arial" charset="0"/>
              </a:rPr>
              <a:t>At 34 Company Saving Schemes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14325">
            <a:off x="447642" y="4828842"/>
            <a:ext cx="2143726" cy="629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058971">
            <a:off x="2634171" y="594138"/>
            <a:ext cx="1677931" cy="939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362578">
            <a:off x="1390833" y="1198557"/>
            <a:ext cx="1049793" cy="1049793"/>
          </a:xfrm>
          <a:prstGeom prst="rect">
            <a:avLst/>
          </a:prstGeom>
        </p:spPr>
      </p:pic>
      <p:sp>
        <p:nvSpPr>
          <p:cNvPr id="2" name="AutoShape 2" descr="Image result for bradford counci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bradford counci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38092">
            <a:off x="4456645" y="345997"/>
            <a:ext cx="2994215" cy="104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460">
            <a:off x="8080094" y="5707464"/>
            <a:ext cx="813569" cy="9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7832">
            <a:off x="6954935" y="5069016"/>
            <a:ext cx="2149380" cy="5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03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b="1" dirty="0">
                <a:solidFill>
                  <a:srgbClr val="FFC000"/>
                </a:solidFill>
                <a:cs typeface="Arial" pitchFamily="34" charset="0"/>
              </a:rPr>
              <a:t>Our Community Partners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55576" y="9056371"/>
            <a:ext cx="4019728" cy="3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Community Development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Case Studies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2CEB9A-3463-C52F-5ACE-A3439B8E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6" y="2990705"/>
            <a:ext cx="8796645" cy="31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2331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FA5A9C-4B85-45D1-B224-76313A90E7B7}"/>
              </a:ext>
            </a:extLst>
          </p:cNvPr>
          <p:cNvSpPr/>
          <p:nvPr/>
        </p:nvSpPr>
        <p:spPr>
          <a:xfrm>
            <a:off x="5090717" y="3794679"/>
            <a:ext cx="455064" cy="397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600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2" name="Picture 3" descr="C:\Users\Ian\Documents\Ian Kenning Consulting\Credit Union\Gumption Leaflet\PICS\Gumption_CreditUnion_logo.jpg">
            <a:extLst>
              <a:ext uri="{FF2B5EF4-FFF2-40B4-BE49-F238E27FC236}">
                <a16:creationId xmlns:a16="http://schemas.microsoft.com/office/drawing/2014/main" id="{28E143F4-69AB-5DD4-33F6-E388E96E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9285" y="3290888"/>
            <a:ext cx="3816424" cy="7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A1A169-3E38-2380-97DB-B064DC9EA669}"/>
              </a:ext>
            </a:extLst>
          </p:cNvPr>
          <p:cNvSpPr txBox="1"/>
          <p:nvPr/>
        </p:nvSpPr>
        <p:spPr>
          <a:xfrm>
            <a:off x="487153" y="199293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GB" sz="4400" b="1" dirty="0"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Key Partnerships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EB7E-14FB-5D26-FA13-D762BBE2F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6" y="907178"/>
            <a:ext cx="3980280" cy="1989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59C5D6-7225-FBAC-ED94-5F1B48136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08" y="4359594"/>
            <a:ext cx="4339629" cy="24984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F298C4-9D28-DC18-E24F-1A92DE769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1" y="6093296"/>
            <a:ext cx="4194393" cy="661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998C29-2A97-11EB-B37B-5B3F09654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109" y="907177"/>
            <a:ext cx="4207988" cy="1989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231DEF-23E4-752A-03AD-06DC9DABB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586" y="4359594"/>
            <a:ext cx="4128729" cy="24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4400" b="1" dirty="0">
                <a:solidFill>
                  <a:srgbClr val="FFC000"/>
                </a:solidFill>
                <a:cs typeface="Arial" pitchFamily="34" charset="0"/>
              </a:rPr>
              <a:t>Our Community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4400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Ian\Documents\Ian Kenning Consulting\Credit Union\Gumption Leaflet\PICS\Gumption_CreditUni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711" y="260393"/>
            <a:ext cx="3190577" cy="53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55576" y="9056371"/>
            <a:ext cx="4019728" cy="38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Community Development Projects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2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Case Studies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s://thumbs.dreamstime.com/b/many-people-hands-holding-red-word-projects-caucasian-letters-characters-building-isolated-english-white-background-540347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423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28026</TotalTime>
  <Words>1449</Words>
  <Application>Microsoft Office PowerPoint</Application>
  <PresentationFormat>On-screen Show (4:3)</PresentationFormat>
  <Paragraphs>313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Arial</vt:lpstr>
      <vt:lpstr>Bahnschrift</vt:lpstr>
      <vt:lpstr>Calibri</vt:lpstr>
      <vt:lpstr>Calibri Light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 Brewer</cp:lastModifiedBy>
  <cp:revision>762</cp:revision>
  <cp:lastPrinted>2017-04-03T08:03:47Z</cp:lastPrinted>
  <dcterms:created xsi:type="dcterms:W3CDTF">2011-06-09T13:31:23Z</dcterms:created>
  <dcterms:modified xsi:type="dcterms:W3CDTF">2024-11-03T20:00:29Z</dcterms:modified>
</cp:coreProperties>
</file>