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316" r:id="rId3"/>
    <p:sldId id="715" r:id="rId4"/>
    <p:sldId id="711" r:id="rId5"/>
    <p:sldId id="369" r:id="rId6"/>
    <p:sldId id="717" r:id="rId7"/>
    <p:sldId id="358" r:id="rId8"/>
    <p:sldId id="73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DC150-B973-49D2-A96A-61D01616FB3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8C404A4B-75B3-4EFB-9B4C-1897E38D36B1}">
      <dgm:prSet/>
      <dgm:spPr/>
      <dgm:t>
        <a:bodyPr/>
        <a:lstStyle/>
        <a:p>
          <a:r>
            <a:rPr lang="en-GB" b="1" dirty="0"/>
            <a:t>Fresh &amp; store-cupboard foods, household products &amp; toiletries, arranged on shelves as in a corner shop or pop up style </a:t>
          </a:r>
          <a:endParaRPr lang="en-US" b="1" dirty="0"/>
        </a:p>
      </dgm:t>
    </dgm:pt>
    <dgm:pt modelId="{74687C0E-7135-46AA-9542-1DF63B4498E7}" type="parTrans" cxnId="{03B7CD6D-FB19-4E01-B53A-2C2452B04A7E}">
      <dgm:prSet/>
      <dgm:spPr/>
      <dgm:t>
        <a:bodyPr/>
        <a:lstStyle/>
        <a:p>
          <a:endParaRPr lang="en-US"/>
        </a:p>
      </dgm:t>
    </dgm:pt>
    <dgm:pt modelId="{A5A8328C-95FC-449C-AE40-71D6E9486B37}" type="sibTrans" cxnId="{03B7CD6D-FB19-4E01-B53A-2C2452B04A7E}">
      <dgm:prSet/>
      <dgm:spPr/>
      <dgm:t>
        <a:bodyPr/>
        <a:lstStyle/>
        <a:p>
          <a:endParaRPr lang="en-US"/>
        </a:p>
      </dgm:t>
    </dgm:pt>
    <dgm:pt modelId="{CF23B925-FC19-4741-96DC-D6BE7EE3560F}">
      <dgm:prSet/>
      <dgm:spPr/>
      <dgm:t>
        <a:bodyPr/>
        <a:lstStyle/>
        <a:p>
          <a:r>
            <a:rPr lang="en-GB" b="1" dirty="0"/>
            <a:t> Customers choose agreed number of items.</a:t>
          </a:r>
          <a:endParaRPr lang="en-US" b="1" dirty="0"/>
        </a:p>
      </dgm:t>
    </dgm:pt>
    <dgm:pt modelId="{E70361FC-96E6-4BB3-A201-E2337A71CC31}" type="parTrans" cxnId="{108EB33D-6C01-46C9-9C0A-1C698FB5AC92}">
      <dgm:prSet/>
      <dgm:spPr/>
      <dgm:t>
        <a:bodyPr/>
        <a:lstStyle/>
        <a:p>
          <a:endParaRPr lang="en-US"/>
        </a:p>
      </dgm:t>
    </dgm:pt>
    <dgm:pt modelId="{A4C9AB1E-9E5F-49D4-83C0-D7DCAB28C774}" type="sibTrans" cxnId="{108EB33D-6C01-46C9-9C0A-1C698FB5AC92}">
      <dgm:prSet/>
      <dgm:spPr/>
      <dgm:t>
        <a:bodyPr/>
        <a:lstStyle/>
        <a:p>
          <a:endParaRPr lang="en-US"/>
        </a:p>
      </dgm:t>
    </dgm:pt>
    <dgm:pt modelId="{24E120ED-763E-4392-8D0D-0B63641D3D5A}">
      <dgm:prSet/>
      <dgm:spPr/>
      <dgm:t>
        <a:bodyPr/>
        <a:lstStyle/>
        <a:p>
          <a:r>
            <a:rPr lang="en-GB" b="1" dirty="0"/>
            <a:t>They pay membership fee – typically £6 </a:t>
          </a:r>
          <a:endParaRPr lang="en-US" b="1" dirty="0"/>
        </a:p>
      </dgm:t>
    </dgm:pt>
    <dgm:pt modelId="{E8A59E3D-DD80-449F-93E2-3943A7361E91}" type="parTrans" cxnId="{D313FE15-F16B-4E07-8509-5B82AD77709E}">
      <dgm:prSet/>
      <dgm:spPr/>
      <dgm:t>
        <a:bodyPr/>
        <a:lstStyle/>
        <a:p>
          <a:endParaRPr lang="en-US"/>
        </a:p>
      </dgm:t>
    </dgm:pt>
    <dgm:pt modelId="{94B166E4-B2CE-47DE-9851-A64760C2E049}" type="sibTrans" cxnId="{D313FE15-F16B-4E07-8509-5B82AD77709E}">
      <dgm:prSet/>
      <dgm:spPr/>
      <dgm:t>
        <a:bodyPr/>
        <a:lstStyle/>
        <a:p>
          <a:endParaRPr lang="en-US"/>
        </a:p>
      </dgm:t>
    </dgm:pt>
    <dgm:pt modelId="{983FC688-CC41-44AA-812E-80E90E4F6AE9}">
      <dgm:prSet/>
      <dgm:spPr/>
      <dgm:t>
        <a:bodyPr/>
        <a:lstStyle/>
        <a:p>
          <a:r>
            <a:rPr lang="en-GB" b="1" dirty="0"/>
            <a:t> £1 from every shop is deposited in a BDCU account. This may include additional savings if you so wish . </a:t>
          </a:r>
          <a:endParaRPr lang="en-US" b="1" dirty="0"/>
        </a:p>
      </dgm:t>
    </dgm:pt>
    <dgm:pt modelId="{DC56C187-C494-4546-BE01-AD8817D181C5}" type="parTrans" cxnId="{DEF57463-7A0F-48D7-8B42-283A08CC6E8F}">
      <dgm:prSet/>
      <dgm:spPr/>
      <dgm:t>
        <a:bodyPr/>
        <a:lstStyle/>
        <a:p>
          <a:endParaRPr lang="en-US"/>
        </a:p>
      </dgm:t>
    </dgm:pt>
    <dgm:pt modelId="{A9A66154-E7A5-4570-8696-892E3019FC9A}" type="sibTrans" cxnId="{DEF57463-7A0F-48D7-8B42-283A08CC6E8F}">
      <dgm:prSet/>
      <dgm:spPr/>
      <dgm:t>
        <a:bodyPr/>
        <a:lstStyle/>
        <a:p>
          <a:endParaRPr lang="en-US"/>
        </a:p>
      </dgm:t>
    </dgm:pt>
    <dgm:pt modelId="{FA94C7EA-9217-4CCF-AF80-95071CF54535}" type="pres">
      <dgm:prSet presAssocID="{0D0DC150-B973-49D2-A96A-61D01616FB31}" presName="root" presStyleCnt="0">
        <dgm:presLayoutVars>
          <dgm:dir/>
          <dgm:resizeHandles val="exact"/>
        </dgm:presLayoutVars>
      </dgm:prSet>
      <dgm:spPr/>
    </dgm:pt>
    <dgm:pt modelId="{33443755-C2E1-4995-B272-D5C31FD0575D}" type="pres">
      <dgm:prSet presAssocID="{8C404A4B-75B3-4EFB-9B4C-1897E38D36B1}" presName="compNode" presStyleCnt="0"/>
      <dgm:spPr/>
    </dgm:pt>
    <dgm:pt modelId="{25F47272-D1B6-4DEC-9A68-9821CA4AE669}" type="pres">
      <dgm:prSet presAssocID="{8C404A4B-75B3-4EFB-9B4C-1897E38D36B1}" presName="bgRect" presStyleLbl="bgShp" presStyleIdx="0" presStyleCnt="4"/>
      <dgm:spPr/>
    </dgm:pt>
    <dgm:pt modelId="{5779A482-9EA3-4058-8D33-5217693F3066}" type="pres">
      <dgm:prSet presAssocID="{8C404A4B-75B3-4EFB-9B4C-1897E38D36B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 outline"/>
        </a:ext>
      </dgm:extLst>
    </dgm:pt>
    <dgm:pt modelId="{084AEF3D-607B-4A17-986E-A96913883EB9}" type="pres">
      <dgm:prSet presAssocID="{8C404A4B-75B3-4EFB-9B4C-1897E38D36B1}" presName="spaceRect" presStyleCnt="0"/>
      <dgm:spPr/>
    </dgm:pt>
    <dgm:pt modelId="{7F5925DB-54AD-4CF1-A342-7AE3177BA28B}" type="pres">
      <dgm:prSet presAssocID="{8C404A4B-75B3-4EFB-9B4C-1897E38D36B1}" presName="parTx" presStyleLbl="revTx" presStyleIdx="0" presStyleCnt="4">
        <dgm:presLayoutVars>
          <dgm:chMax val="0"/>
          <dgm:chPref val="0"/>
        </dgm:presLayoutVars>
      </dgm:prSet>
      <dgm:spPr/>
    </dgm:pt>
    <dgm:pt modelId="{1A445CA9-C3B4-41C5-9806-114956D366C3}" type="pres">
      <dgm:prSet presAssocID="{A5A8328C-95FC-449C-AE40-71D6E9486B37}" presName="sibTrans" presStyleCnt="0"/>
      <dgm:spPr/>
    </dgm:pt>
    <dgm:pt modelId="{C342BE71-FA24-4417-9C06-B5CD2E95D37A}" type="pres">
      <dgm:prSet presAssocID="{CF23B925-FC19-4741-96DC-D6BE7EE3560F}" presName="compNode" presStyleCnt="0"/>
      <dgm:spPr/>
    </dgm:pt>
    <dgm:pt modelId="{597AC715-E52E-4D0D-9A49-0AD43006EDF6}" type="pres">
      <dgm:prSet presAssocID="{CF23B925-FC19-4741-96DC-D6BE7EE3560F}" presName="bgRect" presStyleLbl="bgShp" presStyleIdx="1" presStyleCnt="4" custLinFactNeighborX="17189" custLinFactNeighborY="15900"/>
      <dgm:spPr/>
    </dgm:pt>
    <dgm:pt modelId="{A3EE406F-C194-4FD0-A8BC-5978FA6D7A32}" type="pres">
      <dgm:prSet presAssocID="{CF23B925-FC19-4741-96DC-D6BE7EE3560F}" presName="iconRect" presStyleLbl="node1" presStyleIdx="1" presStyleCnt="4" custLinFactNeighborX="4035" custLinFactNeighborY="4923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basket with solid fill"/>
        </a:ext>
      </dgm:extLst>
    </dgm:pt>
    <dgm:pt modelId="{E402D7CF-F5FC-4C33-9CB7-DD2DF9EC78CB}" type="pres">
      <dgm:prSet presAssocID="{CF23B925-FC19-4741-96DC-D6BE7EE3560F}" presName="spaceRect" presStyleCnt="0"/>
      <dgm:spPr/>
    </dgm:pt>
    <dgm:pt modelId="{7366CC1A-408A-4B03-9BA0-8DCD4A498156}" type="pres">
      <dgm:prSet presAssocID="{CF23B925-FC19-4741-96DC-D6BE7EE3560F}" presName="parTx" presStyleLbl="revTx" presStyleIdx="1" presStyleCnt="4">
        <dgm:presLayoutVars>
          <dgm:chMax val="0"/>
          <dgm:chPref val="0"/>
        </dgm:presLayoutVars>
      </dgm:prSet>
      <dgm:spPr/>
    </dgm:pt>
    <dgm:pt modelId="{73C12C0C-A55C-42FB-807A-3DC1763D1D21}" type="pres">
      <dgm:prSet presAssocID="{A4C9AB1E-9E5F-49D4-83C0-D7DCAB28C774}" presName="sibTrans" presStyleCnt="0"/>
      <dgm:spPr/>
    </dgm:pt>
    <dgm:pt modelId="{14416513-CA35-43ED-BAFD-666AE3092E72}" type="pres">
      <dgm:prSet presAssocID="{24E120ED-763E-4392-8D0D-0B63641D3D5A}" presName="compNode" presStyleCnt="0"/>
      <dgm:spPr/>
    </dgm:pt>
    <dgm:pt modelId="{C6F32921-EB11-462C-A2C6-0AD11EA2CFCE}" type="pres">
      <dgm:prSet presAssocID="{24E120ED-763E-4392-8D0D-0B63641D3D5A}" presName="bgRect" presStyleLbl="bgShp" presStyleIdx="2" presStyleCnt="4"/>
      <dgm:spPr/>
    </dgm:pt>
    <dgm:pt modelId="{994FFD1E-B731-4CE7-92F9-BF7731453929}" type="pres">
      <dgm:prSet presAssocID="{24E120ED-763E-4392-8D0D-0B63641D3D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 outline"/>
        </a:ext>
      </dgm:extLst>
    </dgm:pt>
    <dgm:pt modelId="{842B58EF-4FA6-4935-A949-6E5FBA2AEE81}" type="pres">
      <dgm:prSet presAssocID="{24E120ED-763E-4392-8D0D-0B63641D3D5A}" presName="spaceRect" presStyleCnt="0"/>
      <dgm:spPr/>
    </dgm:pt>
    <dgm:pt modelId="{6999D136-4F12-435F-B7E5-AC0B23927057}" type="pres">
      <dgm:prSet presAssocID="{24E120ED-763E-4392-8D0D-0B63641D3D5A}" presName="parTx" presStyleLbl="revTx" presStyleIdx="2" presStyleCnt="4">
        <dgm:presLayoutVars>
          <dgm:chMax val="0"/>
          <dgm:chPref val="0"/>
        </dgm:presLayoutVars>
      </dgm:prSet>
      <dgm:spPr/>
    </dgm:pt>
    <dgm:pt modelId="{60CA6DA9-0741-4E39-8FC4-E3A1BC1734A5}" type="pres">
      <dgm:prSet presAssocID="{94B166E4-B2CE-47DE-9851-A64760C2E049}" presName="sibTrans" presStyleCnt="0"/>
      <dgm:spPr/>
    </dgm:pt>
    <dgm:pt modelId="{92683E63-061E-4AFA-B671-D6C06A55DE3A}" type="pres">
      <dgm:prSet presAssocID="{983FC688-CC41-44AA-812E-80E90E4F6AE9}" presName="compNode" presStyleCnt="0"/>
      <dgm:spPr/>
    </dgm:pt>
    <dgm:pt modelId="{04F6F887-8758-4B1B-A02D-590DB8C9516B}" type="pres">
      <dgm:prSet presAssocID="{983FC688-CC41-44AA-812E-80E90E4F6AE9}" presName="bgRect" presStyleLbl="bgShp" presStyleIdx="3" presStyleCnt="4"/>
      <dgm:spPr/>
    </dgm:pt>
    <dgm:pt modelId="{E96B690F-57DE-4659-A7FB-0810A862DA8D}" type="pres">
      <dgm:prSet presAssocID="{983FC688-CC41-44AA-812E-80E90E4F6AE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 with solid fill"/>
        </a:ext>
      </dgm:extLst>
    </dgm:pt>
    <dgm:pt modelId="{5F485784-A762-46CD-AA7C-2048B5AC6301}" type="pres">
      <dgm:prSet presAssocID="{983FC688-CC41-44AA-812E-80E90E4F6AE9}" presName="spaceRect" presStyleCnt="0"/>
      <dgm:spPr/>
    </dgm:pt>
    <dgm:pt modelId="{50D825D9-F41E-441C-852B-CF02CF314EFF}" type="pres">
      <dgm:prSet presAssocID="{983FC688-CC41-44AA-812E-80E90E4F6AE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313FE15-F16B-4E07-8509-5B82AD77709E}" srcId="{0D0DC150-B973-49D2-A96A-61D01616FB31}" destId="{24E120ED-763E-4392-8D0D-0B63641D3D5A}" srcOrd="2" destOrd="0" parTransId="{E8A59E3D-DD80-449F-93E2-3943A7361E91}" sibTransId="{94B166E4-B2CE-47DE-9851-A64760C2E049}"/>
    <dgm:cxn modelId="{2A5A7416-7DB2-4E6E-BA94-B5FF1580CC33}" type="presOf" srcId="{983FC688-CC41-44AA-812E-80E90E4F6AE9}" destId="{50D825D9-F41E-441C-852B-CF02CF314EFF}" srcOrd="0" destOrd="0" presId="urn:microsoft.com/office/officeart/2018/2/layout/IconVerticalSolidList"/>
    <dgm:cxn modelId="{D11A4D32-22CE-466A-ADCE-36312E971DB6}" type="presOf" srcId="{CF23B925-FC19-4741-96DC-D6BE7EE3560F}" destId="{7366CC1A-408A-4B03-9BA0-8DCD4A498156}" srcOrd="0" destOrd="0" presId="urn:microsoft.com/office/officeart/2018/2/layout/IconVerticalSolidList"/>
    <dgm:cxn modelId="{108EB33D-6C01-46C9-9C0A-1C698FB5AC92}" srcId="{0D0DC150-B973-49D2-A96A-61D01616FB31}" destId="{CF23B925-FC19-4741-96DC-D6BE7EE3560F}" srcOrd="1" destOrd="0" parTransId="{E70361FC-96E6-4BB3-A201-E2337A71CC31}" sibTransId="{A4C9AB1E-9E5F-49D4-83C0-D7DCAB28C774}"/>
    <dgm:cxn modelId="{DEF57463-7A0F-48D7-8B42-283A08CC6E8F}" srcId="{0D0DC150-B973-49D2-A96A-61D01616FB31}" destId="{983FC688-CC41-44AA-812E-80E90E4F6AE9}" srcOrd="3" destOrd="0" parTransId="{DC56C187-C494-4546-BE01-AD8817D181C5}" sibTransId="{A9A66154-E7A5-4570-8696-892E3019FC9A}"/>
    <dgm:cxn modelId="{C2BB2265-9916-43DD-84FB-53FA88921FA1}" type="presOf" srcId="{0D0DC150-B973-49D2-A96A-61D01616FB31}" destId="{FA94C7EA-9217-4CCF-AF80-95071CF54535}" srcOrd="0" destOrd="0" presId="urn:microsoft.com/office/officeart/2018/2/layout/IconVerticalSolidList"/>
    <dgm:cxn modelId="{03B7CD6D-FB19-4E01-B53A-2C2452B04A7E}" srcId="{0D0DC150-B973-49D2-A96A-61D01616FB31}" destId="{8C404A4B-75B3-4EFB-9B4C-1897E38D36B1}" srcOrd="0" destOrd="0" parTransId="{74687C0E-7135-46AA-9542-1DF63B4498E7}" sibTransId="{A5A8328C-95FC-449C-AE40-71D6E9486B37}"/>
    <dgm:cxn modelId="{204D08B6-AC50-4381-8BBA-B08715356FDB}" type="presOf" srcId="{24E120ED-763E-4392-8D0D-0B63641D3D5A}" destId="{6999D136-4F12-435F-B7E5-AC0B23927057}" srcOrd="0" destOrd="0" presId="urn:microsoft.com/office/officeart/2018/2/layout/IconVerticalSolidList"/>
    <dgm:cxn modelId="{0FAA61C8-AF78-45C2-A296-B26C73571D80}" type="presOf" srcId="{8C404A4B-75B3-4EFB-9B4C-1897E38D36B1}" destId="{7F5925DB-54AD-4CF1-A342-7AE3177BA28B}" srcOrd="0" destOrd="0" presId="urn:microsoft.com/office/officeart/2018/2/layout/IconVerticalSolidList"/>
    <dgm:cxn modelId="{ECC3655A-01EC-42AB-AA6E-1EA18B57A1DE}" type="presParOf" srcId="{FA94C7EA-9217-4CCF-AF80-95071CF54535}" destId="{33443755-C2E1-4995-B272-D5C31FD0575D}" srcOrd="0" destOrd="0" presId="urn:microsoft.com/office/officeart/2018/2/layout/IconVerticalSolidList"/>
    <dgm:cxn modelId="{79FA14C7-0D5C-4D23-BEC9-A910BFC342D2}" type="presParOf" srcId="{33443755-C2E1-4995-B272-D5C31FD0575D}" destId="{25F47272-D1B6-4DEC-9A68-9821CA4AE669}" srcOrd="0" destOrd="0" presId="urn:microsoft.com/office/officeart/2018/2/layout/IconVerticalSolidList"/>
    <dgm:cxn modelId="{F4A1E044-B451-4A41-BFA3-84958985571C}" type="presParOf" srcId="{33443755-C2E1-4995-B272-D5C31FD0575D}" destId="{5779A482-9EA3-4058-8D33-5217693F3066}" srcOrd="1" destOrd="0" presId="urn:microsoft.com/office/officeart/2018/2/layout/IconVerticalSolidList"/>
    <dgm:cxn modelId="{C9E9051A-E087-4F29-8218-1FD4AA3E62A5}" type="presParOf" srcId="{33443755-C2E1-4995-B272-D5C31FD0575D}" destId="{084AEF3D-607B-4A17-986E-A96913883EB9}" srcOrd="2" destOrd="0" presId="urn:microsoft.com/office/officeart/2018/2/layout/IconVerticalSolidList"/>
    <dgm:cxn modelId="{542F88AE-EA0E-43E7-AECB-684899A3E6A0}" type="presParOf" srcId="{33443755-C2E1-4995-B272-D5C31FD0575D}" destId="{7F5925DB-54AD-4CF1-A342-7AE3177BA28B}" srcOrd="3" destOrd="0" presId="urn:microsoft.com/office/officeart/2018/2/layout/IconVerticalSolidList"/>
    <dgm:cxn modelId="{82BA0457-315D-4492-A009-3BAA7E8CEC33}" type="presParOf" srcId="{FA94C7EA-9217-4CCF-AF80-95071CF54535}" destId="{1A445CA9-C3B4-41C5-9806-114956D366C3}" srcOrd="1" destOrd="0" presId="urn:microsoft.com/office/officeart/2018/2/layout/IconVerticalSolidList"/>
    <dgm:cxn modelId="{446257EC-4FCE-4048-BB93-AA7E049A8DF6}" type="presParOf" srcId="{FA94C7EA-9217-4CCF-AF80-95071CF54535}" destId="{C342BE71-FA24-4417-9C06-B5CD2E95D37A}" srcOrd="2" destOrd="0" presId="urn:microsoft.com/office/officeart/2018/2/layout/IconVerticalSolidList"/>
    <dgm:cxn modelId="{E8FBD439-99ED-4BA0-8E30-1B8C0E5C0B89}" type="presParOf" srcId="{C342BE71-FA24-4417-9C06-B5CD2E95D37A}" destId="{597AC715-E52E-4D0D-9A49-0AD43006EDF6}" srcOrd="0" destOrd="0" presId="urn:microsoft.com/office/officeart/2018/2/layout/IconVerticalSolidList"/>
    <dgm:cxn modelId="{83928CCC-D6F6-45FB-9913-A7BE36C21434}" type="presParOf" srcId="{C342BE71-FA24-4417-9C06-B5CD2E95D37A}" destId="{A3EE406F-C194-4FD0-A8BC-5978FA6D7A32}" srcOrd="1" destOrd="0" presId="urn:microsoft.com/office/officeart/2018/2/layout/IconVerticalSolidList"/>
    <dgm:cxn modelId="{119A60C7-040E-4EB2-A9D3-2ABE51876557}" type="presParOf" srcId="{C342BE71-FA24-4417-9C06-B5CD2E95D37A}" destId="{E402D7CF-F5FC-4C33-9CB7-DD2DF9EC78CB}" srcOrd="2" destOrd="0" presId="urn:microsoft.com/office/officeart/2018/2/layout/IconVerticalSolidList"/>
    <dgm:cxn modelId="{0ED0D01D-D365-43E9-83D4-91C95DA2F190}" type="presParOf" srcId="{C342BE71-FA24-4417-9C06-B5CD2E95D37A}" destId="{7366CC1A-408A-4B03-9BA0-8DCD4A498156}" srcOrd="3" destOrd="0" presId="urn:microsoft.com/office/officeart/2018/2/layout/IconVerticalSolidList"/>
    <dgm:cxn modelId="{AF485AF9-EA52-4C2F-918E-142FAD0A664D}" type="presParOf" srcId="{FA94C7EA-9217-4CCF-AF80-95071CF54535}" destId="{73C12C0C-A55C-42FB-807A-3DC1763D1D21}" srcOrd="3" destOrd="0" presId="urn:microsoft.com/office/officeart/2018/2/layout/IconVerticalSolidList"/>
    <dgm:cxn modelId="{3D79BB45-1182-469F-9EE7-DC85FDF68BCB}" type="presParOf" srcId="{FA94C7EA-9217-4CCF-AF80-95071CF54535}" destId="{14416513-CA35-43ED-BAFD-666AE3092E72}" srcOrd="4" destOrd="0" presId="urn:microsoft.com/office/officeart/2018/2/layout/IconVerticalSolidList"/>
    <dgm:cxn modelId="{248B5818-57BC-40BC-A156-341076B0B79B}" type="presParOf" srcId="{14416513-CA35-43ED-BAFD-666AE3092E72}" destId="{C6F32921-EB11-462C-A2C6-0AD11EA2CFCE}" srcOrd="0" destOrd="0" presId="urn:microsoft.com/office/officeart/2018/2/layout/IconVerticalSolidList"/>
    <dgm:cxn modelId="{74085893-69A3-42FD-9F4F-6F85F49F53EA}" type="presParOf" srcId="{14416513-CA35-43ED-BAFD-666AE3092E72}" destId="{994FFD1E-B731-4CE7-92F9-BF7731453929}" srcOrd="1" destOrd="0" presId="urn:microsoft.com/office/officeart/2018/2/layout/IconVerticalSolidList"/>
    <dgm:cxn modelId="{F48B2C0F-8BAC-4614-B7C2-331DD2B63580}" type="presParOf" srcId="{14416513-CA35-43ED-BAFD-666AE3092E72}" destId="{842B58EF-4FA6-4935-A949-6E5FBA2AEE81}" srcOrd="2" destOrd="0" presId="urn:microsoft.com/office/officeart/2018/2/layout/IconVerticalSolidList"/>
    <dgm:cxn modelId="{A71811CF-AF1C-4528-8DED-D21BB9F680CE}" type="presParOf" srcId="{14416513-CA35-43ED-BAFD-666AE3092E72}" destId="{6999D136-4F12-435F-B7E5-AC0B23927057}" srcOrd="3" destOrd="0" presId="urn:microsoft.com/office/officeart/2018/2/layout/IconVerticalSolidList"/>
    <dgm:cxn modelId="{EA4F4141-E511-480E-A0F4-379098763011}" type="presParOf" srcId="{FA94C7EA-9217-4CCF-AF80-95071CF54535}" destId="{60CA6DA9-0741-4E39-8FC4-E3A1BC1734A5}" srcOrd="5" destOrd="0" presId="urn:microsoft.com/office/officeart/2018/2/layout/IconVerticalSolidList"/>
    <dgm:cxn modelId="{7AAE25CD-D90B-424D-B440-D350A69A9A81}" type="presParOf" srcId="{FA94C7EA-9217-4CCF-AF80-95071CF54535}" destId="{92683E63-061E-4AFA-B671-D6C06A55DE3A}" srcOrd="6" destOrd="0" presId="urn:microsoft.com/office/officeart/2018/2/layout/IconVerticalSolidList"/>
    <dgm:cxn modelId="{851C7BC2-DA68-4C37-9A56-4EAAB69E1A5E}" type="presParOf" srcId="{92683E63-061E-4AFA-B671-D6C06A55DE3A}" destId="{04F6F887-8758-4B1B-A02D-590DB8C9516B}" srcOrd="0" destOrd="0" presId="urn:microsoft.com/office/officeart/2018/2/layout/IconVerticalSolidList"/>
    <dgm:cxn modelId="{B8E0034F-3477-45A0-BF13-A0F0052BA55D}" type="presParOf" srcId="{92683E63-061E-4AFA-B671-D6C06A55DE3A}" destId="{E96B690F-57DE-4659-A7FB-0810A862DA8D}" srcOrd="1" destOrd="0" presId="urn:microsoft.com/office/officeart/2018/2/layout/IconVerticalSolidList"/>
    <dgm:cxn modelId="{4AFBE471-1B0F-47D7-BDCD-80BD945F7122}" type="presParOf" srcId="{92683E63-061E-4AFA-B671-D6C06A55DE3A}" destId="{5F485784-A762-46CD-AA7C-2048B5AC6301}" srcOrd="2" destOrd="0" presId="urn:microsoft.com/office/officeart/2018/2/layout/IconVerticalSolidList"/>
    <dgm:cxn modelId="{75454E11-CA0B-4F4F-AAE2-4356EFFCBE57}" type="presParOf" srcId="{92683E63-061E-4AFA-B671-D6C06A55DE3A}" destId="{50D825D9-F41E-441C-852B-CF02CF314EF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47272-D1B6-4DEC-9A68-9821CA4AE669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9A482-9EA3-4058-8D33-5217693F3066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925DB-54AD-4CF1-A342-7AE3177BA28B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Fresh &amp; store-cupboard foods, household products &amp; toiletries, arranged on shelves as in a corner shop or pop up style </a:t>
          </a:r>
          <a:endParaRPr lang="en-US" sz="2200" b="1" kern="1200" dirty="0"/>
        </a:p>
      </dsp:txBody>
      <dsp:txXfrm>
        <a:off x="1057183" y="1805"/>
        <a:ext cx="9458416" cy="915310"/>
      </dsp:txXfrm>
    </dsp:sp>
    <dsp:sp modelId="{597AC715-E52E-4D0D-9A49-0AD43006EDF6}">
      <dsp:nvSpPr>
        <dsp:cNvPr id="0" name=""/>
        <dsp:cNvSpPr/>
      </dsp:nvSpPr>
      <dsp:spPr>
        <a:xfrm>
          <a:off x="0" y="1291478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E406F-C194-4FD0-A8BC-5978FA6D7A32}">
      <dsp:nvSpPr>
        <dsp:cNvPr id="0" name=""/>
        <dsp:cNvSpPr/>
      </dsp:nvSpPr>
      <dsp:spPr>
        <a:xfrm>
          <a:off x="297194" y="1599758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6CC1A-408A-4B03-9BA0-8DCD4A498156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 Customers choose agreed number of items.</a:t>
          </a:r>
          <a:endParaRPr lang="en-US" sz="2200" b="1" kern="1200" dirty="0"/>
        </a:p>
      </dsp:txBody>
      <dsp:txXfrm>
        <a:off x="1057183" y="1145944"/>
        <a:ext cx="9458416" cy="915310"/>
      </dsp:txXfrm>
    </dsp:sp>
    <dsp:sp modelId="{C6F32921-EB11-462C-A2C6-0AD11EA2CFCE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FFD1E-B731-4CE7-92F9-BF7731453929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9D136-4F12-435F-B7E5-AC0B23927057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They pay membership fee – typically £6 </a:t>
          </a:r>
          <a:endParaRPr lang="en-US" sz="2200" b="1" kern="1200" dirty="0"/>
        </a:p>
      </dsp:txBody>
      <dsp:txXfrm>
        <a:off x="1057183" y="2290082"/>
        <a:ext cx="9458416" cy="915310"/>
      </dsp:txXfrm>
    </dsp:sp>
    <dsp:sp modelId="{04F6F887-8758-4B1B-A02D-590DB8C9516B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B690F-57DE-4659-A7FB-0810A862DA8D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825D9-F41E-441C-852B-CF02CF314EFF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 £1 from every shop is deposited in a BDCU account. This may include additional savings if you so wish . </a:t>
          </a:r>
          <a:endParaRPr lang="en-US" sz="2200" b="1" kern="1200" dirty="0"/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6711E-120B-462F-8094-AFE00458E00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A0DF4-87AE-4049-9702-99DD9C6514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40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Way back before COVID you might recall I approached some of you to ask if you were interested to turn the PAYF model into a Pantry model.</a:t>
            </a:r>
          </a:p>
          <a:p>
            <a:r>
              <a:rPr lang="en-US" dirty="0"/>
              <a:t>Reasons being is that PAYF didn’t seem to be working and that knowing there may be a shortage of food we wanted to </a:t>
            </a:r>
            <a:r>
              <a:rPr lang="en-US" dirty="0" err="1"/>
              <a:t>maximise</a:t>
            </a:r>
            <a:r>
              <a:rPr lang="en-US" dirty="0"/>
              <a:t> the impact we </a:t>
            </a:r>
          </a:p>
          <a:p>
            <a:r>
              <a:rPr lang="en-US" dirty="0"/>
              <a:t>Could have on people we worked with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4B42E-7298-734C-B31C-96D0C034E6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63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Way back before COVID you might recall I approached some of you to ask if you were interested to turn the PAYF model into a Pantry model.</a:t>
            </a:r>
          </a:p>
          <a:p>
            <a:r>
              <a:rPr lang="en-US" dirty="0"/>
              <a:t>Reasons being is that PAYF didn’t seem to be working and that knowing there may be a shortage of food we wanted to </a:t>
            </a:r>
            <a:r>
              <a:rPr lang="en-US" dirty="0" err="1"/>
              <a:t>maximise</a:t>
            </a:r>
            <a:r>
              <a:rPr lang="en-US" dirty="0"/>
              <a:t> the impact we </a:t>
            </a:r>
          </a:p>
          <a:p>
            <a:r>
              <a:rPr lang="en-US" dirty="0"/>
              <a:t>Could have on people we worked with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4B42E-7298-734C-B31C-96D0C034E6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4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F80A6-62E3-60F8-4228-E5A66F262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9642F-8514-DC7E-4EF9-0D1AE7CFE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BDDF4-6EFF-328A-19FF-5889DFF4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1108-E5F8-4003-946A-272839487E2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A4051-76CD-428E-79AF-C00844B9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B7699-E591-E66F-4E95-3181BFC6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85E0-90BD-4A17-A479-3865FAB94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80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F5ED4-0653-A468-5CA3-491C76F80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0B9AC5-F439-916F-DABF-DE9992BAD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C2E80-0628-67FC-C80A-76F826B1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1108-E5F8-4003-946A-272839487E2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7CF64-BAD3-69E9-6E2C-DF589C94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2FEDB-1132-6781-6E18-FF50F1D5D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85E0-90BD-4A17-A479-3865FAB94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47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30346D-F43C-7441-7754-1C3425B9CD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BC39F-6D3C-53C1-4F11-EE2B91FB9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021F8-15A0-FC8F-CCCF-39700BF4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1108-E5F8-4003-946A-272839487E2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C486E-04F2-004F-0597-5FDACBF93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80E04-A159-175A-66B3-8BAEA8F3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85E0-90BD-4A17-A479-3865FAB94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738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4055D-32DC-D5AD-3B9F-C1848CF721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854800" cy="685799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83FBDF8-2761-8B7B-95D7-DCEDF3BE2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1" y="4322619"/>
            <a:ext cx="3779996" cy="1858374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CE23DA-2D73-7D8E-C88A-8ECC9A2EF2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94800" y="288000"/>
            <a:ext cx="7560000" cy="6264000"/>
          </a:xfrm>
        </p:spPr>
        <p:txBody>
          <a:bodyPr anchor="ctr" anchorCtr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09DEC7-D550-8310-5BB0-EC99E0989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97" y="288000"/>
            <a:ext cx="3780000" cy="3905309"/>
          </a:xfrm>
        </p:spPr>
        <p:txBody>
          <a:bodyPr anchor="b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87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1044A69-B89D-0D71-08ED-B3BBF1586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350" y="514350"/>
            <a:ext cx="58293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2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6D24-3024-0128-3FA7-1EC2A1BB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B865C-2ABB-5883-AF1A-2A7CDE63B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038E2-6F60-C153-AE73-1052EC872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1108-E5F8-4003-946A-272839487E2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2A3F9-969E-CC79-346C-7CA5225A0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B6B21-4193-B658-1707-4D6213F7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85E0-90BD-4A17-A479-3865FAB94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5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18529-4556-8578-152B-63B15CF0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7055B-643F-7E02-040F-8236CE48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2A2E2-E954-086F-4121-9D5C1E02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1108-E5F8-4003-946A-272839487E2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BE0A-3529-B7ED-3412-0BE21E3BD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B9DAF-F11C-8841-FDCB-C8AA47F3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85E0-90BD-4A17-A479-3865FAB94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3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0678E-CD7C-BDD0-107A-A6DDC643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78296-EA73-86E4-458D-890AFD4AD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484CD-6264-68A2-7505-C1AD021BC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3A4BB-DADC-BB38-1296-BA408A707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1108-E5F8-4003-946A-272839487E2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37E09-F0DC-9BE4-3FC3-720C822D7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B624B-C5BD-8969-7CB5-6CAECA9D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85E0-90BD-4A17-A479-3865FAB94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76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2D710-71A4-AE1B-350E-8876E7C75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69EE8-6A32-9D32-A31A-DC3383EE2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C1DC8-AB17-310C-B4D9-EFC451175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3E2AC-DED1-D7DB-8DF8-7A1C75EBE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C40CEF-4EAF-AE5E-BF18-58530B04C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32D59E-511B-80BA-793D-41F2B18E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1108-E5F8-4003-946A-272839487E2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B09943-ED62-C6EF-5E26-50C996CE4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68B97-EFFA-3035-46B7-5C3DC2DA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85E0-90BD-4A17-A479-3865FAB94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6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915D-4661-D369-370B-A0D1FD25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B5088-7359-2354-BBB3-105D163C0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1108-E5F8-4003-946A-272839487E2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241ED-2C5D-8E27-8480-5C47CA0AC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23A86-7C3B-4CA1-E6BE-CB24689B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85E0-90BD-4A17-A479-3865FAB94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7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D311C0-46FE-96EA-53B5-BC8BA31A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1108-E5F8-4003-946A-272839487E2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958EE1-2FC1-F580-FA5E-38E54169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8F078-8172-1ECD-A4C0-A61F3BC5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85E0-90BD-4A17-A479-3865FAB94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68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D5019-BE60-9DD0-8158-73758D80B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0F1B-6A54-2276-1E93-EA0E118B2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AC89E-CBCC-7A38-B1E1-CAC56A50E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913B4-4DA0-235E-BB7B-590F1CCF4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1108-E5F8-4003-946A-272839487E2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C29E4-97EB-E492-AB8A-3D78DBFD8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13D33-7646-AF2E-16EE-D3B9431F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85E0-90BD-4A17-A479-3865FAB94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0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2F51A-F820-33A4-8FBF-5001CD48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C7A710-9530-12EF-D095-01056CFD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BCCFB-AB29-736B-113B-701AB4359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7D1E7-9118-7DD9-100D-343D36F4C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1108-E5F8-4003-946A-272839487E2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533A4-5C70-0854-3CE2-BBA6A9C5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4CB60-4365-F164-A59D-A46E227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85E0-90BD-4A17-A479-3865FAB94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59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8D0498-C09C-D4B8-7EC4-B2AADEF1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BEC43-4E2A-1B83-813E-05CD99397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198CD-67D3-F2A0-C148-6ED00EE86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551108-E5F8-4003-946A-272839487E2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CC3EC-B7EC-2541-3BB2-B861A5ADF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280FC-B2AA-F5EC-C717-34F0B64BA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1285E0-90BD-4A17-A479-3865FAB94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63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hyperlink" Target="https://coinsblog.ws/2017/03/in-for-a-pound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00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75913-98A1-D3FD-1362-2FE424E7F7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 t="3139" r="-1" b="-1"/>
          <a:stretch/>
        </p:blipFill>
        <p:spPr>
          <a:xfrm>
            <a:off x="187388" y="182880"/>
            <a:ext cx="11824481" cy="649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6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7A6290F2-5101-3804-091E-F216A3190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702" y="3736693"/>
            <a:ext cx="3779996" cy="1858374"/>
          </a:xfrm>
        </p:spPr>
        <p:txBody>
          <a:bodyPr>
            <a:normAutofit fontScale="92500" lnSpcReduction="10000"/>
          </a:bodyPr>
          <a:lstStyle/>
          <a:p>
            <a:endParaRPr lang="en-GB"/>
          </a:p>
          <a:p>
            <a:pPr algn="ctr"/>
            <a:r>
              <a:rPr lang="en-GB"/>
              <a:t>Where </a:t>
            </a:r>
            <a:r>
              <a:rPr lang="en-GB" b="1"/>
              <a:t>Food</a:t>
            </a:r>
            <a:r>
              <a:rPr lang="en-GB"/>
              <a:t>Savers members can: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B9EBF3-E896-CE88-B878-2E75A542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98" y="469557"/>
            <a:ext cx="3780000" cy="4096939"/>
          </a:xfrm>
        </p:spPr>
        <p:txBody>
          <a:bodyPr anchor="b"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3600" dirty="0"/>
              <a:t>A network of independent pantries currently across Bradford</a:t>
            </a:r>
            <a:br>
              <a:rPr lang="en-GB" sz="3600" dirty="0"/>
            </a:br>
            <a:r>
              <a:rPr lang="en-GB" sz="3600" dirty="0"/>
              <a:t>Calderdale and </a:t>
            </a:r>
            <a:br>
              <a:rPr lang="en-GB" sz="3600" dirty="0"/>
            </a:br>
            <a:r>
              <a:rPr lang="en-GB" sz="3600" dirty="0"/>
              <a:t>Leeds</a:t>
            </a:r>
            <a:br>
              <a:rPr lang="en-GB" sz="4000" dirty="0"/>
            </a:b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852E103-74D5-C606-3832-54AC68578021}"/>
              </a:ext>
            </a:extLst>
          </p:cNvPr>
          <p:cNvSpPr/>
          <p:nvPr/>
        </p:nvSpPr>
        <p:spPr>
          <a:xfrm>
            <a:off x="7854359" y="993842"/>
            <a:ext cx="3240000" cy="3240000"/>
          </a:xfrm>
          <a:prstGeom prst="ellipse">
            <a:avLst/>
          </a:prstGeom>
          <a:solidFill>
            <a:schemeClr val="bg1"/>
          </a:solidFill>
          <a:ln w="254000">
            <a:solidFill>
              <a:srgbClr val="F794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733550">
              <a:lnSpc>
                <a:spcPct val="114000"/>
              </a:lnSpc>
              <a:spcBef>
                <a:spcPct val="0"/>
              </a:spcBef>
              <a:buNone/>
            </a:pPr>
            <a:r>
              <a:rPr lang="en-GB" sz="3000" kern="1200">
                <a:solidFill>
                  <a:schemeClr val="tx1"/>
                </a:solidFill>
                <a:latin typeface="Myriad Pro" panose="020B0503030403020204" pitchFamily="34" charset="0"/>
              </a:rPr>
              <a:t>Save food from going to landfill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71D7CAD-0C9E-F8D5-6838-0C839E1ED0B2}"/>
              </a:ext>
            </a:extLst>
          </p:cNvPr>
          <p:cNvSpPr/>
          <p:nvPr/>
        </p:nvSpPr>
        <p:spPr>
          <a:xfrm>
            <a:off x="4963035" y="601946"/>
            <a:ext cx="3240000" cy="3240000"/>
          </a:xfrm>
          <a:prstGeom prst="ellipse">
            <a:avLst/>
          </a:prstGeom>
          <a:solidFill>
            <a:schemeClr val="bg1"/>
          </a:solidFill>
          <a:ln w="254000">
            <a:solidFill>
              <a:srgbClr val="F794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733550">
              <a:lnSpc>
                <a:spcPct val="114000"/>
              </a:lnSpc>
              <a:spcBef>
                <a:spcPct val="0"/>
              </a:spcBef>
              <a:buNone/>
            </a:pPr>
            <a:r>
              <a:rPr lang="en-GB" sz="3000" kern="1200">
                <a:solidFill>
                  <a:schemeClr val="tx1"/>
                </a:solidFill>
                <a:latin typeface="Myriad Pro" panose="020B0503030403020204" pitchFamily="34" charset="0"/>
              </a:rPr>
              <a:t>Save money on </a:t>
            </a:r>
            <a:r>
              <a:rPr lang="en-GB" sz="3000">
                <a:solidFill>
                  <a:schemeClr val="tx1"/>
                </a:solidFill>
                <a:latin typeface="Myriad Pro" panose="020B0503030403020204" pitchFamily="34" charset="0"/>
              </a:rPr>
              <a:t>their </a:t>
            </a:r>
            <a:r>
              <a:rPr lang="en-GB" sz="3000" kern="1200">
                <a:solidFill>
                  <a:schemeClr val="tx1"/>
                </a:solidFill>
                <a:latin typeface="Myriad Pro" panose="020B0503030403020204" pitchFamily="34" charset="0"/>
              </a:rPr>
              <a:t>weekly shop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E25B2D-5915-5405-D292-99D9B1D0A557}"/>
              </a:ext>
            </a:extLst>
          </p:cNvPr>
          <p:cNvSpPr/>
          <p:nvPr/>
        </p:nvSpPr>
        <p:spPr>
          <a:xfrm>
            <a:off x="6065684" y="3205712"/>
            <a:ext cx="3240000" cy="3240000"/>
          </a:xfrm>
          <a:prstGeom prst="ellipse">
            <a:avLst/>
          </a:prstGeom>
          <a:solidFill>
            <a:schemeClr val="bg1"/>
          </a:solidFill>
          <a:ln w="254000">
            <a:solidFill>
              <a:srgbClr val="F794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733550">
              <a:lnSpc>
                <a:spcPct val="114000"/>
              </a:lnSpc>
              <a:spcBef>
                <a:spcPct val="0"/>
              </a:spcBef>
              <a:buNone/>
            </a:pPr>
            <a:r>
              <a:rPr lang="en-GB" sz="3000" kern="1200">
                <a:solidFill>
                  <a:schemeClr val="tx1"/>
                </a:solidFill>
                <a:latin typeface="Myriad Pro" panose="020B0503030403020204" pitchFamily="34" charset="0"/>
              </a:rPr>
              <a:t>Save in a recognised Credit Union scheme</a:t>
            </a:r>
          </a:p>
        </p:txBody>
      </p:sp>
    </p:spTree>
    <p:extLst>
      <p:ext uri="{BB962C8B-B14F-4D97-AF65-F5344CB8AC3E}">
        <p14:creationId xmlns:p14="http://schemas.microsoft.com/office/powerpoint/2010/main" val="3474793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A2DA-64A1-D536-5033-1638651FE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2508" y="527425"/>
            <a:ext cx="4224291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b="1" dirty="0"/>
              <a:t>Food</a:t>
            </a:r>
            <a:r>
              <a:rPr lang="en-US" sz="5400" dirty="0"/>
              <a:t>Savers</a:t>
            </a:r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08ADE9BA-632C-2B1E-7B8C-4F20676A3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8" y="2436599"/>
            <a:ext cx="3739277" cy="11166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 dirty="0"/>
              <a:t>The five pillars of the </a:t>
            </a:r>
            <a:r>
              <a:rPr lang="en-US" sz="2000" b="1" dirty="0"/>
              <a:t>Food</a:t>
            </a:r>
            <a:r>
              <a:rPr lang="en-US" sz="2000" dirty="0"/>
              <a:t>Savers offer:</a:t>
            </a:r>
          </a:p>
        </p:txBody>
      </p:sp>
      <p:pic>
        <p:nvPicPr>
          <p:cNvPr id="5" name="Content Placeholder 4" descr="A close up of a flower&#10;&#10;Description automatically generated">
            <a:extLst>
              <a:ext uri="{FF2B5EF4-FFF2-40B4-BE49-F238E27FC236}">
                <a16:creationId xmlns:a16="http://schemas.microsoft.com/office/drawing/2014/main" id="{5F4E77EA-67A1-6987-9593-22005F172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06" y="1558538"/>
            <a:ext cx="6260963" cy="374092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3331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4F1135-A1DA-A1EF-D556-DBB96CC71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What’s the difference with FoodSavers?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F29D8-64F9-F4F5-B7F4-1545D0B913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70354" y="679893"/>
            <a:ext cx="3856736" cy="23181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>
                <a:latin typeface="+mn-lt"/>
              </a:rPr>
              <a:t>We facilitate the partnership between our FoodSavers outlet and your local Credit Union</a:t>
            </a:r>
            <a:endParaRPr lang="en-US" sz="2200" dirty="0">
              <a:latin typeface="+mn-lt"/>
            </a:endParaRPr>
          </a:p>
        </p:txBody>
      </p:sp>
      <p:sp>
        <p:nvSpPr>
          <p:cNvPr id="5" name="Rectangle 4" descr="Handshake">
            <a:extLst>
              <a:ext uri="{FF2B5EF4-FFF2-40B4-BE49-F238E27FC236}">
                <a16:creationId xmlns:a16="http://schemas.microsoft.com/office/drawing/2014/main" id="{536B9666-11E3-2026-FCE1-5B6CAA08ECE1}"/>
              </a:ext>
            </a:extLst>
          </p:cNvPr>
          <p:cNvSpPr/>
          <p:nvPr/>
        </p:nvSpPr>
        <p:spPr>
          <a:xfrm>
            <a:off x="5511485" y="1504471"/>
            <a:ext cx="875541" cy="87554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Rectangle 16" descr="Bridge scene">
            <a:extLst>
              <a:ext uri="{FF2B5EF4-FFF2-40B4-BE49-F238E27FC236}">
                <a16:creationId xmlns:a16="http://schemas.microsoft.com/office/drawing/2014/main" id="{3BC81636-642E-2415-68C0-87E8F72F8477}"/>
              </a:ext>
            </a:extLst>
          </p:cNvPr>
          <p:cNvSpPr/>
          <p:nvPr/>
        </p:nvSpPr>
        <p:spPr>
          <a:xfrm>
            <a:off x="5658229" y="2991229"/>
            <a:ext cx="875541" cy="875541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CA440-68C5-04E6-013A-BF0C0CB0E8E7}"/>
              </a:ext>
            </a:extLst>
          </p:cNvPr>
          <p:cNvSpPr txBox="1"/>
          <p:nvPr/>
        </p:nvSpPr>
        <p:spPr>
          <a:xfrm>
            <a:off x="6825257" y="3264408"/>
            <a:ext cx="34339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2400" dirty="0"/>
              <a:t>We are the bridge</a:t>
            </a:r>
          </a:p>
          <a:p>
            <a:pPr lvl="0">
              <a:lnSpc>
                <a:spcPct val="100000"/>
              </a:lnSpc>
            </a:pPr>
            <a:r>
              <a:rPr lang="en-GB" sz="2400" dirty="0"/>
              <a:t>The filling in the sandwich</a:t>
            </a:r>
          </a:p>
          <a:p>
            <a:endParaRPr lang="en-GB" dirty="0"/>
          </a:p>
        </p:txBody>
      </p:sp>
      <p:pic>
        <p:nvPicPr>
          <p:cNvPr id="36" name="Picture 35" descr="A close-up of a coin&#10;&#10;Description automatically generated">
            <a:extLst>
              <a:ext uri="{FF2B5EF4-FFF2-40B4-BE49-F238E27FC236}">
                <a16:creationId xmlns:a16="http://schemas.microsoft.com/office/drawing/2014/main" id="{A146BD63-913E-ED90-447D-F1F64C38ED1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90000"/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511485" y="4675684"/>
            <a:ext cx="992480" cy="108164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88F136E-7EE4-BD46-1557-7DF1126DD29E}"/>
              </a:ext>
            </a:extLst>
          </p:cNvPr>
          <p:cNvSpPr txBox="1"/>
          <p:nvPr/>
        </p:nvSpPr>
        <p:spPr>
          <a:xfrm>
            <a:off x="6533770" y="4675684"/>
            <a:ext cx="43925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2400" dirty="0"/>
              <a:t>We enable customers to save into</a:t>
            </a:r>
          </a:p>
          <a:p>
            <a:pPr lvl="0">
              <a:lnSpc>
                <a:spcPct val="100000"/>
              </a:lnSpc>
            </a:pPr>
            <a:r>
              <a:rPr lang="en-GB" sz="2400" dirty="0"/>
              <a:t> a recognised Credit Union</a:t>
            </a:r>
          </a:p>
          <a:p>
            <a:pPr lvl="0">
              <a:lnSpc>
                <a:spcPct val="100000"/>
              </a:lnSpc>
            </a:pPr>
            <a:r>
              <a:rPr lang="en-GB" sz="2400" dirty="0"/>
              <a:t> Bradford District Credit Union </a:t>
            </a:r>
            <a:endParaRPr lang="en-US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82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AAFE72-E7E8-433C-CD82-5B7FE3D9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r>
              <a:rPr lang="en-GB" sz="5200" dirty="0"/>
              <a:t>The </a:t>
            </a:r>
            <a:r>
              <a:rPr lang="en-GB" sz="5200" b="1" dirty="0">
                <a:solidFill>
                  <a:srgbClr val="FFC000"/>
                </a:solidFill>
              </a:rPr>
              <a:t>Food</a:t>
            </a:r>
            <a:r>
              <a:rPr lang="en-GB" sz="5200" dirty="0"/>
              <a:t>Savers Outlet…</a:t>
            </a:r>
          </a:p>
        </p:txBody>
      </p:sp>
      <p:graphicFrame>
        <p:nvGraphicFramePr>
          <p:cNvPr id="26" name="Content Placeholder 4">
            <a:extLst>
              <a:ext uri="{FF2B5EF4-FFF2-40B4-BE49-F238E27FC236}">
                <a16:creationId xmlns:a16="http://schemas.microsoft.com/office/drawing/2014/main" id="{872B19DC-74C4-6282-4E26-0DB223FC57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3622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324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B21D9F-A8B8-F2C9-6EE8-2B2288DB4358}"/>
              </a:ext>
            </a:extLst>
          </p:cNvPr>
          <p:cNvSpPr txBox="1"/>
          <p:nvPr/>
        </p:nvSpPr>
        <p:spPr>
          <a:xfrm>
            <a:off x="291351" y="219954"/>
            <a:ext cx="6564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solidFill>
                  <a:srgbClr val="F7941E"/>
                </a:solidFill>
              </a:rPr>
              <a:t>What our Pantries and Members say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F2B07E4-B691-0F8A-74B2-6532C6ED7A62}"/>
              </a:ext>
            </a:extLst>
          </p:cNvPr>
          <p:cNvSpPr/>
          <p:nvPr/>
        </p:nvSpPr>
        <p:spPr>
          <a:xfrm>
            <a:off x="454339" y="1127760"/>
            <a:ext cx="3650301" cy="2199640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 lady who has been using our Pantry for some time asked me to email you to say Thank You for the £5 food voucher, she said it really helped her and there was lots of choice available to spend it on .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Faye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 Economic Wellbeing Lead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3B52B91-749A-C93A-B202-0B227A485B33}"/>
              </a:ext>
            </a:extLst>
          </p:cNvPr>
          <p:cNvSpPr/>
          <p:nvPr/>
        </p:nvSpPr>
        <p:spPr>
          <a:xfrm>
            <a:off x="8341360" y="3756748"/>
            <a:ext cx="3650301" cy="2199640"/>
          </a:xfrm>
          <a:prstGeom prst="wedgeRoundRectCallout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 Happy 1</a:t>
            </a:r>
            <a:r>
              <a:rPr lang="en-GB" sz="1600" b="1" baseline="30000" dirty="0">
                <a:solidFill>
                  <a:schemeClr val="tx1"/>
                </a:solidFill>
              </a:rPr>
              <a:t>st</a:t>
            </a:r>
            <a:r>
              <a:rPr lang="en-GB" sz="1600" b="1" dirty="0">
                <a:solidFill>
                  <a:schemeClr val="tx1"/>
                </a:solidFill>
              </a:rPr>
              <a:t> Birthday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Thanks to FoodSavers for coming along to our celebration with cake and goodies making the day extra special !!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St </a:t>
            </a:r>
            <a:r>
              <a:rPr lang="en-GB" sz="1600" b="1" dirty="0" err="1">
                <a:solidFill>
                  <a:schemeClr val="tx1"/>
                </a:solidFill>
              </a:rPr>
              <a:t>Oswalds</a:t>
            </a:r>
            <a:r>
              <a:rPr lang="en-GB" sz="1600" b="1" dirty="0">
                <a:solidFill>
                  <a:schemeClr val="tx1"/>
                </a:solidFill>
              </a:rPr>
              <a:t> West End Community Centre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C887F0F-CE2F-2D28-6FA1-0917B0AB55E9}"/>
              </a:ext>
            </a:extLst>
          </p:cNvPr>
          <p:cNvSpPr/>
          <p:nvPr/>
        </p:nvSpPr>
        <p:spPr>
          <a:xfrm>
            <a:off x="8087360" y="396240"/>
            <a:ext cx="3650301" cy="2280919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tx1"/>
                </a:solidFill>
              </a:rPr>
              <a:t>FoodSaver</a:t>
            </a:r>
            <a:r>
              <a:rPr lang="en-GB" sz="1600" b="1" dirty="0">
                <a:solidFill>
                  <a:schemeClr val="tx1"/>
                </a:solidFill>
              </a:rPr>
              <a:t> Members</a:t>
            </a:r>
          </a:p>
          <a:p>
            <a:r>
              <a:rPr lang="en-GB" sz="1600" dirty="0">
                <a:solidFill>
                  <a:schemeClr val="tx1"/>
                </a:solidFill>
              </a:rPr>
              <a:t>The Market helps lot of people</a:t>
            </a:r>
          </a:p>
          <a:p>
            <a:r>
              <a:rPr lang="en-GB" sz="1600" dirty="0">
                <a:solidFill>
                  <a:schemeClr val="tx1"/>
                </a:solidFill>
              </a:rPr>
              <a:t>We get free fruit and vegetables</a:t>
            </a:r>
          </a:p>
          <a:p>
            <a:r>
              <a:rPr lang="en-GB" sz="1600" dirty="0">
                <a:solidFill>
                  <a:schemeClr val="tx1"/>
                </a:solidFill>
              </a:rPr>
              <a:t>There’s a really good </a:t>
            </a:r>
            <a:r>
              <a:rPr lang="en-GB" sz="1600" b="1" dirty="0">
                <a:solidFill>
                  <a:schemeClr val="tx1"/>
                </a:solidFill>
              </a:rPr>
              <a:t>choice</a:t>
            </a:r>
          </a:p>
          <a:p>
            <a:r>
              <a:rPr lang="en-GB" sz="1600" dirty="0">
                <a:solidFill>
                  <a:schemeClr val="tx1"/>
                </a:solidFill>
              </a:rPr>
              <a:t>There’s an open-door policy with no stigma.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78C105E-F501-1BA2-8CD6-11D8DA60A511}"/>
              </a:ext>
            </a:extLst>
          </p:cNvPr>
          <p:cNvSpPr/>
          <p:nvPr/>
        </p:nvSpPr>
        <p:spPr>
          <a:xfrm>
            <a:off x="454339" y="3756885"/>
            <a:ext cx="3982722" cy="2199640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The Food Club makes my shopping budget go a bit further. It helps spread the cost, especially when the unexpected happens</a:t>
            </a:r>
          </a:p>
          <a:p>
            <a:pPr algn="ctr"/>
            <a:r>
              <a:rPr lang="en-GB" sz="1600" b="1" dirty="0" err="1">
                <a:solidFill>
                  <a:schemeClr val="tx1"/>
                </a:solidFill>
              </a:rPr>
              <a:t>FoodSaver</a:t>
            </a:r>
            <a:r>
              <a:rPr lang="en-GB" sz="1600" b="1" dirty="0">
                <a:solidFill>
                  <a:schemeClr val="tx1"/>
                </a:solidFill>
              </a:rPr>
              <a:t> Members</a:t>
            </a: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346560E-3DA4-970D-2F2A-3B7AC09FD032}"/>
              </a:ext>
            </a:extLst>
          </p:cNvPr>
          <p:cNvSpPr/>
          <p:nvPr/>
        </p:nvSpPr>
        <p:spPr>
          <a:xfrm>
            <a:off x="4343400" y="1911096"/>
            <a:ext cx="3743961" cy="2640584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tx1"/>
                </a:solidFill>
              </a:rPr>
              <a:t>Niz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– Volunteer 22 Shaw House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Whilst volunteering I have seen firsthand the positive </a:t>
            </a:r>
            <a:r>
              <a:rPr lang="en-GB" sz="1600" b="1" dirty="0">
                <a:solidFill>
                  <a:schemeClr val="tx1"/>
                </a:solidFill>
              </a:rPr>
              <a:t>change</a:t>
            </a:r>
            <a:r>
              <a:rPr lang="en-GB" sz="1600" dirty="0">
                <a:solidFill>
                  <a:schemeClr val="tx1"/>
                </a:solidFill>
              </a:rPr>
              <a:t> in </a:t>
            </a:r>
            <a:r>
              <a:rPr lang="en-GB" sz="1600" b="1" dirty="0">
                <a:solidFill>
                  <a:schemeClr val="tx1"/>
                </a:solidFill>
              </a:rPr>
              <a:t>behaviour</a:t>
            </a:r>
            <a:r>
              <a:rPr lang="en-GB" sz="1600" dirty="0">
                <a:solidFill>
                  <a:schemeClr val="tx1"/>
                </a:solidFill>
              </a:rPr>
              <a:t> that the Social Supermarket has on our members.  It visibly improves their self-esteem, confidence and wellbeing, having </a:t>
            </a:r>
            <a:r>
              <a:rPr lang="en-GB" sz="1600" b="1" dirty="0">
                <a:solidFill>
                  <a:schemeClr val="tx1"/>
                </a:solidFill>
              </a:rPr>
              <a:t>choice </a:t>
            </a:r>
            <a:r>
              <a:rPr lang="en-GB" sz="1600" dirty="0">
                <a:solidFill>
                  <a:schemeClr val="tx1"/>
                </a:solidFill>
              </a:rPr>
              <a:t>to shop as they wish, with </a:t>
            </a:r>
            <a:r>
              <a:rPr lang="en-GB" sz="1600" b="1" dirty="0">
                <a:solidFill>
                  <a:schemeClr val="tx1"/>
                </a:solidFill>
              </a:rPr>
              <a:t>dignity</a:t>
            </a:r>
            <a:r>
              <a:rPr lang="en-GB" sz="1600" dirty="0">
                <a:solidFill>
                  <a:schemeClr val="tx1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720465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1109BE9-F751-B1EA-CB73-CED4A878B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3988" y="320041"/>
            <a:ext cx="6707084" cy="3892668"/>
          </a:xfrm>
        </p:spPr>
        <p:txBody>
          <a:bodyPr>
            <a:normAutofit/>
          </a:bodyPr>
          <a:lstStyle/>
          <a:p>
            <a:pPr algn="l"/>
            <a:r>
              <a:rPr lang="en-GB" sz="6600"/>
              <a:t>Any questions ?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7CE7196D-BCD0-19A1-9400-ED2D01E75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1569486"/>
          </a:xfrm>
        </p:spPr>
        <p:txBody>
          <a:bodyPr>
            <a:normAutofit/>
          </a:bodyPr>
          <a:lstStyle/>
          <a:p>
            <a:pPr algn="l">
              <a:spcBef>
                <a:spcPts val="1000"/>
              </a:spcBef>
            </a:pPr>
            <a:r>
              <a:rPr lang="en-US" kern="1200">
                <a:latin typeface="+mn-lt"/>
                <a:ea typeface="+mn-ea"/>
                <a:cs typeface="+mn-cs"/>
              </a:rPr>
              <a:t>Thank you for attending this session!</a:t>
            </a:r>
          </a:p>
        </p:txBody>
      </p:sp>
      <p:pic>
        <p:nvPicPr>
          <p:cNvPr id="18" name="Graphic 17" descr="Question mark">
            <a:extLst>
              <a:ext uri="{FF2B5EF4-FFF2-40B4-BE49-F238E27FC236}">
                <a16:creationId xmlns:a16="http://schemas.microsoft.com/office/drawing/2014/main" id="{B5B36EC8-15CB-0059-4977-02224EAF0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040" y="1226248"/>
            <a:ext cx="4087368" cy="4087368"/>
          </a:xfrm>
          <a:prstGeom prst="rect">
            <a:avLst/>
          </a:prstGeom>
        </p:spPr>
      </p:pic>
      <p:sp>
        <p:nvSpPr>
          <p:cNvPr id="3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1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Widescreen</PresentationFormat>
  <Paragraphs>48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Century Gothic</vt:lpstr>
      <vt:lpstr>Myriad Pro</vt:lpstr>
      <vt:lpstr>Office Theme</vt:lpstr>
      <vt:lpstr>PowerPoint Presentation</vt:lpstr>
      <vt:lpstr>PowerPoint Presentation</vt:lpstr>
      <vt:lpstr>     A network of independent pantries currently across Bradford Calderdale and  Leeds </vt:lpstr>
      <vt:lpstr>FoodSavers</vt:lpstr>
      <vt:lpstr>What’s the difference with FoodSavers?</vt:lpstr>
      <vt:lpstr>The FoodSavers Outlet…</vt:lpstr>
      <vt:lpstr>PowerPoint Presentation</vt:lpstr>
      <vt:lpstr>Any 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Varley-Tawfik</dc:creator>
  <cp:lastModifiedBy>Maria Varley-Tawfik</cp:lastModifiedBy>
  <cp:revision>2</cp:revision>
  <dcterms:created xsi:type="dcterms:W3CDTF">2024-10-30T13:38:57Z</dcterms:created>
  <dcterms:modified xsi:type="dcterms:W3CDTF">2024-10-30T13:57:21Z</dcterms:modified>
</cp:coreProperties>
</file>