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3"/>
    <p:sldMasterId id="2147483696" r:id="rId4"/>
    <p:sldMasterId id="2147483746" r:id="rId5"/>
    <p:sldMasterId id="2147483757" r:id="rId6"/>
    <p:sldMasterId id="2147483731" r:id="rId7"/>
  </p:sldMasterIdLst>
  <p:notesMasterIdLst>
    <p:notesMasterId r:id="rId17"/>
  </p:notesMasterIdLst>
  <p:sldIdLst>
    <p:sldId id="380" r:id="rId8"/>
    <p:sldId id="458" r:id="rId9"/>
    <p:sldId id="368" r:id="rId10"/>
    <p:sldId id="459" r:id="rId11"/>
    <p:sldId id="398" r:id="rId12"/>
    <p:sldId id="407" r:id="rId13"/>
    <p:sldId id="410" r:id="rId14"/>
    <p:sldId id="460" r:id="rId15"/>
    <p:sldId id="338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ind Meridian" panose="020B0503030507020204" pitchFamily="34" charset="0"/>
      <p:regular r:id="rId22"/>
      <p:bold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3155AF-E3F9-7721-43BA-2C479D783E78}" name="Steven Bancroft" initials="SB" userId="S::steven@mindinbradford.org.uk::8ec6a877-4662-4807-9748-fafe4e8b072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Pickering" initials="LP" lastIdx="11" clrIdx="0">
    <p:extLst>
      <p:ext uri="{19B8F6BF-5375-455C-9EA6-DF929625EA0E}">
        <p15:presenceInfo xmlns:p15="http://schemas.microsoft.com/office/powerpoint/2012/main" userId="Laura Picker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4.fntdata"/><Relationship Id="rId55" Type="http://schemas.microsoft.com/office/2018/10/relationships/authors" Target="author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0916-0AB3-AE47-A5F7-B4253BB62DD3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0A1E8-6048-744F-BF8D-D527A8DE20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5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SB: Why the name change </a:t>
            </a:r>
          </a:p>
          <a:p>
            <a:r>
              <a:rPr lang="en-US" dirty="0">
                <a:ea typeface="Calibri"/>
                <a:cs typeface="Calibri"/>
              </a:rPr>
              <a:t>We have been operating for 30 years under a Bradford centric name.</a:t>
            </a:r>
          </a:p>
          <a:p>
            <a:r>
              <a:rPr lang="en-US" dirty="0">
                <a:ea typeface="Calibri"/>
                <a:cs typeface="Calibri"/>
              </a:rPr>
              <a:t>Last year we supported over 17,000 people with the mental health, a significant proportion of whom came from Bradford District and Craven - these are your friends, families and employees. </a:t>
            </a:r>
          </a:p>
          <a:p>
            <a:r>
              <a:rPr lang="en-US" dirty="0">
                <a:ea typeface="Calibri"/>
                <a:cs typeface="Calibri"/>
              </a:rPr>
              <a:t>We've changed our name to better reflect the region we support. </a:t>
            </a:r>
          </a:p>
          <a:p>
            <a:r>
              <a:rPr lang="en-US" dirty="0">
                <a:ea typeface="Calibri"/>
                <a:cs typeface="Calibri"/>
              </a:rPr>
              <a:t>We are also hoping to make it more obvious to the businesses across Bradford District and Craven that we are here for your people – and in return you may feel it is appropriate to support us on our vision to ensure no-one in BD&amp;C has to face a mental health issue alone.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A1E8-6048-744F-BF8D-D527A8DE209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0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A1E8-6048-744F-BF8D-D527A8DE209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9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09B55-A617-8C42-98B6-E643FEDD2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3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876" y="121299"/>
            <a:ext cx="6110080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2876" y="1369219"/>
            <a:ext cx="6110080" cy="326350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3pPr>
            <a:lvl4pPr marL="98425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1163638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25082-DF7E-1746-ABA0-20B8B5D08C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7270" y="0"/>
            <a:ext cx="1835426" cy="4632723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71DD1-FDF8-2041-9B88-7E65184837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0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999" y="132522"/>
            <a:ext cx="3886200" cy="1986268"/>
          </a:xfrm>
        </p:spPr>
        <p:txBody>
          <a:bodyPr/>
          <a:lstStyle/>
          <a:p>
            <a:r>
              <a:rPr lang="en-GB"/>
              <a:t>Click to add title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2998" y="2223983"/>
            <a:ext cx="3886200" cy="2613059"/>
          </a:xfrm>
        </p:spPr>
        <p:txBody>
          <a:bodyPr/>
          <a:lstStyle/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6B1BC81-CB93-7744-8E11-0B6BAD5F2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3498" y="418809"/>
            <a:ext cx="4680502" cy="1699981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2" name="Picture 11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2900623D-08C3-FE48-A94E-24999D1B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34" y="0"/>
            <a:ext cx="4732544" cy="19787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444273-EED2-004B-8A77-7C1A58DA6C2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463498" y="2223982"/>
            <a:ext cx="3886200" cy="2613059"/>
          </a:xfrm>
        </p:spPr>
        <p:txBody>
          <a:bodyPr/>
          <a:lstStyle/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491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876" y="121299"/>
            <a:ext cx="6110080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2876" y="1369219"/>
            <a:ext cx="6110080" cy="326350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1pPr>
            <a:lvl2pPr marL="539750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2pPr>
            <a:lvl3pPr marL="719138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3pPr>
            <a:lvl4pPr marL="9413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11207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25082-DF7E-1746-ABA0-20B8B5D08C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7270" y="0"/>
            <a:ext cx="1835426" cy="4632723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71DD1-FDF8-2041-9B88-7E65184837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31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999" y="132522"/>
            <a:ext cx="3886200" cy="1986268"/>
          </a:xfrm>
        </p:spPr>
        <p:txBody>
          <a:bodyPr/>
          <a:lstStyle/>
          <a:p>
            <a:r>
              <a:rPr lang="en-GB"/>
              <a:t>Click to add title here</a:t>
            </a:r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6B1BC81-CB93-7744-8E11-0B6BAD5F2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3498" y="418809"/>
            <a:ext cx="4680502" cy="1699981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2" name="Picture 11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2900623D-08C3-FE48-A94E-24999D1B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34" y="0"/>
            <a:ext cx="4732544" cy="197877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F4767E-155A-EA47-87C0-9CBA1E9249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2998" y="2223983"/>
            <a:ext cx="3886200" cy="2613059"/>
          </a:xfrm>
        </p:spPr>
        <p:txBody>
          <a:bodyPr/>
          <a:lstStyle/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EFC8C1-D52E-604D-963E-D47767F67B4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463498" y="2223982"/>
            <a:ext cx="3886200" cy="2613059"/>
          </a:xfrm>
        </p:spPr>
        <p:txBody>
          <a:bodyPr/>
          <a:lstStyle/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7206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F0050B-5446-9040-A177-163925144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189373" y="3181893"/>
            <a:ext cx="2311420" cy="1611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250" y="121299"/>
            <a:ext cx="7886700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62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76750" y="1369219"/>
            <a:ext cx="3886200" cy="3263504"/>
          </a:xfrm>
        </p:spPr>
        <p:txBody>
          <a:bodyPr/>
          <a:lstStyle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9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81B89D7C-DA4D-9B42-9237-2B82C582A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5874043" y="0"/>
            <a:ext cx="3430368" cy="1434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067" y="273844"/>
            <a:ext cx="7886700" cy="994172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4068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4068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8337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483376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3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, supersquigg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5A08CF0-6852-DB41-812D-055CEF9EAE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88340" y="1201479"/>
            <a:ext cx="4732544" cy="1978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08A710-2417-459B-B5A1-1927A675BE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50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persquigg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9" name="Picture 8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593" y="0"/>
            <a:ext cx="2704407" cy="383415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FE77F-09CF-8845-A8B8-DA6652A17A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66B9A-B80A-4A2C-9188-CAF676FCC3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3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persquiggle -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384" y="-11644"/>
            <a:ext cx="2704407" cy="38325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4D6A80-9BA6-6F4C-BAA5-3056A0F835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983F-F386-4BE1-A2E4-F56867D481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8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supersquigg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175" y="814"/>
            <a:ext cx="2686824" cy="38076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7074BA-D937-FD42-9568-2C5AA73D2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EA33B-BC44-4238-A106-F584C1D1FE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4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9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persquigg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175" y="814"/>
            <a:ext cx="2686825" cy="38076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74B1F7-019D-A240-84BD-C2694E0253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8C796-2A78-41E1-A167-32AEF6A63B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39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, supersquigg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175" y="814"/>
            <a:ext cx="2686824" cy="38076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B2B29D-4B74-C749-B43A-20A2F467D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61068-9505-454B-A2D2-D90CA04531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6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4" y="3309755"/>
            <a:ext cx="9190594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tx2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72DA5-FF1B-47D2-987D-F45AC81909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13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418" y="3309755"/>
            <a:ext cx="9196418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tx2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52351-4149-244C-92CC-C4C687269E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BCDE6-0D2F-40A3-B7C5-7A6DB1D38A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17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" y="6032"/>
            <a:ext cx="91402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tx2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C5B316-DFBD-3D4F-8E90-12ACAFF25B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6998FC-566A-4A81-B546-77EAF6EC1A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88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4" y="3309755"/>
            <a:ext cx="9190594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E39631-19F0-B443-A6C8-991AF2E838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096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4" y="3309755"/>
            <a:ext cx="9190594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52EE61-B175-5744-89B8-EFD24ABDA8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82045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blu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6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8"/>
            <a:ext cx="9144000" cy="514082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22D90-5D34-4397-92FC-FD728D2A86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28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89E56-709D-3141-92AC-7F31DC45F6BF}"/>
              </a:ext>
            </a:extLst>
          </p:cNvPr>
          <p:cNvSpPr/>
          <p:nvPr userDrawn="1"/>
        </p:nvSpPr>
        <p:spPr>
          <a:xfrm>
            <a:off x="0" y="0"/>
            <a:ext cx="3284561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664000" y="0"/>
            <a:ext cx="6480000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F4EE0-8583-46A3-8757-464A7937E1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9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Blu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7A775E-C3AC-2F41-BEA0-B04C1A8E67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7012" y="1567543"/>
            <a:ext cx="3695259" cy="1667435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your logo</a:t>
            </a:r>
          </a:p>
        </p:txBody>
      </p:sp>
    </p:spTree>
    <p:extLst>
      <p:ext uri="{BB962C8B-B14F-4D97-AF65-F5344CB8AC3E}">
        <p14:creationId xmlns:p14="http://schemas.microsoft.com/office/powerpoint/2010/main" val="485126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" y="2678"/>
            <a:ext cx="9130784" cy="5140822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1DFED-5F22-4FE3-B28A-242F4E19F0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E3E8CE-85C9-4641-AACE-EF1C358BD5A4}"/>
              </a:ext>
            </a:extLst>
          </p:cNvPr>
          <p:cNvSpPr/>
          <p:nvPr userDrawn="1"/>
        </p:nvSpPr>
        <p:spPr>
          <a:xfrm>
            <a:off x="0" y="0"/>
            <a:ext cx="3911174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584000" y="0"/>
            <a:ext cx="7560000" cy="51435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4576596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84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89E56-709D-3141-92AC-7F31DC45F6B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664000" y="0"/>
            <a:ext cx="6480000" cy="43200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77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8"/>
            <a:ext cx="9139770" cy="514082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3" y="614722"/>
            <a:ext cx="8132105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C10E2-0E3D-4685-B940-883B67EF44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03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5288277C-9E3B-F74B-A914-4F00037A9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9134475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3980" y="614722"/>
            <a:ext cx="63627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8D964-450A-4FBA-B999-76A67ECAF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2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08" y="4016"/>
            <a:ext cx="9130784" cy="5138145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8166526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050DC-7D31-417A-A29A-4D53020EEE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35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AE61622E-2D1E-E046-836F-AC9F113BC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50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AE61622E-2D1E-E046-836F-AC9F113BC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34475" cy="51435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2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quote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5F5F8-3E07-4578-83BA-9F6358F72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69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quote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E3A58B-D95B-4C88-B5E9-7557F31F51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4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E68AE3E-0392-E541-8825-BE72AD3AF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52697" y="1596474"/>
            <a:ext cx="3438604" cy="14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5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quote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68765-D458-495E-AF55-A8B53A83C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29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quote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quote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pi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69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eac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3" y="614722"/>
            <a:ext cx="8132105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2AF82-A33F-4C40-AC2F-7DD9BDFA3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8166526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89EDF-A3F9-4F9D-B615-0E59F1164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84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k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3980" y="614722"/>
            <a:ext cx="63627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D8A76-0FA8-4240-8608-C2E59533A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74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urp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01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i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83598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Whit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ED0435-D83A-1742-BBC9-8E7BAEADF6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7012" y="1567543"/>
            <a:ext cx="3695259" cy="1667435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insert your logo</a:t>
            </a:r>
          </a:p>
        </p:txBody>
      </p:sp>
    </p:spTree>
    <p:extLst>
      <p:ext uri="{BB962C8B-B14F-4D97-AF65-F5344CB8AC3E}">
        <p14:creationId xmlns:p14="http://schemas.microsoft.com/office/powerpoint/2010/main" val="1210654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628455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B89E2-9F3C-994F-9139-72B2DE7C0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432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1186442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7995366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5057989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792175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8268779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4249650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1970915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80391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rope&#10;&#10;Description automatically generated with low confidence">
            <a:extLst>
              <a:ext uri="{FF2B5EF4-FFF2-40B4-BE49-F238E27FC236}">
                <a16:creationId xmlns:a16="http://schemas.microsoft.com/office/drawing/2014/main" id="{4AE373A4-858B-EE49-A9E2-E514FD143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97788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200150"/>
            <a:ext cx="6858000" cy="1432322"/>
          </a:xfrm>
        </p:spPr>
        <p:txBody>
          <a:bodyPr anchor="b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2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 or delete box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24B4FDC-3E58-F24C-AE25-D3C2D600BC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651" y="303403"/>
            <a:ext cx="1903720" cy="8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460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2220037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16213942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612828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626517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63357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633571" cy="3371103"/>
          </a:xfrm>
          <a:prstGeom prst="rect">
            <a:avLst/>
          </a:prstGeom>
        </p:spPr>
        <p:txBody>
          <a:bodyPr/>
          <a:lstStyle>
            <a:lvl1pPr marL="285750" indent="-285750" defTabSz="1080000">
              <a:buSzPct val="100000"/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293688" indent="-285750" defTabSz="1080000">
              <a:buSzPct val="100000"/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293688" indent="-285750" defTabSz="1080000">
              <a:buSzPct val="100000"/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</a:p>
          <a:p>
            <a:pPr lvl="0"/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34867" y="0"/>
            <a:ext cx="4609133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CDA6E-D45E-3C46-8D36-A2D0263989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25229" y="3021980"/>
            <a:ext cx="5218770" cy="212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7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squiggle -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/>
              <a:t>Click to add text.</a:t>
            </a:r>
            <a:br>
              <a:rPr lang="en-GB"/>
            </a:br>
            <a:r>
              <a:rPr lang="en-GB"/>
              <a:t>Click bullet icon to remove bullet. </a:t>
            </a:r>
            <a:br>
              <a:rPr lang="en-GB"/>
            </a:br>
            <a:r>
              <a:rPr lang="en-GB"/>
              <a:t>To reset bullet click Reset button.</a:t>
            </a:r>
            <a:br>
              <a:rPr lang="en-GB"/>
            </a:br>
            <a:r>
              <a:rPr lang="en-GB"/>
              <a:t>Resize coloured box and squiggle to fit requirements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794A7-1DB4-D044-B337-DF329CBF4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rope&#10;&#10;Description automatically generated with low confidence">
            <a:extLst>
              <a:ext uri="{FF2B5EF4-FFF2-40B4-BE49-F238E27FC236}">
                <a16:creationId xmlns:a16="http://schemas.microsoft.com/office/drawing/2014/main" id="{4AE373A4-858B-EE49-A9E2-E514FD143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97788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418252"/>
            <a:ext cx="6858000" cy="1214219"/>
          </a:xfrm>
        </p:spPr>
        <p:txBody>
          <a:bodyPr anchor="b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2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 or delete box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E9B6EBE-C174-4646-AA25-A073E25231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8431" y="310462"/>
            <a:ext cx="2182173" cy="110779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132113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8E623-AB85-B14F-94AA-2B18C16F5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200150"/>
            <a:ext cx="6858000" cy="1432322"/>
          </a:xfrm>
        </p:spPr>
        <p:txBody>
          <a:bodyPr anchor="b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4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 or delete box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1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8E623-AB85-B14F-94AA-2B18C16F5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200150"/>
            <a:ext cx="6858000" cy="1432322"/>
          </a:xfrm>
        </p:spPr>
        <p:txBody>
          <a:bodyPr anchor="b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4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 or delete box</a:t>
            </a:r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16E549F-0158-844E-B5F3-C7D77E6742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8431" y="310462"/>
            <a:ext cx="2182173" cy="110779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insert Mind logo</a:t>
            </a:r>
          </a:p>
        </p:txBody>
      </p:sp>
    </p:spTree>
    <p:extLst>
      <p:ext uri="{BB962C8B-B14F-4D97-AF65-F5344CB8AC3E}">
        <p14:creationId xmlns:p14="http://schemas.microsoft.com/office/powerpoint/2010/main" val="328949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1299"/>
            <a:ext cx="7886700" cy="11427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3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94" r:id="rId2"/>
    <p:sldLayoutId id="2147483726" r:id="rId3"/>
    <p:sldLayoutId id="2147483725" r:id="rId4"/>
    <p:sldLayoutId id="2147483727" r:id="rId5"/>
    <p:sldLayoutId id="2147483685" r:id="rId6"/>
    <p:sldLayoutId id="2147483728" r:id="rId7"/>
    <p:sldLayoutId id="2147483695" r:id="rId8"/>
    <p:sldLayoutId id="2147483729" r:id="rId9"/>
    <p:sldLayoutId id="2147483714" r:id="rId10"/>
    <p:sldLayoutId id="2147483688" r:id="rId11"/>
    <p:sldLayoutId id="2147483781" r:id="rId12"/>
    <p:sldLayoutId id="2147483782" r:id="rId13"/>
    <p:sldLayoutId id="2147483715" r:id="rId14"/>
    <p:sldLayoutId id="2147483689" r:id="rId15"/>
    <p:sldLayoutId id="2147483797" r:id="rId16"/>
    <p:sldLayoutId id="2147483716" r:id="rId17"/>
    <p:sldLayoutId id="2147483721" r:id="rId18"/>
    <p:sldLayoutId id="2147483723" r:id="rId19"/>
    <p:sldLayoutId id="2147483722" r:id="rId20"/>
    <p:sldLayoutId id="2147483724" r:id="rId21"/>
    <p:sldLayoutId id="2147483717" r:id="rId22"/>
    <p:sldLayoutId id="2147483718" r:id="rId23"/>
    <p:sldLayoutId id="2147483713" r:id="rId24"/>
    <p:sldLayoutId id="2147483719" r:id="rId25"/>
    <p:sldLayoutId id="2147483720" r:id="rId26"/>
    <p:sldLayoutId id="2147483812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68288" indent="-268288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9"/>
        </a:buBlip>
        <a:tabLst/>
        <a:defRPr sz="18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539750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9"/>
        </a:buBlip>
        <a:tabLst/>
        <a:defRPr sz="16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762000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9"/>
        </a:buBlip>
        <a:tabLst/>
        <a:defRPr sz="14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025525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9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1206500" indent="-2540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9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2C8D5-808A-AD43-9AD7-93A320C2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F1F2-78FF-6D46-AE45-B152920B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9" r:id="rId2"/>
    <p:sldLayoutId id="2147483710" r:id="rId3"/>
    <p:sldLayoutId id="2147483711" r:id="rId4"/>
    <p:sldLayoutId id="214748374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2C8D5-808A-AD43-9AD7-93A320C2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F1F2-78FF-6D46-AE45-B152920B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8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2" r:id="rId2"/>
    <p:sldLayoutId id="2147483749" r:id="rId3"/>
    <p:sldLayoutId id="2147483750" r:id="rId4"/>
    <p:sldLayoutId id="2147483751" r:id="rId5"/>
    <p:sldLayoutId id="2147483748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2C8D5-808A-AD43-9AD7-93A320C2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F1F2-78FF-6D46-AE45-B152920B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9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8" r:id="rId2"/>
    <p:sldLayoutId id="2147483760" r:id="rId3"/>
    <p:sldLayoutId id="2147483759" r:id="rId4"/>
    <p:sldLayoutId id="2147483761" r:id="rId5"/>
    <p:sldLayoutId id="21474837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C795540-EE31-BE4D-91C4-69F10880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299"/>
            <a:ext cx="7886700" cy="11427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6C6CAD2-E81A-8845-92AE-44D8F614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5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85" r:id="rId2"/>
    <p:sldLayoutId id="2147483786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10" r:id="rId12"/>
    <p:sldLayoutId id="2147483811" r:id="rId13"/>
    <p:sldLayoutId id="2147483808" r:id="rId14"/>
    <p:sldLayoutId id="2147483809" r:id="rId15"/>
    <p:sldLayoutId id="2147483745" r:id="rId16"/>
    <p:sldLayoutId id="2147483744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68288" indent="-268288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8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539750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6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803275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4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068388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1343025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dinbradford.org.uk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png"/><Relationship Id="rId4" Type="http://schemas.openxmlformats.org/officeDocument/2006/relationships/hyperlink" Target="mailto:admin@mindinbradford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B74F2E-0CE1-4BB2-B42B-70896F04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70" y="743247"/>
            <a:ext cx="5318263" cy="23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3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443C20-3AC5-48B0-A801-EEDDA304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sz="2800" dirty="0"/>
              <a:t>Bradford District and Craven Mind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8D133F-AA56-4B84-9492-E620DBDF7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29" y="1162427"/>
            <a:ext cx="6819554" cy="3368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7970">
              <a:spcAft>
                <a:spcPts val="12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latin typeface="Mind Meridian"/>
                <a:cs typeface="Mind Meridian"/>
              </a:rPr>
              <a:t>We are an independent, local mental health charity affiliated with National Mind.</a:t>
            </a:r>
          </a:p>
          <a:p>
            <a:pPr marL="267970">
              <a:spcAft>
                <a:spcPts val="12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We are part of a network of over 100 local Minds.</a:t>
            </a:r>
          </a:p>
          <a:p>
            <a:pPr marL="267970">
              <a:spcAft>
                <a:spcPts val="12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latin typeface="Mind Meridian"/>
                <a:cs typeface="Mind Meridian"/>
              </a:rPr>
              <a:t>Our mission is make sure no one in the Bradford District or Craven has to face a mental health issue alone. 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2FAE3-150D-47BF-A9E0-E3BE59731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22" b="39959"/>
          <a:stretch/>
        </p:blipFill>
        <p:spPr>
          <a:xfrm>
            <a:off x="-707231" y="2875352"/>
            <a:ext cx="7079456" cy="20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4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284C-DA55-4C4E-B7B0-8A05E784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1 Sept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C3FB4-60D1-4E3C-A227-A2FE16A52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9" y="1632403"/>
            <a:ext cx="1849246" cy="698317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BB101EB0-D5EA-436E-984E-237599D5EE87}"/>
              </a:ext>
            </a:extLst>
          </p:cNvPr>
          <p:cNvSpPr/>
          <p:nvPr/>
        </p:nvSpPr>
        <p:spPr>
          <a:xfrm rot="16200000">
            <a:off x="3162716" y="2617723"/>
            <a:ext cx="636081" cy="748222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B8286F-81C4-4D23-9BFD-AB22C6BC7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712" y="1633179"/>
            <a:ext cx="2601915" cy="11427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34B301-EF05-410D-BB09-CEDCBE3385D8}"/>
              </a:ext>
            </a:extLst>
          </p:cNvPr>
          <p:cNvSpPr txBox="1"/>
          <p:nvPr/>
        </p:nvSpPr>
        <p:spPr>
          <a:xfrm>
            <a:off x="496129" y="3079240"/>
            <a:ext cx="2149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2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We are Mind in Bradford.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87156-293B-411B-BDF0-A35F6AE3C5D8}"/>
              </a:ext>
            </a:extLst>
          </p:cNvPr>
          <p:cNvSpPr txBox="1"/>
          <p:nvPr/>
        </p:nvSpPr>
        <p:spPr>
          <a:xfrm>
            <a:off x="4196712" y="3079240"/>
            <a:ext cx="2663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2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We are Bradford District and Craven Mind.</a:t>
            </a:r>
          </a:p>
        </p:txBody>
      </p:sp>
    </p:spTree>
    <p:extLst>
      <p:ext uri="{BB962C8B-B14F-4D97-AF65-F5344CB8AC3E}">
        <p14:creationId xmlns:p14="http://schemas.microsoft.com/office/powerpoint/2010/main" val="419981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98EA-8DDD-4D42-88C3-BF42E6AA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We are Bradford District and Craven Mind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3BC2C1-4D2C-4A1B-A440-9E2D6A4D5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22" y="1391772"/>
            <a:ext cx="3534678" cy="34148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FF0185-E53D-4494-BE4B-E15C407A3C65}"/>
              </a:ext>
            </a:extLst>
          </p:cNvPr>
          <p:cNvGrpSpPr/>
          <p:nvPr/>
        </p:nvGrpSpPr>
        <p:grpSpPr>
          <a:xfrm>
            <a:off x="3957988" y="1914601"/>
            <a:ext cx="3401575" cy="2369199"/>
            <a:chOff x="3937817" y="1926165"/>
            <a:chExt cx="3401575" cy="23691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CCE1F9-0B6E-46F5-A50B-BC74978D51CB}"/>
                </a:ext>
              </a:extLst>
            </p:cNvPr>
            <p:cNvSpPr txBox="1"/>
            <p:nvPr/>
          </p:nvSpPr>
          <p:spPr>
            <a:xfrm>
              <a:off x="4450977" y="3926032"/>
              <a:ext cx="2241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tx2"/>
                  </a:solidFill>
                  <a:latin typeface="Mind Meridian" panose="020B0503030507020204" pitchFamily="34" charset="0"/>
                  <a:cs typeface="Mind Meridian" panose="020B0503030507020204" pitchFamily="34" charset="0"/>
                </a:rPr>
                <a:t>Helen Davey, CEO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8517DC-C424-4D54-B5B0-A65F50D95139}"/>
                </a:ext>
              </a:extLst>
            </p:cNvPr>
            <p:cNvSpPr txBox="1"/>
            <p:nvPr/>
          </p:nvSpPr>
          <p:spPr>
            <a:xfrm>
              <a:off x="3937817" y="1926165"/>
              <a:ext cx="3401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Mind Meridian" panose="020B0503030507020204" pitchFamily="34" charset="0"/>
                  <a:cs typeface="Mind Meridian" panose="020B0503030507020204" pitchFamily="34" charset="0"/>
                </a:rPr>
                <a:t>“We believe this name will allow people from communities outside of Bradford to know we are here for them and they can access our services.”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759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443C20-3AC5-48B0-A801-EEDDA304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dirty="0"/>
              <a:t>Impact Report 2023-2024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8D133F-AA56-4B84-9492-E620DBDF7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29" y="1264025"/>
            <a:ext cx="6819554" cy="3368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620" indent="0">
              <a:spcAft>
                <a:spcPts val="1800"/>
              </a:spcAft>
              <a:buNone/>
            </a:pPr>
            <a:r>
              <a:rPr lang="en-GB" dirty="0">
                <a:latin typeface="Mind Meridian"/>
                <a:cs typeface="Mind Meridian"/>
              </a:rPr>
              <a:t>In the last year, we supported over </a:t>
            </a:r>
            <a:r>
              <a:rPr lang="en-GB" b="1" dirty="0">
                <a:latin typeface="Mind Meridian"/>
                <a:cs typeface="Mind Meridian"/>
              </a:rPr>
              <a:t>17,000</a:t>
            </a:r>
            <a:r>
              <a:rPr lang="en-GB" dirty="0">
                <a:latin typeface="Mind Meridian"/>
                <a:cs typeface="Mind Meridian"/>
              </a:rPr>
              <a:t> </a:t>
            </a:r>
            <a:r>
              <a:rPr lang="en-GB" b="1" dirty="0">
                <a:latin typeface="Mind Meridian"/>
                <a:cs typeface="Mind Meridian"/>
              </a:rPr>
              <a:t>individuals</a:t>
            </a:r>
            <a:r>
              <a:rPr lang="en-GB" dirty="0">
                <a:latin typeface="Mind Meridian"/>
                <a:cs typeface="Mind Meridian"/>
              </a:rPr>
              <a:t> across over </a:t>
            </a:r>
            <a:r>
              <a:rPr lang="en-GB" b="1" dirty="0">
                <a:latin typeface="Mind Meridian"/>
                <a:cs typeface="Mind Meridian"/>
              </a:rPr>
              <a:t>53,000 interventions </a:t>
            </a:r>
            <a:r>
              <a:rPr lang="en-GB" dirty="0">
                <a:latin typeface="Mind Meridian"/>
                <a:cs typeface="Mind Meridian"/>
              </a:rPr>
              <a:t>including:</a:t>
            </a:r>
            <a:endParaRPr lang="en-US" dirty="0">
              <a:latin typeface="Mind Meridian"/>
              <a:cs typeface="Mind Meridi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CA3694-5B2A-4727-9754-2318884213EE}"/>
              </a:ext>
            </a:extLst>
          </p:cNvPr>
          <p:cNvSpPr/>
          <p:nvPr/>
        </p:nvSpPr>
        <p:spPr>
          <a:xfrm>
            <a:off x="566718" y="1937846"/>
            <a:ext cx="6345865" cy="842299"/>
          </a:xfrm>
          <a:prstGeom prst="rect">
            <a:avLst/>
          </a:prstGeom>
          <a:ln w="19050">
            <a:solidFill>
              <a:srgbClr val="13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dirty="0">
                <a:solidFill>
                  <a:schemeClr val="tx1"/>
                </a:solidFill>
                <a:latin typeface="Mind Meridian"/>
                <a:cs typeface="Mind Meridian"/>
              </a:rPr>
              <a:t>2,782 children and young people, aged 5 to 25,   supported by the Youth in Mind partnership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A49BA8-F0DC-459B-BF37-B568BD2174C4}"/>
              </a:ext>
            </a:extLst>
          </p:cNvPr>
          <p:cNvSpPr/>
          <p:nvPr/>
        </p:nvSpPr>
        <p:spPr>
          <a:xfrm>
            <a:off x="566718" y="2948374"/>
            <a:ext cx="6345865" cy="842299"/>
          </a:xfrm>
          <a:prstGeom prst="rect">
            <a:avLst/>
          </a:prstGeom>
          <a:solidFill>
            <a:schemeClr val="accent3"/>
          </a:solidFill>
          <a:ln w="19050">
            <a:solidFill>
              <a:srgbClr val="13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11,352 live calls and chats to Guide-Line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2F5341-756D-4C34-8A38-6229428E189A}"/>
              </a:ext>
            </a:extLst>
          </p:cNvPr>
          <p:cNvSpPr/>
          <p:nvPr/>
        </p:nvSpPr>
        <p:spPr>
          <a:xfrm>
            <a:off x="566717" y="3958902"/>
            <a:ext cx="6345865" cy="842299"/>
          </a:xfrm>
          <a:prstGeom prst="rect">
            <a:avLst/>
          </a:prstGeom>
          <a:solidFill>
            <a:schemeClr val="accent2"/>
          </a:solidFill>
          <a:ln w="19050">
            <a:solidFill>
              <a:srgbClr val="13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10,332 crisis and support sessions provided by               Safe Spaces and Hospital Buddies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5F6DC-CFB1-4969-B8DC-431D67ABE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691" y="2019847"/>
            <a:ext cx="678295" cy="678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23201-1530-42D5-92E2-4CF21FB94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691" y="3006419"/>
            <a:ext cx="734292" cy="7342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D6F870-608F-4849-AF51-4A4859CA6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707" y="3971920"/>
            <a:ext cx="816262" cy="8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8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5D646-473A-2769-2419-EEF90671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Mind Meridian"/>
                <a:cs typeface="Mind Meridian"/>
              </a:rPr>
              <a:t>Support for you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612FA2-1FF9-4AB8-9960-22CAA19EF8F5}"/>
              </a:ext>
            </a:extLst>
          </p:cNvPr>
          <p:cNvSpPr/>
          <p:nvPr/>
        </p:nvSpPr>
        <p:spPr>
          <a:xfrm>
            <a:off x="496129" y="1064000"/>
            <a:ext cx="6733346" cy="1672057"/>
          </a:xfrm>
          <a:prstGeom prst="roundRect">
            <a:avLst/>
          </a:prstGeom>
          <a:ln w="28575">
            <a:solidFill>
              <a:srgbClr val="13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GB" sz="1600" b="1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Guide-Line:</a:t>
            </a:r>
          </a:p>
          <a:p>
            <a:pPr>
              <a:spcAft>
                <a:spcPts val="1200"/>
              </a:spcAft>
            </a:pPr>
            <a:r>
              <a:rPr lang="en-GB" sz="1600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Guide-Line provides </a:t>
            </a:r>
            <a:r>
              <a:rPr lang="en-GB" sz="1600" b="1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confidential, emotional support</a:t>
            </a:r>
            <a:r>
              <a:rPr lang="en-GB" sz="1600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 to you every day and night from 8am to midnight.</a:t>
            </a:r>
          </a:p>
          <a:p>
            <a:pPr>
              <a:spcAft>
                <a:spcPts val="1200"/>
              </a:spcAft>
            </a:pPr>
            <a:r>
              <a:rPr lang="en-GB" sz="1600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Call us for telephone support on </a:t>
            </a:r>
            <a:r>
              <a:rPr lang="en-GB" sz="1600" b="1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08001 884 884 </a:t>
            </a:r>
            <a:r>
              <a:rPr lang="en-GB" sz="1600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or chat to us </a:t>
            </a:r>
            <a:r>
              <a:rPr lang="en-GB" sz="1600" b="1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online</a:t>
            </a:r>
            <a:r>
              <a:rPr lang="en-GB" sz="1600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3542C6-DB33-4885-B0D0-385F4013C650}"/>
              </a:ext>
            </a:extLst>
          </p:cNvPr>
          <p:cNvSpPr/>
          <p:nvPr/>
        </p:nvSpPr>
        <p:spPr>
          <a:xfrm>
            <a:off x="496129" y="2952749"/>
            <a:ext cx="6733346" cy="1947863"/>
          </a:xfrm>
          <a:prstGeom prst="roundRect">
            <a:avLst/>
          </a:prstGeom>
          <a:solidFill>
            <a:srgbClr val="71F5C3"/>
          </a:solidFill>
          <a:ln w="28575">
            <a:solidFill>
              <a:srgbClr val="13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GB" sz="1600" b="1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Safe Spaces:</a:t>
            </a:r>
          </a:p>
          <a:p>
            <a:pPr>
              <a:spcAft>
                <a:spcPts val="1200"/>
              </a:spcAft>
            </a:pPr>
            <a:r>
              <a:rPr lang="en-GB" sz="1600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Anyone aged 7 or over living in Bradford District and Craven can access </a:t>
            </a:r>
            <a:r>
              <a:rPr lang="en-GB" sz="1600" b="1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urgent same-day support </a:t>
            </a:r>
            <a:r>
              <a:rPr lang="en-GB" sz="1600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from Safe Spaces at our Bradford and Keighley Hubs.</a:t>
            </a:r>
          </a:p>
          <a:p>
            <a:pPr>
              <a:spcAft>
                <a:spcPts val="1200"/>
              </a:spcAft>
            </a:pPr>
            <a:r>
              <a:rPr lang="en-GB" sz="1600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Call First Response on </a:t>
            </a:r>
            <a:r>
              <a:rPr lang="en-GB" sz="1600" b="1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08009 521 181 </a:t>
            </a:r>
            <a:r>
              <a:rPr lang="en-GB" sz="1600" dirty="0">
                <a:solidFill>
                  <a:schemeClr val="tx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and ask for ‘Safe Spaces’ crisis support or call Guide-Line.</a:t>
            </a:r>
          </a:p>
        </p:txBody>
      </p:sp>
    </p:spTree>
    <p:extLst>
      <p:ext uri="{BB962C8B-B14F-4D97-AF65-F5344CB8AC3E}">
        <p14:creationId xmlns:p14="http://schemas.microsoft.com/office/powerpoint/2010/main" val="259685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5D646-473A-2769-2419-EEF90671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Mind Meridian"/>
                <a:cs typeface="Mind Meridian"/>
              </a:rPr>
              <a:t>Support for you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612FA2-1FF9-4AB8-9960-22CAA19EF8F5}"/>
              </a:ext>
            </a:extLst>
          </p:cNvPr>
          <p:cNvSpPr/>
          <p:nvPr/>
        </p:nvSpPr>
        <p:spPr>
          <a:xfrm>
            <a:off x="496129" y="1057275"/>
            <a:ext cx="6733346" cy="1678782"/>
          </a:xfrm>
          <a:prstGeom prst="roundRect">
            <a:avLst/>
          </a:prstGeom>
          <a:ln w="28575">
            <a:solidFill>
              <a:srgbClr val="13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1200"/>
              </a:spcAft>
            </a:pPr>
            <a:r>
              <a:rPr lang="en-GB" sz="1400" b="1" dirty="0">
                <a:solidFill>
                  <a:schemeClr val="tx1"/>
                </a:solidFill>
                <a:latin typeface="Mind Meridian"/>
                <a:cs typeface="Mind Meridian"/>
              </a:rPr>
              <a:t>Know Your Mind:</a:t>
            </a:r>
            <a:endParaRPr lang="en-GB" sz="1400" b="1" dirty="0">
              <a:solidFill>
                <a:schemeClr val="tx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400" dirty="0">
                <a:solidFill>
                  <a:schemeClr val="tx1"/>
                </a:solidFill>
                <a:latin typeface="Mind Meridian"/>
                <a:cs typeface="Mind Meridian"/>
              </a:rPr>
              <a:t>Young people in Bradford District and Craven struggling with their mental health. This service is for those aged between 8-19 or up to 25 with additional needs.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solidFill>
                  <a:schemeClr val="tx1"/>
                </a:solidFill>
                <a:latin typeface="Mind Meridian"/>
                <a:cs typeface="Mind Meridian"/>
              </a:rPr>
              <a:t>You can refer yourself or someone else using our online referral form.</a:t>
            </a:r>
            <a:endParaRPr lang="en-GB" sz="1400" dirty="0">
              <a:solidFill>
                <a:schemeClr val="tx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3542C6-DB33-4885-B0D0-385F4013C650}"/>
              </a:ext>
            </a:extLst>
          </p:cNvPr>
          <p:cNvSpPr/>
          <p:nvPr/>
        </p:nvSpPr>
        <p:spPr>
          <a:xfrm>
            <a:off x="496129" y="2957512"/>
            <a:ext cx="3278981" cy="1943099"/>
          </a:xfrm>
          <a:prstGeom prst="roundRect">
            <a:avLst/>
          </a:prstGeom>
          <a:solidFill>
            <a:srgbClr val="71F5C3"/>
          </a:solidFill>
          <a:ln w="28575">
            <a:solidFill>
              <a:srgbClr val="13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1200"/>
              </a:spcAft>
            </a:pPr>
            <a:r>
              <a:rPr lang="en-GB" sz="1400" b="1" dirty="0">
                <a:solidFill>
                  <a:schemeClr val="tx1"/>
                </a:solidFill>
                <a:latin typeface="Mind Meridian"/>
                <a:cs typeface="Mind Meridian"/>
              </a:rPr>
              <a:t>Other services:</a:t>
            </a:r>
            <a:endParaRPr lang="en-GB" sz="1400" b="1" dirty="0">
              <a:solidFill>
                <a:schemeClr val="tx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pPr marL="285750" indent="-285750">
              <a:spcAft>
                <a:spcPts val="5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1400" dirty="0">
                <a:solidFill>
                  <a:schemeClr val="tx1"/>
                </a:solidFill>
                <a:latin typeface="Mind Meridian"/>
                <a:cs typeface="Mind Meridian"/>
              </a:rPr>
              <a:t>Wellbeing groups</a:t>
            </a:r>
            <a:endParaRPr lang="en-GB" sz="140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spcAft>
                <a:spcPts val="5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1400" dirty="0">
                <a:solidFill>
                  <a:schemeClr val="tx1"/>
                </a:solidFill>
                <a:latin typeface="Mind Meridian"/>
                <a:cs typeface="Mind Meridian"/>
              </a:rPr>
              <a:t>Hearing Voices group</a:t>
            </a:r>
          </a:p>
          <a:p>
            <a:pPr marL="285750" indent="-285750">
              <a:spcAft>
                <a:spcPts val="5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1400" dirty="0">
                <a:solidFill>
                  <a:schemeClr val="tx1"/>
                </a:solidFill>
                <a:latin typeface="Mind Meridian"/>
                <a:cs typeface="Mind Meridian"/>
              </a:rPr>
              <a:t>Enhanced Access (GP support)</a:t>
            </a:r>
          </a:p>
          <a:p>
            <a:pPr marL="285750" indent="-285750">
              <a:spcAft>
                <a:spcPts val="5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1400" dirty="0">
                <a:solidFill>
                  <a:schemeClr val="tx1"/>
                </a:solidFill>
                <a:latin typeface="Mind Meridian"/>
                <a:cs typeface="Mind Meridian"/>
              </a:rPr>
              <a:t>Befriending service</a:t>
            </a:r>
          </a:p>
          <a:p>
            <a:pPr marL="285750" indent="-285750">
              <a:spcAft>
                <a:spcPts val="5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1400" dirty="0">
                <a:solidFill>
                  <a:schemeClr val="tx1"/>
                </a:solidFill>
                <a:latin typeface="Mind Meridian"/>
                <a:cs typeface="Mind Meridian"/>
              </a:rPr>
              <a:t>Healthy Minds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501092-8FE1-4D35-9F7D-D6A682518796}"/>
              </a:ext>
            </a:extLst>
          </p:cNvPr>
          <p:cNvSpPr/>
          <p:nvPr/>
        </p:nvSpPr>
        <p:spPr>
          <a:xfrm>
            <a:off x="3950494" y="2957511"/>
            <a:ext cx="3278981" cy="1943099"/>
          </a:xfrm>
          <a:prstGeom prst="roundRect">
            <a:avLst/>
          </a:prstGeom>
          <a:solidFill>
            <a:srgbClr val="71F5C3"/>
          </a:solidFill>
          <a:ln w="28575">
            <a:solidFill>
              <a:srgbClr val="13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1200"/>
              </a:spcAft>
            </a:pPr>
            <a:r>
              <a:rPr lang="en-GB" sz="1400" b="1" dirty="0">
                <a:solidFill>
                  <a:schemeClr val="tx1"/>
                </a:solidFill>
                <a:latin typeface="Mind Meridian"/>
                <a:cs typeface="Mind Meridian"/>
              </a:rPr>
              <a:t>Visit our website to find out more about all of our services:</a:t>
            </a:r>
          </a:p>
          <a:p>
            <a:pPr>
              <a:spcAft>
                <a:spcPts val="1200"/>
              </a:spcAft>
            </a:pPr>
            <a:r>
              <a:rPr lang="en-GB" sz="1400" b="1" dirty="0">
                <a:solidFill>
                  <a:schemeClr val="tx1"/>
                </a:solidFill>
                <a:latin typeface="Mind Meridian"/>
                <a:cs typeface="Mind Meridian"/>
              </a:rPr>
              <a:t>mindinbradford.org.uk/support-for-you/</a:t>
            </a:r>
          </a:p>
        </p:txBody>
      </p:sp>
    </p:spTree>
    <p:extLst>
      <p:ext uri="{BB962C8B-B14F-4D97-AF65-F5344CB8AC3E}">
        <p14:creationId xmlns:p14="http://schemas.microsoft.com/office/powerpoint/2010/main" val="243504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FEF00F-6F1A-4301-9CAC-7B6F558B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 involved!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3F885B-2551-41B7-B549-4701ECD29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998" y="1628775"/>
            <a:ext cx="3886200" cy="338220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GB" b="1" dirty="0"/>
              <a:t>Volunteer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/>
              <a:t>We have lots of events where you can help us fundraise or services you can work on in your spare time to build up your CV.</a:t>
            </a:r>
            <a:endParaRPr lang="en-US" b="1" dirty="0"/>
          </a:p>
          <a:p>
            <a:pPr marL="0" indent="0">
              <a:spcAft>
                <a:spcPts val="1800"/>
              </a:spcAft>
              <a:buNone/>
            </a:pPr>
            <a:r>
              <a:rPr lang="en-US" b="1" dirty="0"/>
              <a:t>Fundraise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/>
              <a:t>Why not take on a fundraising challenge. We have a full calendar of events on the website, or do your own thing!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7464B2A-0BE4-4B12-8C52-ECFBC9BA31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748" b="22263"/>
          <a:stretch/>
        </p:blipFill>
        <p:spPr>
          <a:xfrm>
            <a:off x="4572000" y="413615"/>
            <a:ext cx="5229725" cy="257961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4702F1-DA13-408F-A6AC-B001F7A1D2FB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endParaRPr lang="en-US" b="1" dirty="0"/>
          </a:p>
          <a:p>
            <a:pPr marL="0" indent="0">
              <a:spcAft>
                <a:spcPts val="1800"/>
              </a:spcAft>
              <a:buNone/>
            </a:pPr>
            <a:endParaRPr lang="en-US" b="1" dirty="0"/>
          </a:p>
          <a:p>
            <a:pPr marL="0" indent="0">
              <a:spcAft>
                <a:spcPts val="1800"/>
              </a:spcAft>
              <a:buNone/>
            </a:pPr>
            <a:r>
              <a:rPr lang="en-US" b="1" dirty="0"/>
              <a:t>Work for us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/>
              <a:t>We have over 100 staff working full-time and part-time at Bradford District and Craven Mind.</a:t>
            </a:r>
            <a:endParaRPr lang="en-US" b="1" dirty="0"/>
          </a:p>
          <a:p>
            <a:pPr>
              <a:spcAft>
                <a:spcPts val="1800"/>
              </a:spcAft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8808AE-78BA-4F8C-81C0-73D35CC8C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037" y="4516964"/>
            <a:ext cx="1051248" cy="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0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- up of a rope&#10;&#10;Description automatically generated with low confidence">
            <a:extLst>
              <a:ext uri="{FF2B5EF4-FFF2-40B4-BE49-F238E27FC236}">
                <a16:creationId xmlns:a16="http://schemas.microsoft.com/office/drawing/2014/main" id="{00FBD891-4CF6-400D-83C3-08A549C1E1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94" y="0"/>
            <a:ext cx="9197788" cy="5140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24F4B7-C6DE-4D01-8C81-F6449D58DAA2}"/>
              </a:ext>
            </a:extLst>
          </p:cNvPr>
          <p:cNvSpPr txBox="1"/>
          <p:nvPr/>
        </p:nvSpPr>
        <p:spPr>
          <a:xfrm>
            <a:off x="339864" y="1172853"/>
            <a:ext cx="5110621" cy="379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Bradford District and Craven Mind</a:t>
            </a:r>
          </a:p>
          <a:p>
            <a:r>
              <a:rPr lang="en-US" sz="1200" dirty="0" err="1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Kenburgh</a:t>
            </a:r>
            <a:r>
              <a:rPr lang="en-US" sz="1200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 House</a:t>
            </a:r>
          </a:p>
          <a:p>
            <a:r>
              <a:rPr lang="en-US" sz="1200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28 Manor Row</a:t>
            </a:r>
          </a:p>
          <a:p>
            <a:r>
              <a:rPr lang="en-US" sz="1200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Bradford</a:t>
            </a:r>
          </a:p>
          <a:p>
            <a:r>
              <a:rPr lang="en-US" sz="1200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BD1 4QU</a:t>
            </a:r>
          </a:p>
          <a:p>
            <a:endParaRPr lang="en-US" sz="12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T: 01274 730815</a:t>
            </a:r>
          </a:p>
          <a:p>
            <a:endParaRPr lang="en-US" sz="12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www.mindinbradford.org.uk</a:t>
            </a:r>
            <a:endParaRPr lang="en-US" sz="12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admin@mindinbradford.org.uk</a:t>
            </a:r>
            <a:r>
              <a:rPr lang="en-US" sz="1200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 </a:t>
            </a: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Mind Meridian" panose="020B0503030507020204" pitchFamily="34" charset="0"/>
              <a:cs typeface="Mind Meridian" panose="020B0503030507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Registered charity number 1142357</a:t>
            </a:r>
            <a:endParaRPr lang="en-US" sz="800" dirty="0">
              <a:solidFill>
                <a:schemeClr val="bg1"/>
              </a:solidFill>
              <a:highlight>
                <a:srgbClr val="1300C1"/>
              </a:highlight>
              <a:latin typeface="Mind Meridian" panose="020B0503030507020204" pitchFamily="34" charset="0"/>
              <a:cs typeface="Mind Meridian" panose="020B0503030507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49BF1-AE1F-4389-8560-01FA88622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64" y="265874"/>
            <a:ext cx="1667532" cy="7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17556"/>
      </p:ext>
    </p:extLst>
  </p:cSld>
  <p:clrMapOvr>
    <a:masterClrMapping/>
  </p:clrMapOvr>
</p:sld>
</file>

<file path=ppt/theme/theme1.xml><?xml version="1.0" encoding="utf-8"?>
<a:theme xmlns:a="http://schemas.openxmlformats.org/drawingml/2006/main" name="Mind main background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er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ighlight page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ighlight page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hotography layout - use with set slide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4EEC916432C24D8E93E7FC65807AA1" ma:contentTypeVersion="18" ma:contentTypeDescription="Create a new document." ma:contentTypeScope="" ma:versionID="32a633d1f838e0c1f3cb54d08f5e4a59">
  <xsd:schema xmlns:xsd="http://www.w3.org/2001/XMLSchema" xmlns:xs="http://www.w3.org/2001/XMLSchema" xmlns:p="http://schemas.microsoft.com/office/2006/metadata/properties" xmlns:ns2="eb046f60-432e-4a1f-8f54-b8cb249dd48e" xmlns:ns3="831546a6-8d7e-4592-8d08-553fe46d98cc" targetNamespace="http://schemas.microsoft.com/office/2006/metadata/properties" ma:root="true" ma:fieldsID="3f47bec29f14bcc4e626e88997a2d3f2" ns2:_="" ns3:_="">
    <xsd:import namespace="eb046f60-432e-4a1f-8f54-b8cb249dd48e"/>
    <xsd:import namespace="831546a6-8d7e-4592-8d08-553fe46d98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46f60-432e-4a1f-8f54-b8cb249dd4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2d3d44a-c1a7-4c56-8de6-9713b6241d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546a6-8d7e-4592-8d08-553fe46d98c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82c0614-3ddc-44c1-a5b1-640f75929020}" ma:internalName="TaxCatchAll" ma:showField="CatchAllData" ma:web="831546a6-8d7e-4592-8d08-553fe46d98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156D76-791B-458D-A9EF-45959C2EA9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046f60-432e-4a1f-8f54-b8cb249dd48e"/>
    <ds:schemaRef ds:uri="831546a6-8d7e-4592-8d08-553fe46d98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2765B1-3E93-4A05-B6E0-68B54D4CA6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585</Words>
  <Application>Microsoft Office PowerPoint</Application>
  <PresentationFormat>On-screen Show (16:9)</PresentationFormat>
  <Paragraphs>72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</vt:lpstr>
      <vt:lpstr>FS Meridian</vt:lpstr>
      <vt:lpstr>Arial</vt:lpstr>
      <vt:lpstr>Mind Meridian</vt:lpstr>
      <vt:lpstr>Mind main backgrounds</vt:lpstr>
      <vt:lpstr>Section breakers</vt:lpstr>
      <vt:lpstr>Highlight pages</vt:lpstr>
      <vt:lpstr>1_Highlight pages</vt:lpstr>
      <vt:lpstr>Photography layout - use with set slides</vt:lpstr>
      <vt:lpstr>PowerPoint Presentation</vt:lpstr>
      <vt:lpstr>Bradford District and Craven Mind</vt:lpstr>
      <vt:lpstr>From 1 Sept 2024</vt:lpstr>
      <vt:lpstr>We are Bradford District and Craven Mind</vt:lpstr>
      <vt:lpstr>Impact Report 2023-2024</vt:lpstr>
      <vt:lpstr>Support for you</vt:lpstr>
      <vt:lpstr>Support for you</vt:lpstr>
      <vt:lpstr>Get involved!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Whyte</dc:creator>
  <cp:lastModifiedBy>Bryony Rathmell</cp:lastModifiedBy>
  <cp:revision>9</cp:revision>
  <dcterms:created xsi:type="dcterms:W3CDTF">2021-02-06T18:56:46Z</dcterms:created>
  <dcterms:modified xsi:type="dcterms:W3CDTF">2024-11-04T12:35:33Z</dcterms:modified>
</cp:coreProperties>
</file>