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1748" r:id="rId3"/>
    <p:sldId id="260" r:id="rId4"/>
    <p:sldId id="2019" r:id="rId5"/>
    <p:sldId id="262" r:id="rId6"/>
    <p:sldId id="2010" r:id="rId7"/>
    <p:sldId id="2008" r:id="rId8"/>
    <p:sldId id="2017" r:id="rId9"/>
    <p:sldId id="2018" r:id="rId10"/>
    <p:sldId id="2020" r:id="rId11"/>
    <p:sldId id="201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7" autoAdjust="0"/>
    <p:restoredTop sz="94660"/>
  </p:normalViewPr>
  <p:slideViewPr>
    <p:cSldViewPr snapToGrid="0">
      <p:cViewPr varScale="1">
        <p:scale>
          <a:sx n="77" d="100"/>
          <a:sy n="77" d="100"/>
        </p:scale>
        <p:origin x="126"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AAF36-A9B5-49EC-88BF-6497E83E8645}" type="doc">
      <dgm:prSet loTypeId="urn:microsoft.com/office/officeart/2005/8/layout/hProcess4" loCatId="process" qsTypeId="urn:microsoft.com/office/officeart/2005/8/quickstyle/simple1" qsCatId="simple" csTypeId="urn:microsoft.com/office/officeart/2005/8/colors/colorful1" csCatId="colorful" phldr="1"/>
      <dgm:spPr/>
    </dgm:pt>
    <dgm:pt modelId="{CE336C0E-AB2D-43DA-9F55-146ECC53E12C}">
      <dgm:prSet phldrT="[Text]" custT="1"/>
      <dgm:spPr>
        <a:effectLst>
          <a:outerShdw blurRad="50800" dist="38100" dir="2700000" algn="tl" rotWithShape="0">
            <a:prstClr val="black">
              <a:alpha val="40000"/>
            </a:prstClr>
          </a:outerShdw>
        </a:effectLst>
      </dgm:spPr>
      <dgm:t>
        <a:bodyPr/>
        <a:lstStyle/>
        <a:p>
          <a:r>
            <a:rPr lang="en-US" sz="1500" u="sng" dirty="0"/>
            <a:t>Referral</a:t>
          </a:r>
        </a:p>
        <a:p>
          <a:endParaRPr lang="en-GB" sz="1200" dirty="0"/>
        </a:p>
      </dgm:t>
    </dgm:pt>
    <dgm:pt modelId="{F1AF574D-F0CC-4E23-B063-13DB3F9A1072}" type="parTrans" cxnId="{BF955157-612D-4475-8D12-0FB315F0A883}">
      <dgm:prSet/>
      <dgm:spPr/>
      <dgm:t>
        <a:bodyPr/>
        <a:lstStyle/>
        <a:p>
          <a:endParaRPr lang="en-GB"/>
        </a:p>
      </dgm:t>
    </dgm:pt>
    <dgm:pt modelId="{75A95DE0-895E-47FD-ABFA-55162FD46C5D}" type="sibTrans" cxnId="{BF955157-612D-4475-8D12-0FB315F0A883}">
      <dgm:prSet/>
      <dgm:spPr/>
      <dgm:t>
        <a:bodyPr/>
        <a:lstStyle/>
        <a:p>
          <a:endParaRPr lang="en-GB"/>
        </a:p>
      </dgm:t>
    </dgm:pt>
    <dgm:pt modelId="{532046FF-940F-412C-BEE1-A14FDB0B1B0D}">
      <dgm:prSet phldrT="[Text]"/>
      <dgm:spPr>
        <a:effectLst>
          <a:outerShdw blurRad="50800" dist="38100" dir="2700000" algn="tl" rotWithShape="0">
            <a:prstClr val="black">
              <a:alpha val="40000"/>
            </a:prstClr>
          </a:outerShdw>
        </a:effectLst>
      </dgm:spPr>
      <dgm:t>
        <a:bodyPr/>
        <a:lstStyle/>
        <a:p>
          <a:r>
            <a:rPr lang="en-US" u="sng" dirty="0"/>
            <a:t>Treatment</a:t>
          </a:r>
          <a:endParaRPr lang="en-GB" u="sng" dirty="0"/>
        </a:p>
      </dgm:t>
    </dgm:pt>
    <dgm:pt modelId="{5AB2670D-090A-4462-89B8-7F94CA5655FC}" type="parTrans" cxnId="{00228ED2-8668-49F0-BC86-BCA378E1B2D2}">
      <dgm:prSet/>
      <dgm:spPr/>
      <dgm:t>
        <a:bodyPr/>
        <a:lstStyle/>
        <a:p>
          <a:endParaRPr lang="en-GB"/>
        </a:p>
      </dgm:t>
    </dgm:pt>
    <dgm:pt modelId="{3DBB34B6-B0C7-4390-8ACF-02BDA1C8AD36}" type="sibTrans" cxnId="{00228ED2-8668-49F0-BC86-BCA378E1B2D2}">
      <dgm:prSet/>
      <dgm:spPr/>
      <dgm:t>
        <a:bodyPr/>
        <a:lstStyle/>
        <a:p>
          <a:endParaRPr lang="en-GB"/>
        </a:p>
      </dgm:t>
    </dgm:pt>
    <dgm:pt modelId="{479D922B-8547-4030-8B81-91B1B1171AD8}">
      <dgm:prSet/>
      <dgm:spPr>
        <a:effectLst>
          <a:outerShdw blurRad="50800" dist="38100" dir="2700000" algn="tl" rotWithShape="0">
            <a:prstClr val="black">
              <a:alpha val="40000"/>
            </a:prstClr>
          </a:outerShdw>
        </a:effectLst>
      </dgm:spPr>
      <dgm:t>
        <a:bodyPr/>
        <a:lstStyle/>
        <a:p>
          <a:r>
            <a:rPr lang="en-US" u="sng" dirty="0"/>
            <a:t>Review</a:t>
          </a:r>
          <a:endParaRPr lang="en-GB" u="sng" dirty="0"/>
        </a:p>
      </dgm:t>
    </dgm:pt>
    <dgm:pt modelId="{D145B2AF-DCC6-4C83-B616-25128E654EFC}" type="parTrans" cxnId="{D42ADFE5-069E-474B-A5FE-5A97D91C6B98}">
      <dgm:prSet/>
      <dgm:spPr/>
      <dgm:t>
        <a:bodyPr/>
        <a:lstStyle/>
        <a:p>
          <a:endParaRPr lang="en-GB"/>
        </a:p>
      </dgm:t>
    </dgm:pt>
    <dgm:pt modelId="{8B863D38-0C51-4177-A4A6-C27DE02FA9A7}" type="sibTrans" cxnId="{D42ADFE5-069E-474B-A5FE-5A97D91C6B98}">
      <dgm:prSet/>
      <dgm:spPr/>
      <dgm:t>
        <a:bodyPr/>
        <a:lstStyle/>
        <a:p>
          <a:endParaRPr lang="en-GB"/>
        </a:p>
      </dgm:t>
    </dgm:pt>
    <dgm:pt modelId="{AAFA0193-0D5B-4535-AB01-A1B522399357}">
      <dgm:prSet custT="1"/>
      <dgm:spPr>
        <a:effectLst>
          <a:outerShdw blurRad="50800" dist="38100" dir="2700000" algn="tl" rotWithShape="0">
            <a:prstClr val="black">
              <a:alpha val="40000"/>
            </a:prstClr>
          </a:outerShdw>
        </a:effectLst>
      </dgm:spPr>
      <dgm:t>
        <a:bodyPr/>
        <a:lstStyle/>
        <a:p>
          <a:pPr>
            <a:buNone/>
          </a:pPr>
          <a:r>
            <a:rPr lang="en-US" sz="1000" dirty="0"/>
            <a:t>Referral into NECA via;</a:t>
          </a:r>
          <a:endParaRPr lang="en-GB" sz="1000" dirty="0"/>
        </a:p>
      </dgm:t>
    </dgm:pt>
    <dgm:pt modelId="{B4CD3799-3C40-4FBD-8E7E-AE293CD4B3E3}" type="parTrans" cxnId="{51DA223C-E355-47FE-A730-E11DE4946B41}">
      <dgm:prSet/>
      <dgm:spPr/>
      <dgm:t>
        <a:bodyPr/>
        <a:lstStyle/>
        <a:p>
          <a:endParaRPr lang="en-GB"/>
        </a:p>
      </dgm:t>
    </dgm:pt>
    <dgm:pt modelId="{F72FACCF-DCFA-4A6F-AD73-B3793D108C8B}" type="sibTrans" cxnId="{51DA223C-E355-47FE-A730-E11DE4946B41}">
      <dgm:prSet/>
      <dgm:spPr/>
      <dgm:t>
        <a:bodyPr/>
        <a:lstStyle/>
        <a:p>
          <a:endParaRPr lang="en-GB"/>
        </a:p>
      </dgm:t>
    </dgm:pt>
    <dgm:pt modelId="{F16C4C1C-C5B7-4650-962D-6848850DEFEA}">
      <dgm:prSet custT="1"/>
      <dgm:spPr>
        <a:effectLst>
          <a:outerShdw blurRad="50800" dist="38100" dir="2700000" algn="tl" rotWithShape="0">
            <a:prstClr val="black">
              <a:alpha val="40000"/>
            </a:prstClr>
          </a:outerShdw>
        </a:effectLst>
      </dgm:spPr>
      <dgm:t>
        <a:bodyPr/>
        <a:lstStyle/>
        <a:p>
          <a:pPr>
            <a:buFont typeface="Wingdings" panose="05000000000000000000" pitchFamily="2" charset="2"/>
            <a:buChar char="Ø"/>
          </a:pPr>
          <a:r>
            <a:rPr lang="en-US" sz="1000" dirty="0"/>
            <a:t>External (i.e. GP)</a:t>
          </a:r>
          <a:endParaRPr lang="en-GB" sz="1000" dirty="0"/>
        </a:p>
      </dgm:t>
    </dgm:pt>
    <dgm:pt modelId="{C1401CEA-F80F-4332-B65C-BFEE7B9C4676}" type="parTrans" cxnId="{6187666A-9C6E-47ED-A4ED-FE8379F156D5}">
      <dgm:prSet/>
      <dgm:spPr/>
      <dgm:t>
        <a:bodyPr/>
        <a:lstStyle/>
        <a:p>
          <a:endParaRPr lang="en-GB"/>
        </a:p>
      </dgm:t>
    </dgm:pt>
    <dgm:pt modelId="{688EA27D-23DC-41DE-A086-DD6D98307C69}" type="sibTrans" cxnId="{6187666A-9C6E-47ED-A4ED-FE8379F156D5}">
      <dgm:prSet/>
      <dgm:spPr/>
      <dgm:t>
        <a:bodyPr/>
        <a:lstStyle/>
        <a:p>
          <a:endParaRPr lang="en-GB"/>
        </a:p>
      </dgm:t>
    </dgm:pt>
    <dgm:pt modelId="{11FF1902-59E4-4A19-A0C6-AA6D420BC43D}">
      <dgm:prSet custT="1"/>
      <dgm:spPr>
        <a:effectLst>
          <a:outerShdw blurRad="50800" dist="38100" dir="2700000" algn="tl" rotWithShape="0">
            <a:prstClr val="black">
              <a:alpha val="40000"/>
            </a:prstClr>
          </a:outerShdw>
        </a:effectLst>
      </dgm:spPr>
      <dgm:t>
        <a:bodyPr/>
        <a:lstStyle/>
        <a:p>
          <a:pPr>
            <a:buFont typeface="Wingdings" panose="05000000000000000000" pitchFamily="2" charset="2"/>
            <a:buChar char="Ø"/>
          </a:pPr>
          <a:r>
            <a:rPr lang="en-US" sz="1000" dirty="0"/>
            <a:t>Self-Referral</a:t>
          </a:r>
          <a:endParaRPr lang="en-GB" sz="1000" dirty="0"/>
        </a:p>
      </dgm:t>
    </dgm:pt>
    <dgm:pt modelId="{DE5FE8A5-598D-4FB0-ADD1-A757FCF45BAF}" type="parTrans" cxnId="{7F4E1C37-2BB7-441E-A253-02E9DA41F669}">
      <dgm:prSet/>
      <dgm:spPr/>
      <dgm:t>
        <a:bodyPr/>
        <a:lstStyle/>
        <a:p>
          <a:endParaRPr lang="en-GB"/>
        </a:p>
      </dgm:t>
    </dgm:pt>
    <dgm:pt modelId="{0A796EC7-E3D8-4545-8460-6A1C431D981B}" type="sibTrans" cxnId="{7F4E1C37-2BB7-441E-A253-02E9DA41F669}">
      <dgm:prSet/>
      <dgm:spPr/>
      <dgm:t>
        <a:bodyPr/>
        <a:lstStyle/>
        <a:p>
          <a:endParaRPr lang="en-GB"/>
        </a:p>
      </dgm:t>
    </dgm:pt>
    <dgm:pt modelId="{58F084C8-A7C7-46B2-8AEF-F5881AC554A3}">
      <dgm:prSet custT="1"/>
      <dgm:spPr>
        <a:effectLst>
          <a:outerShdw blurRad="50800" dist="38100" dir="2700000" algn="tl" rotWithShape="0">
            <a:prstClr val="black">
              <a:alpha val="40000"/>
            </a:prstClr>
          </a:outerShdw>
        </a:effectLst>
      </dgm:spPr>
      <dgm:t>
        <a:bodyPr/>
        <a:lstStyle/>
        <a:p>
          <a:pPr>
            <a:buFont typeface="Wingdings" panose="05000000000000000000" pitchFamily="2" charset="2"/>
            <a:buChar char="Ø"/>
          </a:pPr>
          <a:r>
            <a:rPr lang="en-US" sz="1000" dirty="0"/>
            <a:t>National Gambling Helpline </a:t>
          </a:r>
          <a:endParaRPr lang="en-GB" sz="1000" dirty="0"/>
        </a:p>
      </dgm:t>
    </dgm:pt>
    <dgm:pt modelId="{85E258B0-BCBA-4038-AAA8-9C14BB431DF7}" type="parTrans" cxnId="{BA9BA0EF-9E06-4937-8DF9-529EAB4709EC}">
      <dgm:prSet/>
      <dgm:spPr/>
      <dgm:t>
        <a:bodyPr/>
        <a:lstStyle/>
        <a:p>
          <a:endParaRPr lang="en-GB"/>
        </a:p>
      </dgm:t>
    </dgm:pt>
    <dgm:pt modelId="{8F5EB3EB-2BE0-4151-8D98-B7C5361BFC5B}" type="sibTrans" cxnId="{BA9BA0EF-9E06-4937-8DF9-529EAB4709EC}">
      <dgm:prSet/>
      <dgm:spPr/>
      <dgm:t>
        <a:bodyPr/>
        <a:lstStyle/>
        <a:p>
          <a:endParaRPr lang="en-GB"/>
        </a:p>
      </dgm:t>
    </dgm:pt>
    <dgm:pt modelId="{46BE91BA-1038-437D-8475-D828C6878269}">
      <dgm:prSet/>
      <dgm:spPr>
        <a:solidFill>
          <a:schemeClr val="accent6"/>
        </a:solidFill>
        <a:effectLst>
          <a:outerShdw blurRad="50800" dist="38100" dir="2700000" algn="tl" rotWithShape="0">
            <a:prstClr val="black">
              <a:alpha val="40000"/>
            </a:prstClr>
          </a:outerShdw>
        </a:effectLst>
      </dgm:spPr>
      <dgm:t>
        <a:bodyPr/>
        <a:lstStyle/>
        <a:p>
          <a:r>
            <a:rPr lang="en-US" dirty="0"/>
            <a:t>Triage/Assessment</a:t>
          </a:r>
          <a:endParaRPr lang="en-GB" dirty="0"/>
        </a:p>
      </dgm:t>
    </dgm:pt>
    <dgm:pt modelId="{F0E28A24-232B-4A9D-92B1-CF083939F9D4}" type="parTrans" cxnId="{24AD3901-2C9D-4C3D-8DD7-F46259A0553D}">
      <dgm:prSet/>
      <dgm:spPr/>
      <dgm:t>
        <a:bodyPr/>
        <a:lstStyle/>
        <a:p>
          <a:endParaRPr lang="en-GB"/>
        </a:p>
      </dgm:t>
    </dgm:pt>
    <dgm:pt modelId="{73B2E4AD-580F-4006-81D8-7A0848AEC3C2}" type="sibTrans" cxnId="{24AD3901-2C9D-4C3D-8DD7-F46259A0553D}">
      <dgm:prSet/>
      <dgm:spPr>
        <a:solidFill>
          <a:schemeClr val="accent6"/>
        </a:solidFill>
      </dgm:spPr>
      <dgm:t>
        <a:bodyPr/>
        <a:lstStyle/>
        <a:p>
          <a:endParaRPr lang="en-GB"/>
        </a:p>
      </dgm:t>
    </dgm:pt>
    <dgm:pt modelId="{DA35A310-D0CD-4604-BD8B-7D254E8B1EE9}">
      <dgm:prSet custT="1"/>
      <dgm:spPr>
        <a:ln>
          <a:solidFill>
            <a:schemeClr val="accent6"/>
          </a:solidFill>
        </a:ln>
        <a:effectLst>
          <a:outerShdw blurRad="50800" dist="38100" dir="2700000" algn="tl" rotWithShape="0">
            <a:prstClr val="black">
              <a:alpha val="40000"/>
            </a:prstClr>
          </a:outerShdw>
        </a:effectLst>
      </dgm:spPr>
      <dgm:t>
        <a:bodyPr/>
        <a:lstStyle/>
        <a:p>
          <a:pPr marL="0" indent="0">
            <a:buNone/>
          </a:pPr>
          <a:r>
            <a:rPr lang="en-US" sz="1000" dirty="0"/>
            <a:t>Client to be contacted within 24-48 hours to complete initial assessment.  </a:t>
          </a:r>
          <a:endParaRPr lang="en-GB" sz="1000" dirty="0"/>
        </a:p>
      </dgm:t>
    </dgm:pt>
    <dgm:pt modelId="{AD585B83-4DED-4F03-88CB-797B1E98C08A}" type="parTrans" cxnId="{F5483A04-A2D6-492F-B8DA-E4ACB3578D9F}">
      <dgm:prSet/>
      <dgm:spPr/>
      <dgm:t>
        <a:bodyPr/>
        <a:lstStyle/>
        <a:p>
          <a:endParaRPr lang="en-GB"/>
        </a:p>
      </dgm:t>
    </dgm:pt>
    <dgm:pt modelId="{98D1DFBD-BBAB-4F20-A079-D3F52E43B2D0}" type="sibTrans" cxnId="{F5483A04-A2D6-492F-B8DA-E4ACB3578D9F}">
      <dgm:prSet/>
      <dgm:spPr/>
      <dgm:t>
        <a:bodyPr/>
        <a:lstStyle/>
        <a:p>
          <a:endParaRPr lang="en-GB"/>
        </a:p>
      </dgm:t>
    </dgm:pt>
    <dgm:pt modelId="{0CC9E67B-8331-4692-90E4-1DF870E0CA3D}">
      <dgm:prSet custT="1"/>
      <dgm:spPr>
        <a:effectLst>
          <a:outerShdw blurRad="50800" dist="38100" dir="2700000" algn="tl" rotWithShape="0">
            <a:prstClr val="black">
              <a:alpha val="40000"/>
            </a:prstClr>
          </a:outerShdw>
        </a:effectLst>
      </dgm:spPr>
      <dgm:t>
        <a:bodyPr/>
        <a:lstStyle/>
        <a:p>
          <a:pPr>
            <a:buNone/>
          </a:pPr>
          <a:endParaRPr lang="en-GB" sz="1000" dirty="0"/>
        </a:p>
      </dgm:t>
    </dgm:pt>
    <dgm:pt modelId="{E84C14ED-4BB4-455A-91CE-25EE8D8A58B6}" type="parTrans" cxnId="{861D52CE-FD53-4BCD-A9C6-3A7847275C4A}">
      <dgm:prSet/>
      <dgm:spPr/>
      <dgm:t>
        <a:bodyPr/>
        <a:lstStyle/>
        <a:p>
          <a:endParaRPr lang="en-GB"/>
        </a:p>
      </dgm:t>
    </dgm:pt>
    <dgm:pt modelId="{C0B7ED4D-5E02-4B99-B137-F14F0F0A906A}" type="sibTrans" cxnId="{861D52CE-FD53-4BCD-A9C6-3A7847275C4A}">
      <dgm:prSet/>
      <dgm:spPr/>
      <dgm:t>
        <a:bodyPr/>
        <a:lstStyle/>
        <a:p>
          <a:endParaRPr lang="en-GB"/>
        </a:p>
      </dgm:t>
    </dgm:pt>
    <dgm:pt modelId="{D179FB62-1512-45A9-85CC-E8C49EE91BC1}">
      <dgm:prSet/>
      <dgm:spPr>
        <a:effectLst>
          <a:outerShdw blurRad="50800" dist="38100" dir="2700000" algn="tl" rotWithShape="0">
            <a:prstClr val="black">
              <a:alpha val="40000"/>
            </a:prstClr>
          </a:outerShdw>
        </a:effectLst>
      </dgm:spPr>
      <dgm:t>
        <a:bodyPr/>
        <a:lstStyle/>
        <a:p>
          <a:pPr marL="0" indent="0">
            <a:buNone/>
          </a:pPr>
          <a:r>
            <a:rPr lang="en-US" dirty="0"/>
            <a:t>Appointment offered, usually  within 1 week of referral. This can be face to face, telephone or virtual.  </a:t>
          </a:r>
          <a:endParaRPr lang="en-GB" dirty="0"/>
        </a:p>
      </dgm:t>
    </dgm:pt>
    <dgm:pt modelId="{86DCF66E-D440-4191-A532-730C5BAE7744}" type="parTrans" cxnId="{9FCEB228-D168-4368-85AB-8829D8C223B7}">
      <dgm:prSet/>
      <dgm:spPr/>
      <dgm:t>
        <a:bodyPr/>
        <a:lstStyle/>
        <a:p>
          <a:endParaRPr lang="en-GB"/>
        </a:p>
      </dgm:t>
    </dgm:pt>
    <dgm:pt modelId="{55024DF8-9AAD-4087-911D-FB1547491336}" type="sibTrans" cxnId="{9FCEB228-D168-4368-85AB-8829D8C223B7}">
      <dgm:prSet/>
      <dgm:spPr/>
      <dgm:t>
        <a:bodyPr/>
        <a:lstStyle/>
        <a:p>
          <a:endParaRPr lang="en-GB"/>
        </a:p>
      </dgm:t>
    </dgm:pt>
    <dgm:pt modelId="{27F3F22F-82AD-4E34-85C3-1DA010157CE0}">
      <dgm:prSet/>
      <dgm:spPr>
        <a:ln>
          <a:solidFill>
            <a:schemeClr val="accent6"/>
          </a:solidFill>
        </a:ln>
        <a:effectLst>
          <a:outerShdw blurRad="50800" dist="38100" dir="2700000" algn="tl" rotWithShape="0">
            <a:prstClr val="black">
              <a:alpha val="40000"/>
            </a:prstClr>
          </a:outerShdw>
        </a:effectLst>
      </dgm:spPr>
      <dgm:t>
        <a:bodyPr/>
        <a:lstStyle/>
        <a:p>
          <a:pPr marL="0" indent="0">
            <a:buNone/>
          </a:pPr>
          <a:endParaRPr lang="en-GB" sz="900" dirty="0"/>
        </a:p>
      </dgm:t>
    </dgm:pt>
    <dgm:pt modelId="{3C76FD91-B43F-4B5E-B1B1-247797ABE2AB}" type="parTrans" cxnId="{AE18C84D-E7EB-4D2B-BF41-E55D24DCF344}">
      <dgm:prSet/>
      <dgm:spPr/>
      <dgm:t>
        <a:bodyPr/>
        <a:lstStyle/>
        <a:p>
          <a:endParaRPr lang="en-GB"/>
        </a:p>
      </dgm:t>
    </dgm:pt>
    <dgm:pt modelId="{FF960C36-0756-4AC5-A12C-BDD871EBF33E}" type="sibTrans" cxnId="{AE18C84D-E7EB-4D2B-BF41-E55D24DCF344}">
      <dgm:prSet/>
      <dgm:spPr/>
      <dgm:t>
        <a:bodyPr/>
        <a:lstStyle/>
        <a:p>
          <a:endParaRPr lang="en-GB"/>
        </a:p>
      </dgm:t>
    </dgm:pt>
    <dgm:pt modelId="{876E2605-7816-40C3-B863-55BCE7732D50}">
      <dgm:prSet/>
      <dgm:spPr>
        <a:ln>
          <a:solidFill>
            <a:schemeClr val="accent6"/>
          </a:solidFill>
        </a:ln>
        <a:effectLst>
          <a:outerShdw blurRad="50800" dist="38100" dir="2700000" algn="tl" rotWithShape="0">
            <a:prstClr val="black">
              <a:alpha val="40000"/>
            </a:prstClr>
          </a:outerShdw>
        </a:effectLst>
      </dgm:spPr>
      <dgm:t>
        <a:bodyPr/>
        <a:lstStyle/>
        <a:p>
          <a:pPr marL="0" indent="0">
            <a:buNone/>
          </a:pPr>
          <a:endParaRPr lang="en-GB" sz="900" dirty="0"/>
        </a:p>
      </dgm:t>
    </dgm:pt>
    <dgm:pt modelId="{C626B583-ACF7-46DA-9758-B642871C2539}" type="parTrans" cxnId="{B73D063C-EFBB-4CD5-A335-86871A93102C}">
      <dgm:prSet/>
      <dgm:spPr/>
      <dgm:t>
        <a:bodyPr/>
        <a:lstStyle/>
        <a:p>
          <a:endParaRPr lang="en-GB"/>
        </a:p>
      </dgm:t>
    </dgm:pt>
    <dgm:pt modelId="{C74BFFAF-B3F5-48EE-BB2A-72BD29052F2F}" type="sibTrans" cxnId="{B73D063C-EFBB-4CD5-A335-86871A93102C}">
      <dgm:prSet/>
      <dgm:spPr/>
      <dgm:t>
        <a:bodyPr/>
        <a:lstStyle/>
        <a:p>
          <a:endParaRPr lang="en-GB"/>
        </a:p>
      </dgm:t>
    </dgm:pt>
    <dgm:pt modelId="{BDB6D04E-170B-4BFC-9AAC-D0E9D0A83637}">
      <dgm:prSet custT="1"/>
      <dgm:spPr>
        <a:effectLst>
          <a:outerShdw blurRad="50800" dist="38100" dir="2700000" algn="tl" rotWithShape="0">
            <a:prstClr val="black">
              <a:alpha val="40000"/>
            </a:prstClr>
          </a:outerShdw>
        </a:effectLst>
      </dgm:spPr>
      <dgm:t>
        <a:bodyPr/>
        <a:lstStyle/>
        <a:p>
          <a:pPr marL="0" indent="0">
            <a:buNone/>
          </a:pPr>
          <a:r>
            <a:rPr lang="en-US" sz="1000" dirty="0"/>
            <a:t>Clients offered ongoing appointments with regular reviews. </a:t>
          </a:r>
          <a:endParaRPr lang="en-GB" sz="1000" dirty="0"/>
        </a:p>
      </dgm:t>
    </dgm:pt>
    <dgm:pt modelId="{BEC8C60A-CF0B-49DD-83D8-32A95B2CFB54}" type="parTrans" cxnId="{5576FAA3-8646-4F8C-9BBE-A759628862E6}">
      <dgm:prSet/>
      <dgm:spPr/>
      <dgm:t>
        <a:bodyPr/>
        <a:lstStyle/>
        <a:p>
          <a:endParaRPr lang="en-GB"/>
        </a:p>
      </dgm:t>
    </dgm:pt>
    <dgm:pt modelId="{52216BFF-A6E3-4087-A260-0EC40932D1DD}" type="sibTrans" cxnId="{5576FAA3-8646-4F8C-9BBE-A759628862E6}">
      <dgm:prSet/>
      <dgm:spPr/>
      <dgm:t>
        <a:bodyPr/>
        <a:lstStyle/>
        <a:p>
          <a:endParaRPr lang="en-GB"/>
        </a:p>
      </dgm:t>
    </dgm:pt>
    <dgm:pt modelId="{20008422-EC81-4761-A824-687812F29D6B}">
      <dgm:prSet/>
      <dgm:spPr>
        <a:effectLst>
          <a:outerShdw blurRad="50800" dist="38100" dir="2700000" algn="tl" rotWithShape="0">
            <a:prstClr val="black">
              <a:alpha val="40000"/>
            </a:prstClr>
          </a:outerShdw>
        </a:effectLst>
      </dgm:spPr>
      <dgm:t>
        <a:bodyPr/>
        <a:lstStyle/>
        <a:p>
          <a:pPr marL="57150" indent="0">
            <a:buNone/>
          </a:pPr>
          <a:endParaRPr lang="en-GB" sz="800" dirty="0"/>
        </a:p>
      </dgm:t>
    </dgm:pt>
    <dgm:pt modelId="{18F94367-70AC-40CA-9D4F-1DA90C70D94C}" type="parTrans" cxnId="{EB6DF7E4-4B3F-479E-BD18-858EEA0226BE}">
      <dgm:prSet/>
      <dgm:spPr/>
      <dgm:t>
        <a:bodyPr/>
        <a:lstStyle/>
        <a:p>
          <a:endParaRPr lang="en-GB"/>
        </a:p>
      </dgm:t>
    </dgm:pt>
    <dgm:pt modelId="{84747615-8A75-458F-8294-20F444C3E086}" type="sibTrans" cxnId="{EB6DF7E4-4B3F-479E-BD18-858EEA0226BE}">
      <dgm:prSet/>
      <dgm:spPr/>
      <dgm:t>
        <a:bodyPr/>
        <a:lstStyle/>
        <a:p>
          <a:endParaRPr lang="en-GB"/>
        </a:p>
      </dgm:t>
    </dgm:pt>
    <dgm:pt modelId="{462172C0-9FC9-4FD9-BD82-E7A649A74034}">
      <dgm:prSet custT="1"/>
      <dgm:spPr>
        <a:effectLst>
          <a:outerShdw blurRad="50800" dist="38100" dir="2700000" algn="tl" rotWithShape="0">
            <a:prstClr val="black">
              <a:alpha val="40000"/>
            </a:prstClr>
          </a:outerShdw>
        </a:effectLst>
      </dgm:spPr>
      <dgm:t>
        <a:bodyPr/>
        <a:lstStyle/>
        <a:p>
          <a:pPr marL="0" indent="0">
            <a:buNone/>
          </a:pPr>
          <a:r>
            <a:rPr lang="en-US" sz="1000" dirty="0"/>
            <a:t>Once discharged clients will receive 3, 6 and 12 month follow ups, with the option to contact NECA / their practitioner for further support at any time.</a:t>
          </a:r>
          <a:endParaRPr lang="en-GB" sz="1000" dirty="0"/>
        </a:p>
      </dgm:t>
    </dgm:pt>
    <dgm:pt modelId="{7424428F-FF79-4BFC-AB56-8B6282807194}" type="parTrans" cxnId="{2AB17A10-DA33-42B8-8576-17FCF9B51F70}">
      <dgm:prSet/>
      <dgm:spPr/>
      <dgm:t>
        <a:bodyPr/>
        <a:lstStyle/>
        <a:p>
          <a:endParaRPr lang="en-GB"/>
        </a:p>
      </dgm:t>
    </dgm:pt>
    <dgm:pt modelId="{D0D9D461-0D5E-4C67-850D-781828CD4BCD}" type="sibTrans" cxnId="{2AB17A10-DA33-42B8-8576-17FCF9B51F70}">
      <dgm:prSet/>
      <dgm:spPr/>
      <dgm:t>
        <a:bodyPr/>
        <a:lstStyle/>
        <a:p>
          <a:endParaRPr lang="en-GB"/>
        </a:p>
      </dgm:t>
    </dgm:pt>
    <dgm:pt modelId="{AF8EDD38-B12E-43EE-8603-B0F4F56D1A81}">
      <dgm:prSet custT="1"/>
      <dgm:spPr>
        <a:effectLst>
          <a:outerShdw blurRad="50800" dist="38100" dir="2700000" algn="tl" rotWithShape="0">
            <a:prstClr val="black">
              <a:alpha val="40000"/>
            </a:prstClr>
          </a:outerShdw>
        </a:effectLst>
      </dgm:spPr>
      <dgm:t>
        <a:bodyPr/>
        <a:lstStyle/>
        <a:p>
          <a:pPr marL="0" indent="0">
            <a:buNone/>
          </a:pPr>
          <a:endParaRPr lang="en-GB" sz="1000" dirty="0"/>
        </a:p>
      </dgm:t>
    </dgm:pt>
    <dgm:pt modelId="{D62BDCEC-FB18-463C-86B3-6005D6780BB7}" type="parTrans" cxnId="{B6E25D98-296C-4F70-B407-B27CF2B66293}">
      <dgm:prSet/>
      <dgm:spPr/>
      <dgm:t>
        <a:bodyPr/>
        <a:lstStyle/>
        <a:p>
          <a:endParaRPr lang="en-GB"/>
        </a:p>
      </dgm:t>
    </dgm:pt>
    <dgm:pt modelId="{C3CA5DC9-97B9-4FC2-8B69-10F27243C76C}" type="sibTrans" cxnId="{B6E25D98-296C-4F70-B407-B27CF2B66293}">
      <dgm:prSet/>
      <dgm:spPr/>
      <dgm:t>
        <a:bodyPr/>
        <a:lstStyle/>
        <a:p>
          <a:endParaRPr lang="en-GB"/>
        </a:p>
      </dgm:t>
    </dgm:pt>
    <dgm:pt modelId="{3C5FFB58-23E6-428C-8340-F5467C3AB259}">
      <dgm:prSet/>
      <dgm:spPr>
        <a:effectLst>
          <a:outerShdw blurRad="50800" dist="38100" dir="2700000" algn="tl" rotWithShape="0">
            <a:prstClr val="black">
              <a:alpha val="40000"/>
            </a:prstClr>
          </a:outerShdw>
        </a:effectLst>
      </dgm:spPr>
      <dgm:t>
        <a:bodyPr/>
        <a:lstStyle/>
        <a:p>
          <a:pPr marL="0" indent="0">
            <a:buNone/>
          </a:pPr>
          <a:r>
            <a:rPr lang="en-US" dirty="0"/>
            <a:t>A variety of treatment options are available including ; PSI intervention, Support Groups, Signposting, Extended BI, Care coordination, Relapse prevention.</a:t>
          </a:r>
          <a:endParaRPr lang="en-GB" dirty="0"/>
        </a:p>
      </dgm:t>
    </dgm:pt>
    <dgm:pt modelId="{6C426BFA-030C-413C-88B9-7B9F81963706}" type="parTrans" cxnId="{11896656-69D3-4F0E-A1E5-8FEAF9E76263}">
      <dgm:prSet/>
      <dgm:spPr/>
      <dgm:t>
        <a:bodyPr/>
        <a:lstStyle/>
        <a:p>
          <a:endParaRPr lang="en-GB"/>
        </a:p>
      </dgm:t>
    </dgm:pt>
    <dgm:pt modelId="{338DEDE3-4F68-4631-BF84-9AEC65E56335}" type="sibTrans" cxnId="{11896656-69D3-4F0E-A1E5-8FEAF9E76263}">
      <dgm:prSet/>
      <dgm:spPr/>
      <dgm:t>
        <a:bodyPr/>
        <a:lstStyle/>
        <a:p>
          <a:endParaRPr lang="en-GB"/>
        </a:p>
      </dgm:t>
    </dgm:pt>
    <dgm:pt modelId="{A64205CD-3EDC-45C2-A64C-BD2A6E86B8C6}">
      <dgm:prSet custT="1"/>
      <dgm:spPr>
        <a:ln>
          <a:solidFill>
            <a:schemeClr val="accent6"/>
          </a:solidFill>
        </a:ln>
        <a:effectLst>
          <a:outerShdw blurRad="50800" dist="38100" dir="2700000" algn="tl" rotWithShape="0">
            <a:prstClr val="black">
              <a:alpha val="40000"/>
            </a:prstClr>
          </a:outerShdw>
        </a:effectLst>
      </dgm:spPr>
      <dgm:t>
        <a:bodyPr/>
        <a:lstStyle/>
        <a:p>
          <a:pPr marL="0" indent="0">
            <a:buNone/>
          </a:pPr>
          <a:endParaRPr lang="en-GB" sz="1000" dirty="0"/>
        </a:p>
      </dgm:t>
    </dgm:pt>
    <dgm:pt modelId="{8FC4F9DF-1466-4D21-AD9C-62C942A77D83}" type="parTrans" cxnId="{E9FD0A03-DB05-4AD1-B510-C2D9BE37C966}">
      <dgm:prSet/>
      <dgm:spPr/>
      <dgm:t>
        <a:bodyPr/>
        <a:lstStyle/>
        <a:p>
          <a:endParaRPr lang="en-GB"/>
        </a:p>
      </dgm:t>
    </dgm:pt>
    <dgm:pt modelId="{FAACF7F5-5FE3-4FAF-A4A8-F296E279658A}" type="sibTrans" cxnId="{E9FD0A03-DB05-4AD1-B510-C2D9BE37C966}">
      <dgm:prSet/>
      <dgm:spPr/>
      <dgm:t>
        <a:bodyPr/>
        <a:lstStyle/>
        <a:p>
          <a:endParaRPr lang="en-GB"/>
        </a:p>
      </dgm:t>
    </dgm:pt>
    <dgm:pt modelId="{855CE147-AD8E-40E8-9EFA-384FD8B05E9C}">
      <dgm:prSet custT="1"/>
      <dgm:spPr>
        <a:ln>
          <a:solidFill>
            <a:schemeClr val="accent6"/>
          </a:solidFill>
        </a:ln>
        <a:effectLst>
          <a:outerShdw blurRad="50800" dist="38100" dir="2700000" algn="tl" rotWithShape="0">
            <a:prstClr val="black">
              <a:alpha val="40000"/>
            </a:prstClr>
          </a:outerShdw>
        </a:effectLst>
      </dgm:spPr>
      <dgm:t>
        <a:bodyPr/>
        <a:lstStyle/>
        <a:p>
          <a:pPr marL="0" indent="0">
            <a:buNone/>
          </a:pPr>
          <a:endParaRPr lang="en-GB" sz="1000" dirty="0"/>
        </a:p>
      </dgm:t>
    </dgm:pt>
    <dgm:pt modelId="{DAD13F99-E296-48A7-B3CA-6620692F1EAD}" type="parTrans" cxnId="{9C685003-9162-408D-924E-5DDAF35D0390}">
      <dgm:prSet/>
      <dgm:spPr/>
      <dgm:t>
        <a:bodyPr/>
        <a:lstStyle/>
        <a:p>
          <a:endParaRPr lang="en-GB"/>
        </a:p>
      </dgm:t>
    </dgm:pt>
    <dgm:pt modelId="{0CEDD747-1549-4099-AE35-A7196358BE5F}" type="sibTrans" cxnId="{9C685003-9162-408D-924E-5DDAF35D0390}">
      <dgm:prSet/>
      <dgm:spPr/>
      <dgm:t>
        <a:bodyPr/>
        <a:lstStyle/>
        <a:p>
          <a:endParaRPr lang="en-GB"/>
        </a:p>
      </dgm:t>
    </dgm:pt>
    <dgm:pt modelId="{96DD4370-4D81-40B6-A1DD-2531A7BE0BB1}">
      <dgm:prSet custT="1"/>
      <dgm:spPr>
        <a:ln>
          <a:solidFill>
            <a:schemeClr val="accent6"/>
          </a:solidFill>
        </a:ln>
        <a:effectLst>
          <a:outerShdw blurRad="50800" dist="38100" dir="2700000" algn="tl" rotWithShape="0">
            <a:prstClr val="black">
              <a:alpha val="40000"/>
            </a:prstClr>
          </a:outerShdw>
        </a:effectLst>
      </dgm:spPr>
      <dgm:t>
        <a:bodyPr/>
        <a:lstStyle/>
        <a:p>
          <a:pPr marL="0" indent="0">
            <a:buNone/>
          </a:pPr>
          <a:r>
            <a:rPr lang="en-US" sz="1000" dirty="0"/>
            <a:t>Referrals to external services/partnerships may be made, with consent,  according to client need.</a:t>
          </a:r>
          <a:endParaRPr lang="en-GB" sz="1000" dirty="0"/>
        </a:p>
      </dgm:t>
    </dgm:pt>
    <dgm:pt modelId="{3119BC55-5421-4998-856D-5B1DCE0C2655}" type="parTrans" cxnId="{955BC5BC-4DCF-403F-974F-504BA9F53FDB}">
      <dgm:prSet/>
      <dgm:spPr/>
      <dgm:t>
        <a:bodyPr/>
        <a:lstStyle/>
        <a:p>
          <a:endParaRPr lang="en-GB"/>
        </a:p>
      </dgm:t>
    </dgm:pt>
    <dgm:pt modelId="{9F07760B-3DE0-420D-90E9-C1D70277E4B3}" type="sibTrans" cxnId="{955BC5BC-4DCF-403F-974F-504BA9F53FDB}">
      <dgm:prSet/>
      <dgm:spPr/>
      <dgm:t>
        <a:bodyPr/>
        <a:lstStyle/>
        <a:p>
          <a:endParaRPr lang="en-GB"/>
        </a:p>
      </dgm:t>
    </dgm:pt>
    <dgm:pt modelId="{C7161C01-98B4-4814-A0C6-6D29FE7F2526}" type="pres">
      <dgm:prSet presAssocID="{D92AAF36-A9B5-49EC-88BF-6497E83E8645}" presName="Name0" presStyleCnt="0">
        <dgm:presLayoutVars>
          <dgm:dir/>
          <dgm:animLvl val="lvl"/>
          <dgm:resizeHandles val="exact"/>
        </dgm:presLayoutVars>
      </dgm:prSet>
      <dgm:spPr/>
    </dgm:pt>
    <dgm:pt modelId="{F967D825-719B-48BC-BFE2-00B5F31A9FB9}" type="pres">
      <dgm:prSet presAssocID="{D92AAF36-A9B5-49EC-88BF-6497E83E8645}" presName="tSp" presStyleCnt="0"/>
      <dgm:spPr/>
    </dgm:pt>
    <dgm:pt modelId="{DF8D8C4A-9AD5-4410-8800-4BE9307B3FDC}" type="pres">
      <dgm:prSet presAssocID="{D92AAF36-A9B5-49EC-88BF-6497E83E8645}" presName="bSp" presStyleCnt="0"/>
      <dgm:spPr/>
    </dgm:pt>
    <dgm:pt modelId="{EFB9DD13-F98F-4597-B580-81CCD837BC74}" type="pres">
      <dgm:prSet presAssocID="{D92AAF36-A9B5-49EC-88BF-6497E83E8645}" presName="process" presStyleCnt="0"/>
      <dgm:spPr/>
    </dgm:pt>
    <dgm:pt modelId="{C10E6DC7-0577-4980-9638-CCB77950DF26}" type="pres">
      <dgm:prSet presAssocID="{CE336C0E-AB2D-43DA-9F55-146ECC53E12C}" presName="composite1" presStyleCnt="0"/>
      <dgm:spPr/>
    </dgm:pt>
    <dgm:pt modelId="{5ECC10F5-9EC9-4E98-AE93-473FF1C91BF2}" type="pres">
      <dgm:prSet presAssocID="{CE336C0E-AB2D-43DA-9F55-146ECC53E12C}" presName="dummyNode1" presStyleLbl="node1" presStyleIdx="0" presStyleCnt="4"/>
      <dgm:spPr/>
    </dgm:pt>
    <dgm:pt modelId="{F52BBA12-D048-42E2-9C57-E8AC0FDA369C}" type="pres">
      <dgm:prSet presAssocID="{CE336C0E-AB2D-43DA-9F55-146ECC53E12C}" presName="childNode1" presStyleLbl="bgAcc1" presStyleIdx="0" presStyleCnt="4" custScaleY="151379">
        <dgm:presLayoutVars>
          <dgm:bulletEnabled val="1"/>
        </dgm:presLayoutVars>
      </dgm:prSet>
      <dgm:spPr/>
    </dgm:pt>
    <dgm:pt modelId="{95411282-A12B-41F6-8AE4-402B691AC634}" type="pres">
      <dgm:prSet presAssocID="{CE336C0E-AB2D-43DA-9F55-146ECC53E12C}" presName="childNode1tx" presStyleLbl="bgAcc1" presStyleIdx="0" presStyleCnt="4">
        <dgm:presLayoutVars>
          <dgm:bulletEnabled val="1"/>
        </dgm:presLayoutVars>
      </dgm:prSet>
      <dgm:spPr/>
    </dgm:pt>
    <dgm:pt modelId="{FF8D8746-6647-436A-A869-7478BA4B1C88}" type="pres">
      <dgm:prSet presAssocID="{CE336C0E-AB2D-43DA-9F55-146ECC53E12C}" presName="parentNode1" presStyleLbl="node1" presStyleIdx="0" presStyleCnt="4">
        <dgm:presLayoutVars>
          <dgm:chMax val="1"/>
          <dgm:bulletEnabled val="1"/>
        </dgm:presLayoutVars>
      </dgm:prSet>
      <dgm:spPr/>
    </dgm:pt>
    <dgm:pt modelId="{171CF142-F525-48F2-8360-4037DE6FE856}" type="pres">
      <dgm:prSet presAssocID="{CE336C0E-AB2D-43DA-9F55-146ECC53E12C}" presName="connSite1" presStyleCnt="0"/>
      <dgm:spPr/>
    </dgm:pt>
    <dgm:pt modelId="{8BDF35C6-E3B1-48DA-816B-AE60D1B276D1}" type="pres">
      <dgm:prSet presAssocID="{75A95DE0-895E-47FD-ABFA-55162FD46C5D}" presName="Name9" presStyleLbl="sibTrans2D1" presStyleIdx="0" presStyleCnt="3" custLinFactNeighborY="9773"/>
      <dgm:spPr/>
    </dgm:pt>
    <dgm:pt modelId="{ACBF65CA-0B10-4480-8C70-D3FBC7795F19}" type="pres">
      <dgm:prSet presAssocID="{46BE91BA-1038-437D-8475-D828C6878269}" presName="composite2" presStyleCnt="0"/>
      <dgm:spPr/>
    </dgm:pt>
    <dgm:pt modelId="{384A7DC3-372D-4DD8-B246-79226B87C238}" type="pres">
      <dgm:prSet presAssocID="{46BE91BA-1038-437D-8475-D828C6878269}" presName="dummyNode2" presStyleLbl="node1" presStyleIdx="0" presStyleCnt="4"/>
      <dgm:spPr/>
    </dgm:pt>
    <dgm:pt modelId="{9C92C34A-CC26-430B-B792-A1C788BB484C}" type="pres">
      <dgm:prSet presAssocID="{46BE91BA-1038-437D-8475-D828C6878269}" presName="childNode2" presStyleLbl="bgAcc1" presStyleIdx="1" presStyleCnt="4" custScaleY="151379">
        <dgm:presLayoutVars>
          <dgm:bulletEnabled val="1"/>
        </dgm:presLayoutVars>
      </dgm:prSet>
      <dgm:spPr/>
    </dgm:pt>
    <dgm:pt modelId="{2EB0463C-104A-4A45-BC44-EF321E02D253}" type="pres">
      <dgm:prSet presAssocID="{46BE91BA-1038-437D-8475-D828C6878269}" presName="childNode2tx" presStyleLbl="bgAcc1" presStyleIdx="1" presStyleCnt="4">
        <dgm:presLayoutVars>
          <dgm:bulletEnabled val="1"/>
        </dgm:presLayoutVars>
      </dgm:prSet>
      <dgm:spPr/>
    </dgm:pt>
    <dgm:pt modelId="{36599B0D-E3B9-470B-AC01-4CE21E457FEA}" type="pres">
      <dgm:prSet presAssocID="{46BE91BA-1038-437D-8475-D828C6878269}" presName="parentNode2" presStyleLbl="node1" presStyleIdx="1" presStyleCnt="4">
        <dgm:presLayoutVars>
          <dgm:chMax val="0"/>
          <dgm:bulletEnabled val="1"/>
        </dgm:presLayoutVars>
      </dgm:prSet>
      <dgm:spPr/>
    </dgm:pt>
    <dgm:pt modelId="{CC2FA008-01E1-4986-B8F2-6519DE09D362}" type="pres">
      <dgm:prSet presAssocID="{46BE91BA-1038-437D-8475-D828C6878269}" presName="connSite2" presStyleCnt="0"/>
      <dgm:spPr/>
    </dgm:pt>
    <dgm:pt modelId="{0B595EBE-50E0-4495-B49B-3CD654F94E9E}" type="pres">
      <dgm:prSet presAssocID="{73B2E4AD-580F-4006-81D8-7A0848AEC3C2}" presName="Name18" presStyleLbl="sibTrans2D1" presStyleIdx="1" presStyleCnt="3" custLinFactNeighborX="2036" custLinFactNeighborY="-7267"/>
      <dgm:spPr/>
    </dgm:pt>
    <dgm:pt modelId="{24E59F15-21FD-48C2-84E6-564D37EAE4D0}" type="pres">
      <dgm:prSet presAssocID="{532046FF-940F-412C-BEE1-A14FDB0B1B0D}" presName="composite1" presStyleCnt="0"/>
      <dgm:spPr/>
    </dgm:pt>
    <dgm:pt modelId="{E3DA8BD8-E36C-4277-A333-8BF939390283}" type="pres">
      <dgm:prSet presAssocID="{532046FF-940F-412C-BEE1-A14FDB0B1B0D}" presName="dummyNode1" presStyleLbl="node1" presStyleIdx="1" presStyleCnt="4"/>
      <dgm:spPr/>
    </dgm:pt>
    <dgm:pt modelId="{1FB88C84-24A2-4A10-8675-8272524499D1}" type="pres">
      <dgm:prSet presAssocID="{532046FF-940F-412C-BEE1-A14FDB0B1B0D}" presName="childNode1" presStyleLbl="bgAcc1" presStyleIdx="2" presStyleCnt="4" custScaleY="151379">
        <dgm:presLayoutVars>
          <dgm:bulletEnabled val="1"/>
        </dgm:presLayoutVars>
      </dgm:prSet>
      <dgm:spPr/>
    </dgm:pt>
    <dgm:pt modelId="{C98C88AC-4DB6-42F7-9059-4E7B6D6C6872}" type="pres">
      <dgm:prSet presAssocID="{532046FF-940F-412C-BEE1-A14FDB0B1B0D}" presName="childNode1tx" presStyleLbl="bgAcc1" presStyleIdx="2" presStyleCnt="4">
        <dgm:presLayoutVars>
          <dgm:bulletEnabled val="1"/>
        </dgm:presLayoutVars>
      </dgm:prSet>
      <dgm:spPr/>
    </dgm:pt>
    <dgm:pt modelId="{1EB545FA-8700-42D3-BDAC-DCC46A5402DC}" type="pres">
      <dgm:prSet presAssocID="{532046FF-940F-412C-BEE1-A14FDB0B1B0D}" presName="parentNode1" presStyleLbl="node1" presStyleIdx="2" presStyleCnt="4">
        <dgm:presLayoutVars>
          <dgm:chMax val="1"/>
          <dgm:bulletEnabled val="1"/>
        </dgm:presLayoutVars>
      </dgm:prSet>
      <dgm:spPr/>
    </dgm:pt>
    <dgm:pt modelId="{85B161F3-3D70-4FA8-B9F4-555AC5490DEA}" type="pres">
      <dgm:prSet presAssocID="{532046FF-940F-412C-BEE1-A14FDB0B1B0D}" presName="connSite1" presStyleCnt="0"/>
      <dgm:spPr/>
    </dgm:pt>
    <dgm:pt modelId="{76253EC8-A2AE-4FDD-A957-84A687913847}" type="pres">
      <dgm:prSet presAssocID="{3DBB34B6-B0C7-4390-8ACF-02BDA1C8AD36}" presName="Name9" presStyleLbl="sibTrans2D1" presStyleIdx="2" presStyleCnt="3" custLinFactNeighborX="-543" custLinFactNeighborY="8687"/>
      <dgm:spPr/>
    </dgm:pt>
    <dgm:pt modelId="{3E925064-8CA0-4D80-AED7-8A7C1A65CD25}" type="pres">
      <dgm:prSet presAssocID="{479D922B-8547-4030-8B81-91B1B1171AD8}" presName="composite2" presStyleCnt="0"/>
      <dgm:spPr/>
    </dgm:pt>
    <dgm:pt modelId="{B08CCE38-69EF-4E0E-A9EB-01D603F226B5}" type="pres">
      <dgm:prSet presAssocID="{479D922B-8547-4030-8B81-91B1B1171AD8}" presName="dummyNode2" presStyleLbl="node1" presStyleIdx="2" presStyleCnt="4"/>
      <dgm:spPr/>
    </dgm:pt>
    <dgm:pt modelId="{0630813B-68A6-440E-A7E1-72659DA85CE8}" type="pres">
      <dgm:prSet presAssocID="{479D922B-8547-4030-8B81-91B1B1171AD8}" presName="childNode2" presStyleLbl="bgAcc1" presStyleIdx="3" presStyleCnt="4" custScaleY="151379">
        <dgm:presLayoutVars>
          <dgm:bulletEnabled val="1"/>
        </dgm:presLayoutVars>
      </dgm:prSet>
      <dgm:spPr/>
    </dgm:pt>
    <dgm:pt modelId="{DC289578-C32B-4140-B4D9-8277C1677067}" type="pres">
      <dgm:prSet presAssocID="{479D922B-8547-4030-8B81-91B1B1171AD8}" presName="childNode2tx" presStyleLbl="bgAcc1" presStyleIdx="3" presStyleCnt="4">
        <dgm:presLayoutVars>
          <dgm:bulletEnabled val="1"/>
        </dgm:presLayoutVars>
      </dgm:prSet>
      <dgm:spPr/>
    </dgm:pt>
    <dgm:pt modelId="{43EA8712-E0AD-45F2-B686-8B8B83F5F1A7}" type="pres">
      <dgm:prSet presAssocID="{479D922B-8547-4030-8B81-91B1B1171AD8}" presName="parentNode2" presStyleLbl="node1" presStyleIdx="3" presStyleCnt="4">
        <dgm:presLayoutVars>
          <dgm:chMax val="0"/>
          <dgm:bulletEnabled val="1"/>
        </dgm:presLayoutVars>
      </dgm:prSet>
      <dgm:spPr/>
    </dgm:pt>
    <dgm:pt modelId="{ACA78364-DE19-4CA0-BD8B-84BAD8888768}" type="pres">
      <dgm:prSet presAssocID="{479D922B-8547-4030-8B81-91B1B1171AD8}" presName="connSite2" presStyleCnt="0"/>
      <dgm:spPr/>
    </dgm:pt>
  </dgm:ptLst>
  <dgm:cxnLst>
    <dgm:cxn modelId="{24AD3901-2C9D-4C3D-8DD7-F46259A0553D}" srcId="{D92AAF36-A9B5-49EC-88BF-6497E83E8645}" destId="{46BE91BA-1038-437D-8475-D828C6878269}" srcOrd="1" destOrd="0" parTransId="{F0E28A24-232B-4A9D-92B1-CF083939F9D4}" sibTransId="{73B2E4AD-580F-4006-81D8-7A0848AEC3C2}"/>
    <dgm:cxn modelId="{E9FD0A03-DB05-4AD1-B510-C2D9BE37C966}" srcId="{46BE91BA-1038-437D-8475-D828C6878269}" destId="{A64205CD-3EDC-45C2-A64C-BD2A6E86B8C6}" srcOrd="5" destOrd="0" parTransId="{8FC4F9DF-1466-4D21-AD9C-62C942A77D83}" sibTransId="{FAACF7F5-5FE3-4FAF-A4A8-F296E279658A}"/>
    <dgm:cxn modelId="{9C685003-9162-408D-924E-5DDAF35D0390}" srcId="{46BE91BA-1038-437D-8475-D828C6878269}" destId="{855CE147-AD8E-40E8-9EFA-384FD8B05E9C}" srcOrd="4" destOrd="0" parTransId="{DAD13F99-E296-48A7-B3CA-6620692F1EAD}" sibTransId="{0CEDD747-1549-4099-AE35-A7196358BE5F}"/>
    <dgm:cxn modelId="{F5483A04-A2D6-492F-B8DA-E4ACB3578D9F}" srcId="{46BE91BA-1038-437D-8475-D828C6878269}" destId="{DA35A310-D0CD-4604-BD8B-7D254E8B1EE9}" srcOrd="2" destOrd="0" parTransId="{AD585B83-4DED-4F03-88CB-797B1E98C08A}" sibTransId="{98D1DFBD-BBAB-4F20-A079-D3F52E43B2D0}"/>
    <dgm:cxn modelId="{EF4F6205-2B47-48F5-A2ED-9FC9EE0C01E5}" type="presOf" srcId="{0CC9E67B-8331-4692-90E4-1DF870E0CA3D}" destId="{F52BBA12-D048-42E2-9C57-E8AC0FDA369C}" srcOrd="0" destOrd="0" presId="urn:microsoft.com/office/officeart/2005/8/layout/hProcess4"/>
    <dgm:cxn modelId="{2AB17A10-DA33-42B8-8576-17FCF9B51F70}" srcId="{479D922B-8547-4030-8B81-91B1B1171AD8}" destId="{462172C0-9FC9-4FD9-BD82-E7A649A74034}" srcOrd="3" destOrd="0" parTransId="{7424428F-FF79-4BFC-AB56-8B6282807194}" sibTransId="{D0D9D461-0D5E-4C67-850D-781828CD4BCD}"/>
    <dgm:cxn modelId="{CFA28414-DDFA-4FBD-9802-7A38032B1829}" type="presOf" srcId="{27F3F22F-82AD-4E34-85C3-1DA010157CE0}" destId="{2EB0463C-104A-4A45-BC44-EF321E02D253}" srcOrd="1" destOrd="0" presId="urn:microsoft.com/office/officeart/2005/8/layout/hProcess4"/>
    <dgm:cxn modelId="{17412B27-DB2F-4F45-BD4D-9D170B01ABCF}" type="presOf" srcId="{DA35A310-D0CD-4604-BD8B-7D254E8B1EE9}" destId="{9C92C34A-CC26-430B-B792-A1C788BB484C}" srcOrd="0" destOrd="2" presId="urn:microsoft.com/office/officeart/2005/8/layout/hProcess4"/>
    <dgm:cxn modelId="{9FCEB228-D168-4368-85AB-8829D8C223B7}" srcId="{532046FF-940F-412C-BEE1-A14FDB0B1B0D}" destId="{D179FB62-1512-45A9-85CC-E8C49EE91BC1}" srcOrd="0" destOrd="0" parTransId="{86DCF66E-D440-4191-A532-730C5BAE7744}" sibTransId="{55024DF8-9AAD-4087-911D-FB1547491336}"/>
    <dgm:cxn modelId="{7F4E1C37-2BB7-441E-A253-02E9DA41F669}" srcId="{CE336C0E-AB2D-43DA-9F55-146ECC53E12C}" destId="{11FF1902-59E4-4A19-A0C6-AA6D420BC43D}" srcOrd="3" destOrd="0" parTransId="{DE5FE8A5-598D-4FB0-ADD1-A757FCF45BAF}" sibTransId="{0A796EC7-E3D8-4545-8460-6A1C431D981B}"/>
    <dgm:cxn modelId="{B73D063C-EFBB-4CD5-A335-86871A93102C}" srcId="{46BE91BA-1038-437D-8475-D828C6878269}" destId="{876E2605-7816-40C3-B863-55BCE7732D50}" srcOrd="1" destOrd="0" parTransId="{C626B583-ACF7-46DA-9758-B642871C2539}" sibTransId="{C74BFFAF-B3F5-48EE-BB2A-72BD29052F2F}"/>
    <dgm:cxn modelId="{51DA223C-E355-47FE-A730-E11DE4946B41}" srcId="{CE336C0E-AB2D-43DA-9F55-146ECC53E12C}" destId="{AAFA0193-0D5B-4535-AB01-A1B522399357}" srcOrd="1" destOrd="0" parTransId="{B4CD3799-3C40-4FBD-8E7E-AE293CD4B3E3}" sibTransId="{F72FACCF-DCFA-4A6F-AD73-B3793D108C8B}"/>
    <dgm:cxn modelId="{6CD43E3D-CE06-4B5C-A6F6-EDA26ACDA9DA}" type="presOf" srcId="{A64205CD-3EDC-45C2-A64C-BD2A6E86B8C6}" destId="{2EB0463C-104A-4A45-BC44-EF321E02D253}" srcOrd="1" destOrd="5" presId="urn:microsoft.com/office/officeart/2005/8/layout/hProcess4"/>
    <dgm:cxn modelId="{70F5285D-A324-4086-B40A-9095EF738E53}" type="presOf" srcId="{A64205CD-3EDC-45C2-A64C-BD2A6E86B8C6}" destId="{9C92C34A-CC26-430B-B792-A1C788BB484C}" srcOrd="0" destOrd="5" presId="urn:microsoft.com/office/officeart/2005/8/layout/hProcess4"/>
    <dgm:cxn modelId="{D289A842-71AD-45AB-B3B3-77E649BC36DE}" type="presOf" srcId="{F16C4C1C-C5B7-4650-962D-6848850DEFEA}" destId="{95411282-A12B-41F6-8AE4-402B691AC634}" srcOrd="1" destOrd="2" presId="urn:microsoft.com/office/officeart/2005/8/layout/hProcess4"/>
    <dgm:cxn modelId="{E6A9FF64-523D-4DC4-AD68-144EE9DB6007}" type="presOf" srcId="{AF8EDD38-B12E-43EE-8603-B0F4F56D1A81}" destId="{DC289578-C32B-4140-B4D9-8277C1677067}" srcOrd="1" destOrd="1" presId="urn:microsoft.com/office/officeart/2005/8/layout/hProcess4"/>
    <dgm:cxn modelId="{66D45249-8D55-4766-8496-239E5890E8E0}" type="presOf" srcId="{58F084C8-A7C7-46B2-8AEF-F5881AC554A3}" destId="{95411282-A12B-41F6-8AE4-402B691AC634}" srcOrd="1" destOrd="4" presId="urn:microsoft.com/office/officeart/2005/8/layout/hProcess4"/>
    <dgm:cxn modelId="{6187666A-9C6E-47ED-A4ED-FE8379F156D5}" srcId="{CE336C0E-AB2D-43DA-9F55-146ECC53E12C}" destId="{F16C4C1C-C5B7-4650-962D-6848850DEFEA}" srcOrd="2" destOrd="0" parTransId="{C1401CEA-F80F-4332-B65C-BFEE7B9C4676}" sibTransId="{688EA27D-23DC-41DE-A086-DD6D98307C69}"/>
    <dgm:cxn modelId="{C246334C-093D-4585-B323-07FEB3528F8E}" type="presOf" srcId="{D179FB62-1512-45A9-85CC-E8C49EE91BC1}" destId="{1FB88C84-24A2-4A10-8675-8272524499D1}" srcOrd="0" destOrd="0" presId="urn:microsoft.com/office/officeart/2005/8/layout/hProcess4"/>
    <dgm:cxn modelId="{8EF5794D-3E81-4F06-AC6B-13C08716BECC}" type="presOf" srcId="{855CE147-AD8E-40E8-9EFA-384FD8B05E9C}" destId="{9C92C34A-CC26-430B-B792-A1C788BB484C}" srcOrd="0" destOrd="4" presId="urn:microsoft.com/office/officeart/2005/8/layout/hProcess4"/>
    <dgm:cxn modelId="{6FCDA16D-561E-443E-BAFD-286740CC79C3}" type="presOf" srcId="{58F084C8-A7C7-46B2-8AEF-F5881AC554A3}" destId="{F52BBA12-D048-42E2-9C57-E8AC0FDA369C}" srcOrd="0" destOrd="4" presId="urn:microsoft.com/office/officeart/2005/8/layout/hProcess4"/>
    <dgm:cxn modelId="{AE18C84D-E7EB-4D2B-BF41-E55D24DCF344}" srcId="{46BE91BA-1038-437D-8475-D828C6878269}" destId="{27F3F22F-82AD-4E34-85C3-1DA010157CE0}" srcOrd="0" destOrd="0" parTransId="{3C76FD91-B43F-4B5E-B1B1-247797ABE2AB}" sibTransId="{FF960C36-0756-4AC5-A12C-BDD871EBF33E}"/>
    <dgm:cxn modelId="{776E8B52-17C1-4C10-A8E7-6A2EA3ABBF54}" type="presOf" srcId="{AAFA0193-0D5B-4535-AB01-A1B522399357}" destId="{95411282-A12B-41F6-8AE4-402B691AC634}" srcOrd="1" destOrd="1" presId="urn:microsoft.com/office/officeart/2005/8/layout/hProcess4"/>
    <dgm:cxn modelId="{11896656-69D3-4F0E-A1E5-8FEAF9E76263}" srcId="{532046FF-940F-412C-BEE1-A14FDB0B1B0D}" destId="{3C5FFB58-23E6-428C-8340-F5467C3AB259}" srcOrd="1" destOrd="0" parTransId="{6C426BFA-030C-413C-88B9-7B9F81963706}" sibTransId="{338DEDE3-4F68-4631-BF84-9AEC65E56335}"/>
    <dgm:cxn modelId="{0BB68576-D260-4CF0-8615-1D41CEDDA429}" type="presOf" srcId="{11FF1902-59E4-4A19-A0C6-AA6D420BC43D}" destId="{F52BBA12-D048-42E2-9C57-E8AC0FDA369C}" srcOrd="0" destOrd="3" presId="urn:microsoft.com/office/officeart/2005/8/layout/hProcess4"/>
    <dgm:cxn modelId="{E925E656-E530-4E26-9AD1-3E3BE31BAB4C}" type="presOf" srcId="{D92AAF36-A9B5-49EC-88BF-6497E83E8645}" destId="{C7161C01-98B4-4814-A0C6-6D29FE7F2526}" srcOrd="0" destOrd="0" presId="urn:microsoft.com/office/officeart/2005/8/layout/hProcess4"/>
    <dgm:cxn modelId="{3518F276-4EBA-45A4-9269-FD236B2D9F1A}" type="presOf" srcId="{0CC9E67B-8331-4692-90E4-1DF870E0CA3D}" destId="{95411282-A12B-41F6-8AE4-402B691AC634}" srcOrd="1" destOrd="0" presId="urn:microsoft.com/office/officeart/2005/8/layout/hProcess4"/>
    <dgm:cxn modelId="{BF955157-612D-4475-8D12-0FB315F0A883}" srcId="{D92AAF36-A9B5-49EC-88BF-6497E83E8645}" destId="{CE336C0E-AB2D-43DA-9F55-146ECC53E12C}" srcOrd="0" destOrd="0" parTransId="{F1AF574D-F0CC-4E23-B063-13DB3F9A1072}" sibTransId="{75A95DE0-895E-47FD-ABFA-55162FD46C5D}"/>
    <dgm:cxn modelId="{0CA68A79-1C6D-41EA-B7EE-59CE88621086}" type="presOf" srcId="{20008422-EC81-4761-A824-687812F29D6B}" destId="{DC289578-C32B-4140-B4D9-8277C1677067}" srcOrd="1" destOrd="0" presId="urn:microsoft.com/office/officeart/2005/8/layout/hProcess4"/>
    <dgm:cxn modelId="{86D83D7A-5B22-4434-8C02-21F85C2CB787}" type="presOf" srcId="{46BE91BA-1038-437D-8475-D828C6878269}" destId="{36599B0D-E3B9-470B-AC01-4CE21E457FEA}" srcOrd="0" destOrd="0" presId="urn:microsoft.com/office/officeart/2005/8/layout/hProcess4"/>
    <dgm:cxn modelId="{0FDE917B-7614-404A-B056-66AF64C5CCD3}" type="presOf" srcId="{3C5FFB58-23E6-428C-8340-F5467C3AB259}" destId="{C98C88AC-4DB6-42F7-9059-4E7B6D6C6872}" srcOrd="1" destOrd="1" presId="urn:microsoft.com/office/officeart/2005/8/layout/hProcess4"/>
    <dgm:cxn modelId="{F7169B7E-17E4-4790-B3CE-0030E6D243DD}" type="presOf" srcId="{11FF1902-59E4-4A19-A0C6-AA6D420BC43D}" destId="{95411282-A12B-41F6-8AE4-402B691AC634}" srcOrd="1" destOrd="3" presId="urn:microsoft.com/office/officeart/2005/8/layout/hProcess4"/>
    <dgm:cxn modelId="{B2F20E82-2674-4C96-A7B0-FE1B5C240C03}" type="presOf" srcId="{27F3F22F-82AD-4E34-85C3-1DA010157CE0}" destId="{9C92C34A-CC26-430B-B792-A1C788BB484C}" srcOrd="0" destOrd="0" presId="urn:microsoft.com/office/officeart/2005/8/layout/hProcess4"/>
    <dgm:cxn modelId="{794CA68A-8285-435C-99F8-2EF274939DE4}" type="presOf" srcId="{855CE147-AD8E-40E8-9EFA-384FD8B05E9C}" destId="{2EB0463C-104A-4A45-BC44-EF321E02D253}" srcOrd="1" destOrd="4" presId="urn:microsoft.com/office/officeart/2005/8/layout/hProcess4"/>
    <dgm:cxn modelId="{445C628E-5225-4D41-BB7C-CFBD48637C8B}" type="presOf" srcId="{F16C4C1C-C5B7-4650-962D-6848850DEFEA}" destId="{F52BBA12-D048-42E2-9C57-E8AC0FDA369C}" srcOrd="0" destOrd="2" presId="urn:microsoft.com/office/officeart/2005/8/layout/hProcess4"/>
    <dgm:cxn modelId="{7D038F8E-EAEA-4955-A5C4-A00D90698682}" type="presOf" srcId="{462172C0-9FC9-4FD9-BD82-E7A649A74034}" destId="{0630813B-68A6-440E-A7E1-72659DA85CE8}" srcOrd="0" destOrd="3" presId="urn:microsoft.com/office/officeart/2005/8/layout/hProcess4"/>
    <dgm:cxn modelId="{B6E25D98-296C-4F70-B407-B27CF2B66293}" srcId="{479D922B-8547-4030-8B81-91B1B1171AD8}" destId="{AF8EDD38-B12E-43EE-8603-B0F4F56D1A81}" srcOrd="1" destOrd="0" parTransId="{D62BDCEC-FB18-463C-86B3-6005D6780BB7}" sibTransId="{C3CA5DC9-97B9-4FC2-8B69-10F27243C76C}"/>
    <dgm:cxn modelId="{0ACB7E99-7719-41B2-BAC7-8C69797B6C77}" type="presOf" srcId="{D179FB62-1512-45A9-85CC-E8C49EE91BC1}" destId="{C98C88AC-4DB6-42F7-9059-4E7B6D6C6872}" srcOrd="1" destOrd="0" presId="urn:microsoft.com/office/officeart/2005/8/layout/hProcess4"/>
    <dgm:cxn modelId="{9CB75E9B-BB27-4AB4-BD77-A0E5B5C42BF1}" type="presOf" srcId="{73B2E4AD-580F-4006-81D8-7A0848AEC3C2}" destId="{0B595EBE-50E0-4495-B49B-3CD654F94E9E}" srcOrd="0" destOrd="0" presId="urn:microsoft.com/office/officeart/2005/8/layout/hProcess4"/>
    <dgm:cxn modelId="{979589A3-99E4-433C-BEF4-AC61E0767EDF}" type="presOf" srcId="{876E2605-7816-40C3-B863-55BCE7732D50}" destId="{9C92C34A-CC26-430B-B792-A1C788BB484C}" srcOrd="0" destOrd="1" presId="urn:microsoft.com/office/officeart/2005/8/layout/hProcess4"/>
    <dgm:cxn modelId="{5576FAA3-8646-4F8C-9BBE-A759628862E6}" srcId="{479D922B-8547-4030-8B81-91B1B1171AD8}" destId="{BDB6D04E-170B-4BFC-9AAC-D0E9D0A83637}" srcOrd="2" destOrd="0" parTransId="{BEC8C60A-CF0B-49DD-83D8-32A95B2CFB54}" sibTransId="{52216BFF-A6E3-4087-A260-0EC40932D1DD}"/>
    <dgm:cxn modelId="{7CA90EAA-1ED4-4C7E-A580-029CF6A8CDD4}" type="presOf" srcId="{CE336C0E-AB2D-43DA-9F55-146ECC53E12C}" destId="{FF8D8746-6647-436A-A869-7478BA4B1C88}" srcOrd="0" destOrd="0" presId="urn:microsoft.com/office/officeart/2005/8/layout/hProcess4"/>
    <dgm:cxn modelId="{64C675AB-982C-4B8E-849F-7B5827CF8A43}" type="presOf" srcId="{75A95DE0-895E-47FD-ABFA-55162FD46C5D}" destId="{8BDF35C6-E3B1-48DA-816B-AE60D1B276D1}" srcOrd="0" destOrd="0" presId="urn:microsoft.com/office/officeart/2005/8/layout/hProcess4"/>
    <dgm:cxn modelId="{2FA8C8AC-F9B8-4174-9CD0-AB2458393A26}" type="presOf" srcId="{96DD4370-4D81-40B6-A1DD-2531A7BE0BB1}" destId="{2EB0463C-104A-4A45-BC44-EF321E02D253}" srcOrd="1" destOrd="3" presId="urn:microsoft.com/office/officeart/2005/8/layout/hProcess4"/>
    <dgm:cxn modelId="{F0D517B3-B505-4953-9CEF-2D039688804A}" type="presOf" srcId="{20008422-EC81-4761-A824-687812F29D6B}" destId="{0630813B-68A6-440E-A7E1-72659DA85CE8}" srcOrd="0" destOrd="0" presId="urn:microsoft.com/office/officeart/2005/8/layout/hProcess4"/>
    <dgm:cxn modelId="{D166B6B5-B22B-405B-B56C-0CB6DE8F7EBD}" type="presOf" srcId="{BDB6D04E-170B-4BFC-9AAC-D0E9D0A83637}" destId="{0630813B-68A6-440E-A7E1-72659DA85CE8}" srcOrd="0" destOrd="2" presId="urn:microsoft.com/office/officeart/2005/8/layout/hProcess4"/>
    <dgm:cxn modelId="{955BC5BC-4DCF-403F-974F-504BA9F53FDB}" srcId="{46BE91BA-1038-437D-8475-D828C6878269}" destId="{96DD4370-4D81-40B6-A1DD-2531A7BE0BB1}" srcOrd="3" destOrd="0" parTransId="{3119BC55-5421-4998-856D-5B1DCE0C2655}" sibTransId="{9F07760B-3DE0-420D-90E9-C1D70277E4B3}"/>
    <dgm:cxn modelId="{0B80EFC3-DFD7-432E-A8AB-E0527FDE752D}" type="presOf" srcId="{BDB6D04E-170B-4BFC-9AAC-D0E9D0A83637}" destId="{DC289578-C32B-4140-B4D9-8277C1677067}" srcOrd="1" destOrd="2" presId="urn:microsoft.com/office/officeart/2005/8/layout/hProcess4"/>
    <dgm:cxn modelId="{861D52CE-FD53-4BCD-A9C6-3A7847275C4A}" srcId="{CE336C0E-AB2D-43DA-9F55-146ECC53E12C}" destId="{0CC9E67B-8331-4692-90E4-1DF870E0CA3D}" srcOrd="0" destOrd="0" parTransId="{E84C14ED-4BB4-455A-91CE-25EE8D8A58B6}" sibTransId="{C0B7ED4D-5E02-4B99-B137-F14F0F0A906A}"/>
    <dgm:cxn modelId="{00228ED2-8668-49F0-BC86-BCA378E1B2D2}" srcId="{D92AAF36-A9B5-49EC-88BF-6497E83E8645}" destId="{532046FF-940F-412C-BEE1-A14FDB0B1B0D}" srcOrd="2" destOrd="0" parTransId="{5AB2670D-090A-4462-89B8-7F94CA5655FC}" sibTransId="{3DBB34B6-B0C7-4390-8ACF-02BDA1C8AD36}"/>
    <dgm:cxn modelId="{16B22BD4-3D02-4A2A-9909-FE2BD7737F33}" type="presOf" srcId="{462172C0-9FC9-4FD9-BD82-E7A649A74034}" destId="{DC289578-C32B-4140-B4D9-8277C1677067}" srcOrd="1" destOrd="3" presId="urn:microsoft.com/office/officeart/2005/8/layout/hProcess4"/>
    <dgm:cxn modelId="{44E23CD4-16F4-478F-8E01-9E8991584613}" type="presOf" srcId="{876E2605-7816-40C3-B863-55BCE7732D50}" destId="{2EB0463C-104A-4A45-BC44-EF321E02D253}" srcOrd="1" destOrd="1" presId="urn:microsoft.com/office/officeart/2005/8/layout/hProcess4"/>
    <dgm:cxn modelId="{FFB56FD6-8A2D-4C4F-9108-DDEA266F8C3B}" type="presOf" srcId="{AF8EDD38-B12E-43EE-8603-B0F4F56D1A81}" destId="{0630813B-68A6-440E-A7E1-72659DA85CE8}" srcOrd="0" destOrd="1" presId="urn:microsoft.com/office/officeart/2005/8/layout/hProcess4"/>
    <dgm:cxn modelId="{8748ECDA-6204-4271-9615-9F4745CB02A0}" type="presOf" srcId="{532046FF-940F-412C-BEE1-A14FDB0B1B0D}" destId="{1EB545FA-8700-42D3-BDAC-DCC46A5402DC}" srcOrd="0" destOrd="0" presId="urn:microsoft.com/office/officeart/2005/8/layout/hProcess4"/>
    <dgm:cxn modelId="{899E96DE-C505-4EBC-87D9-1FEC451B7A9F}" type="presOf" srcId="{3C5FFB58-23E6-428C-8340-F5467C3AB259}" destId="{1FB88C84-24A2-4A10-8675-8272524499D1}" srcOrd="0" destOrd="1" presId="urn:microsoft.com/office/officeart/2005/8/layout/hProcess4"/>
    <dgm:cxn modelId="{FFF044E4-612C-4A61-9FB1-17F798EF8413}" type="presOf" srcId="{479D922B-8547-4030-8B81-91B1B1171AD8}" destId="{43EA8712-E0AD-45F2-B686-8B8B83F5F1A7}" srcOrd="0" destOrd="0" presId="urn:microsoft.com/office/officeart/2005/8/layout/hProcess4"/>
    <dgm:cxn modelId="{EB6DF7E4-4B3F-479E-BD18-858EEA0226BE}" srcId="{479D922B-8547-4030-8B81-91B1B1171AD8}" destId="{20008422-EC81-4761-A824-687812F29D6B}" srcOrd="0" destOrd="0" parTransId="{18F94367-70AC-40CA-9D4F-1DA90C70D94C}" sibTransId="{84747615-8A75-458F-8294-20F444C3E086}"/>
    <dgm:cxn modelId="{D42ADFE5-069E-474B-A5FE-5A97D91C6B98}" srcId="{D92AAF36-A9B5-49EC-88BF-6497E83E8645}" destId="{479D922B-8547-4030-8B81-91B1B1171AD8}" srcOrd="3" destOrd="0" parTransId="{D145B2AF-DCC6-4C83-B616-25128E654EFC}" sibTransId="{8B863D38-0C51-4177-A4A6-C27DE02FA9A7}"/>
    <dgm:cxn modelId="{1B2D13E7-10D8-46E2-A728-1C20D08D3461}" type="presOf" srcId="{AAFA0193-0D5B-4535-AB01-A1B522399357}" destId="{F52BBA12-D048-42E2-9C57-E8AC0FDA369C}" srcOrd="0" destOrd="1" presId="urn:microsoft.com/office/officeart/2005/8/layout/hProcess4"/>
    <dgm:cxn modelId="{BA9BA0EF-9E06-4937-8DF9-529EAB4709EC}" srcId="{CE336C0E-AB2D-43DA-9F55-146ECC53E12C}" destId="{58F084C8-A7C7-46B2-8AEF-F5881AC554A3}" srcOrd="4" destOrd="0" parTransId="{85E258B0-BCBA-4038-AAA8-9C14BB431DF7}" sibTransId="{8F5EB3EB-2BE0-4151-8D98-B7C5361BFC5B}"/>
    <dgm:cxn modelId="{85DD65F2-4604-418C-83B2-8F7129914FE3}" type="presOf" srcId="{3DBB34B6-B0C7-4390-8ACF-02BDA1C8AD36}" destId="{76253EC8-A2AE-4FDD-A957-84A687913847}" srcOrd="0" destOrd="0" presId="urn:microsoft.com/office/officeart/2005/8/layout/hProcess4"/>
    <dgm:cxn modelId="{364D57FA-2AB3-428F-A657-E033E0CC0AFC}" type="presOf" srcId="{96DD4370-4D81-40B6-A1DD-2531A7BE0BB1}" destId="{9C92C34A-CC26-430B-B792-A1C788BB484C}" srcOrd="0" destOrd="3" presId="urn:microsoft.com/office/officeart/2005/8/layout/hProcess4"/>
    <dgm:cxn modelId="{C84B56FE-8398-4CDA-95F8-95470739E075}" type="presOf" srcId="{DA35A310-D0CD-4604-BD8B-7D254E8B1EE9}" destId="{2EB0463C-104A-4A45-BC44-EF321E02D253}" srcOrd="1" destOrd="2" presId="urn:microsoft.com/office/officeart/2005/8/layout/hProcess4"/>
    <dgm:cxn modelId="{1BB1088A-D6DD-4AF4-A4FD-987A26E42BD2}" type="presParOf" srcId="{C7161C01-98B4-4814-A0C6-6D29FE7F2526}" destId="{F967D825-719B-48BC-BFE2-00B5F31A9FB9}" srcOrd="0" destOrd="0" presId="urn:microsoft.com/office/officeart/2005/8/layout/hProcess4"/>
    <dgm:cxn modelId="{9F7C0516-4D63-4306-B956-B454C03065B1}" type="presParOf" srcId="{C7161C01-98B4-4814-A0C6-6D29FE7F2526}" destId="{DF8D8C4A-9AD5-4410-8800-4BE9307B3FDC}" srcOrd="1" destOrd="0" presId="urn:microsoft.com/office/officeart/2005/8/layout/hProcess4"/>
    <dgm:cxn modelId="{6E87F6A8-6138-4242-9D77-EF763441A861}" type="presParOf" srcId="{C7161C01-98B4-4814-A0C6-6D29FE7F2526}" destId="{EFB9DD13-F98F-4597-B580-81CCD837BC74}" srcOrd="2" destOrd="0" presId="urn:microsoft.com/office/officeart/2005/8/layout/hProcess4"/>
    <dgm:cxn modelId="{1768EF8C-1198-4618-90CB-D797E696C16B}" type="presParOf" srcId="{EFB9DD13-F98F-4597-B580-81CCD837BC74}" destId="{C10E6DC7-0577-4980-9638-CCB77950DF26}" srcOrd="0" destOrd="0" presId="urn:microsoft.com/office/officeart/2005/8/layout/hProcess4"/>
    <dgm:cxn modelId="{FAA25AF9-888F-4CA3-8B01-5F36BA3DED3C}" type="presParOf" srcId="{C10E6DC7-0577-4980-9638-CCB77950DF26}" destId="{5ECC10F5-9EC9-4E98-AE93-473FF1C91BF2}" srcOrd="0" destOrd="0" presId="urn:microsoft.com/office/officeart/2005/8/layout/hProcess4"/>
    <dgm:cxn modelId="{86C7389F-E7F5-49C2-B705-A19868B1D7C5}" type="presParOf" srcId="{C10E6DC7-0577-4980-9638-CCB77950DF26}" destId="{F52BBA12-D048-42E2-9C57-E8AC0FDA369C}" srcOrd="1" destOrd="0" presId="urn:microsoft.com/office/officeart/2005/8/layout/hProcess4"/>
    <dgm:cxn modelId="{2E8C544F-D51A-4D00-A214-C149C70A4619}" type="presParOf" srcId="{C10E6DC7-0577-4980-9638-CCB77950DF26}" destId="{95411282-A12B-41F6-8AE4-402B691AC634}" srcOrd="2" destOrd="0" presId="urn:microsoft.com/office/officeart/2005/8/layout/hProcess4"/>
    <dgm:cxn modelId="{EBCFD96E-106A-4259-9BE1-5F3F891AE373}" type="presParOf" srcId="{C10E6DC7-0577-4980-9638-CCB77950DF26}" destId="{FF8D8746-6647-436A-A869-7478BA4B1C88}" srcOrd="3" destOrd="0" presId="urn:microsoft.com/office/officeart/2005/8/layout/hProcess4"/>
    <dgm:cxn modelId="{0FCCB8F2-08DA-4DDA-ACC9-FDC8F1009ED2}" type="presParOf" srcId="{C10E6DC7-0577-4980-9638-CCB77950DF26}" destId="{171CF142-F525-48F2-8360-4037DE6FE856}" srcOrd="4" destOrd="0" presId="urn:microsoft.com/office/officeart/2005/8/layout/hProcess4"/>
    <dgm:cxn modelId="{CD6AA7F8-C6F5-49F3-80D8-04AAEE485432}" type="presParOf" srcId="{EFB9DD13-F98F-4597-B580-81CCD837BC74}" destId="{8BDF35C6-E3B1-48DA-816B-AE60D1B276D1}" srcOrd="1" destOrd="0" presId="urn:microsoft.com/office/officeart/2005/8/layout/hProcess4"/>
    <dgm:cxn modelId="{B0793160-3925-4DC2-A02C-10DD64AE56CD}" type="presParOf" srcId="{EFB9DD13-F98F-4597-B580-81CCD837BC74}" destId="{ACBF65CA-0B10-4480-8C70-D3FBC7795F19}" srcOrd="2" destOrd="0" presId="urn:microsoft.com/office/officeart/2005/8/layout/hProcess4"/>
    <dgm:cxn modelId="{8F5DF010-72CE-4803-8E33-222AE7B60F6C}" type="presParOf" srcId="{ACBF65CA-0B10-4480-8C70-D3FBC7795F19}" destId="{384A7DC3-372D-4DD8-B246-79226B87C238}" srcOrd="0" destOrd="0" presId="urn:microsoft.com/office/officeart/2005/8/layout/hProcess4"/>
    <dgm:cxn modelId="{F30BA93A-22EB-4E4F-93BA-E7F13B5CBD53}" type="presParOf" srcId="{ACBF65CA-0B10-4480-8C70-D3FBC7795F19}" destId="{9C92C34A-CC26-430B-B792-A1C788BB484C}" srcOrd="1" destOrd="0" presId="urn:microsoft.com/office/officeart/2005/8/layout/hProcess4"/>
    <dgm:cxn modelId="{E38C0A21-50BE-4DE7-B971-BCF8ACC27198}" type="presParOf" srcId="{ACBF65CA-0B10-4480-8C70-D3FBC7795F19}" destId="{2EB0463C-104A-4A45-BC44-EF321E02D253}" srcOrd="2" destOrd="0" presId="urn:microsoft.com/office/officeart/2005/8/layout/hProcess4"/>
    <dgm:cxn modelId="{E9A8B9F4-E0F2-4FBE-8239-D1006A9EF04E}" type="presParOf" srcId="{ACBF65CA-0B10-4480-8C70-D3FBC7795F19}" destId="{36599B0D-E3B9-470B-AC01-4CE21E457FEA}" srcOrd="3" destOrd="0" presId="urn:microsoft.com/office/officeart/2005/8/layout/hProcess4"/>
    <dgm:cxn modelId="{15FB3EBD-2D97-4622-9835-CE315B2B2A67}" type="presParOf" srcId="{ACBF65CA-0B10-4480-8C70-D3FBC7795F19}" destId="{CC2FA008-01E1-4986-B8F2-6519DE09D362}" srcOrd="4" destOrd="0" presId="urn:microsoft.com/office/officeart/2005/8/layout/hProcess4"/>
    <dgm:cxn modelId="{72565ABD-1182-485D-B5F5-6F53D6154DE2}" type="presParOf" srcId="{EFB9DD13-F98F-4597-B580-81CCD837BC74}" destId="{0B595EBE-50E0-4495-B49B-3CD654F94E9E}" srcOrd="3" destOrd="0" presId="urn:microsoft.com/office/officeart/2005/8/layout/hProcess4"/>
    <dgm:cxn modelId="{72767488-1B2B-40D8-ADEB-6BBA408ABF25}" type="presParOf" srcId="{EFB9DD13-F98F-4597-B580-81CCD837BC74}" destId="{24E59F15-21FD-48C2-84E6-564D37EAE4D0}" srcOrd="4" destOrd="0" presId="urn:microsoft.com/office/officeart/2005/8/layout/hProcess4"/>
    <dgm:cxn modelId="{AC93A014-BD14-44F3-90F9-181C8C9514FC}" type="presParOf" srcId="{24E59F15-21FD-48C2-84E6-564D37EAE4D0}" destId="{E3DA8BD8-E36C-4277-A333-8BF939390283}" srcOrd="0" destOrd="0" presId="urn:microsoft.com/office/officeart/2005/8/layout/hProcess4"/>
    <dgm:cxn modelId="{A0836CAB-5691-48A1-BC52-A6226027DDCB}" type="presParOf" srcId="{24E59F15-21FD-48C2-84E6-564D37EAE4D0}" destId="{1FB88C84-24A2-4A10-8675-8272524499D1}" srcOrd="1" destOrd="0" presId="urn:microsoft.com/office/officeart/2005/8/layout/hProcess4"/>
    <dgm:cxn modelId="{F939EA3A-8411-4B0C-9024-DB84874EB081}" type="presParOf" srcId="{24E59F15-21FD-48C2-84E6-564D37EAE4D0}" destId="{C98C88AC-4DB6-42F7-9059-4E7B6D6C6872}" srcOrd="2" destOrd="0" presId="urn:microsoft.com/office/officeart/2005/8/layout/hProcess4"/>
    <dgm:cxn modelId="{90D252AA-0F24-4FA1-ADB2-B218798EA8AA}" type="presParOf" srcId="{24E59F15-21FD-48C2-84E6-564D37EAE4D0}" destId="{1EB545FA-8700-42D3-BDAC-DCC46A5402DC}" srcOrd="3" destOrd="0" presId="urn:microsoft.com/office/officeart/2005/8/layout/hProcess4"/>
    <dgm:cxn modelId="{750FC9F4-89DC-4C6A-A5DD-E869E8F5F6FD}" type="presParOf" srcId="{24E59F15-21FD-48C2-84E6-564D37EAE4D0}" destId="{85B161F3-3D70-4FA8-B9F4-555AC5490DEA}" srcOrd="4" destOrd="0" presId="urn:microsoft.com/office/officeart/2005/8/layout/hProcess4"/>
    <dgm:cxn modelId="{BF64827A-AE6B-46FD-ACB7-D27ED32BD5E1}" type="presParOf" srcId="{EFB9DD13-F98F-4597-B580-81CCD837BC74}" destId="{76253EC8-A2AE-4FDD-A957-84A687913847}" srcOrd="5" destOrd="0" presId="urn:microsoft.com/office/officeart/2005/8/layout/hProcess4"/>
    <dgm:cxn modelId="{5D1033D7-9356-4FB4-9DA8-448744E9FF7E}" type="presParOf" srcId="{EFB9DD13-F98F-4597-B580-81CCD837BC74}" destId="{3E925064-8CA0-4D80-AED7-8A7C1A65CD25}" srcOrd="6" destOrd="0" presId="urn:microsoft.com/office/officeart/2005/8/layout/hProcess4"/>
    <dgm:cxn modelId="{D8E525FF-3FF8-43D5-A837-509FE0FDE975}" type="presParOf" srcId="{3E925064-8CA0-4D80-AED7-8A7C1A65CD25}" destId="{B08CCE38-69EF-4E0E-A9EB-01D603F226B5}" srcOrd="0" destOrd="0" presId="urn:microsoft.com/office/officeart/2005/8/layout/hProcess4"/>
    <dgm:cxn modelId="{E51D24AC-9D40-47C9-ABA2-C781D78E786E}" type="presParOf" srcId="{3E925064-8CA0-4D80-AED7-8A7C1A65CD25}" destId="{0630813B-68A6-440E-A7E1-72659DA85CE8}" srcOrd="1" destOrd="0" presId="urn:microsoft.com/office/officeart/2005/8/layout/hProcess4"/>
    <dgm:cxn modelId="{2463FF2B-CEBE-46B3-8B19-F5BEE28D5ACF}" type="presParOf" srcId="{3E925064-8CA0-4D80-AED7-8A7C1A65CD25}" destId="{DC289578-C32B-4140-B4D9-8277C1677067}" srcOrd="2" destOrd="0" presId="urn:microsoft.com/office/officeart/2005/8/layout/hProcess4"/>
    <dgm:cxn modelId="{F3EB0559-BD71-4CD9-9BD6-1F474F4D6F7A}" type="presParOf" srcId="{3E925064-8CA0-4D80-AED7-8A7C1A65CD25}" destId="{43EA8712-E0AD-45F2-B686-8B8B83F5F1A7}" srcOrd="3" destOrd="0" presId="urn:microsoft.com/office/officeart/2005/8/layout/hProcess4"/>
    <dgm:cxn modelId="{1BCF25BE-A6BF-4757-9F79-EDA0E79A0EAD}" type="presParOf" srcId="{3E925064-8CA0-4D80-AED7-8A7C1A65CD25}" destId="{ACA78364-DE19-4CA0-BD8B-84BAD888876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BBA12-D048-42E2-9C57-E8AC0FDA369C}">
      <dsp:nvSpPr>
        <dsp:cNvPr id="0" name=""/>
        <dsp:cNvSpPr/>
      </dsp:nvSpPr>
      <dsp:spPr>
        <a:xfrm>
          <a:off x="7164" y="1490600"/>
          <a:ext cx="1729997" cy="216000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None/>
          </a:pPr>
          <a:endParaRPr lang="en-GB" sz="1000" kern="1200" dirty="0"/>
        </a:p>
        <a:p>
          <a:pPr marL="57150" lvl="1" indent="-57150" algn="l" defTabSz="444500">
            <a:lnSpc>
              <a:spcPct val="90000"/>
            </a:lnSpc>
            <a:spcBef>
              <a:spcPct val="0"/>
            </a:spcBef>
            <a:spcAft>
              <a:spcPct val="15000"/>
            </a:spcAft>
            <a:buNone/>
          </a:pPr>
          <a:r>
            <a:rPr lang="en-US" sz="1000" kern="1200" dirty="0"/>
            <a:t>Referral into NECA via;</a:t>
          </a:r>
          <a:endParaRPr lang="en-GB" sz="1000" kern="1200" dirty="0"/>
        </a:p>
        <a:p>
          <a:pPr marL="57150" lvl="1" indent="-57150" algn="l" defTabSz="444500">
            <a:lnSpc>
              <a:spcPct val="90000"/>
            </a:lnSpc>
            <a:spcBef>
              <a:spcPct val="0"/>
            </a:spcBef>
            <a:spcAft>
              <a:spcPct val="15000"/>
            </a:spcAft>
            <a:buFont typeface="Wingdings" panose="05000000000000000000" pitchFamily="2" charset="2"/>
            <a:buChar char="Ø"/>
          </a:pPr>
          <a:r>
            <a:rPr lang="en-US" sz="1000" kern="1200" dirty="0"/>
            <a:t>External (i.e. GP)</a:t>
          </a:r>
          <a:endParaRPr lang="en-GB" sz="1000" kern="1200" dirty="0"/>
        </a:p>
        <a:p>
          <a:pPr marL="57150" lvl="1" indent="-57150" algn="l" defTabSz="444500">
            <a:lnSpc>
              <a:spcPct val="90000"/>
            </a:lnSpc>
            <a:spcBef>
              <a:spcPct val="0"/>
            </a:spcBef>
            <a:spcAft>
              <a:spcPct val="15000"/>
            </a:spcAft>
            <a:buFont typeface="Wingdings" panose="05000000000000000000" pitchFamily="2" charset="2"/>
            <a:buChar char="Ø"/>
          </a:pPr>
          <a:r>
            <a:rPr lang="en-US" sz="1000" kern="1200" dirty="0"/>
            <a:t>Self-Referral</a:t>
          </a:r>
          <a:endParaRPr lang="en-GB" sz="1000" kern="1200" dirty="0"/>
        </a:p>
        <a:p>
          <a:pPr marL="57150" lvl="1" indent="-57150" algn="l" defTabSz="444500">
            <a:lnSpc>
              <a:spcPct val="90000"/>
            </a:lnSpc>
            <a:spcBef>
              <a:spcPct val="0"/>
            </a:spcBef>
            <a:spcAft>
              <a:spcPct val="15000"/>
            </a:spcAft>
            <a:buFont typeface="Wingdings" panose="05000000000000000000" pitchFamily="2" charset="2"/>
            <a:buChar char="Ø"/>
          </a:pPr>
          <a:r>
            <a:rPr lang="en-US" sz="1000" kern="1200" dirty="0"/>
            <a:t>National Gambling Helpline </a:t>
          </a:r>
          <a:endParaRPr lang="en-GB" sz="1000" kern="1200" dirty="0"/>
        </a:p>
      </dsp:txBody>
      <dsp:txXfrm>
        <a:off x="56872" y="1540308"/>
        <a:ext cx="1630581" cy="1597731"/>
      </dsp:txXfrm>
    </dsp:sp>
    <dsp:sp modelId="{8BDF35C6-E3B1-48DA-816B-AE60D1B276D1}">
      <dsp:nvSpPr>
        <dsp:cNvPr id="0" name=""/>
        <dsp:cNvSpPr/>
      </dsp:nvSpPr>
      <dsp:spPr>
        <a:xfrm>
          <a:off x="995428" y="2430841"/>
          <a:ext cx="1830574" cy="1830574"/>
        </a:xfrm>
        <a:prstGeom prst="leftCircularArrow">
          <a:avLst>
            <a:gd name="adj1" fmla="val 2735"/>
            <a:gd name="adj2" fmla="val 333284"/>
            <a:gd name="adj3" fmla="val 2120816"/>
            <a:gd name="adj4" fmla="val 9036511"/>
            <a:gd name="adj5" fmla="val 31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8D8746-6647-436A-A869-7478BA4B1C88}">
      <dsp:nvSpPr>
        <dsp:cNvPr id="0" name=""/>
        <dsp:cNvSpPr/>
      </dsp:nvSpPr>
      <dsp:spPr>
        <a:xfrm>
          <a:off x="391607" y="2978285"/>
          <a:ext cx="1537775" cy="6115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u="sng" kern="1200" dirty="0"/>
            <a:t>Referral</a:t>
          </a:r>
        </a:p>
        <a:p>
          <a:pPr marL="0" lvl="0" indent="0" algn="ctr" defTabSz="666750">
            <a:lnSpc>
              <a:spcPct val="90000"/>
            </a:lnSpc>
            <a:spcBef>
              <a:spcPct val="0"/>
            </a:spcBef>
            <a:spcAft>
              <a:spcPct val="35000"/>
            </a:spcAft>
            <a:buNone/>
          </a:pPr>
          <a:endParaRPr lang="en-GB" sz="1200" kern="1200" dirty="0"/>
        </a:p>
      </dsp:txBody>
      <dsp:txXfrm>
        <a:off x="409518" y="2996196"/>
        <a:ext cx="1501953" cy="575700"/>
      </dsp:txXfrm>
    </dsp:sp>
    <dsp:sp modelId="{9C92C34A-CC26-430B-B792-A1C788BB484C}">
      <dsp:nvSpPr>
        <dsp:cNvPr id="0" name=""/>
        <dsp:cNvSpPr/>
      </dsp:nvSpPr>
      <dsp:spPr>
        <a:xfrm>
          <a:off x="2167796" y="1490600"/>
          <a:ext cx="1729997" cy="2160005"/>
        </a:xfrm>
        <a:prstGeom prst="roundRect">
          <a:avLst>
            <a:gd name="adj" fmla="val 10000"/>
          </a:avLst>
        </a:prstGeom>
        <a:solidFill>
          <a:schemeClr val="lt1">
            <a:alpha val="90000"/>
            <a:hueOff val="0"/>
            <a:satOff val="0"/>
            <a:lumOff val="0"/>
            <a:alphaOff val="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1" indent="0" algn="l" defTabSz="400050">
            <a:lnSpc>
              <a:spcPct val="90000"/>
            </a:lnSpc>
            <a:spcBef>
              <a:spcPct val="0"/>
            </a:spcBef>
            <a:spcAft>
              <a:spcPct val="15000"/>
            </a:spcAft>
            <a:buNone/>
          </a:pPr>
          <a:endParaRPr lang="en-GB" sz="900" kern="1200" dirty="0"/>
        </a:p>
        <a:p>
          <a:pPr marL="0" lvl="1" indent="0" algn="l" defTabSz="400050">
            <a:lnSpc>
              <a:spcPct val="90000"/>
            </a:lnSpc>
            <a:spcBef>
              <a:spcPct val="0"/>
            </a:spcBef>
            <a:spcAft>
              <a:spcPct val="15000"/>
            </a:spcAft>
            <a:buNone/>
          </a:pPr>
          <a:endParaRPr lang="en-GB" sz="900" kern="1200" dirty="0"/>
        </a:p>
        <a:p>
          <a:pPr marL="0" lvl="1" indent="0" algn="l" defTabSz="444500">
            <a:lnSpc>
              <a:spcPct val="90000"/>
            </a:lnSpc>
            <a:spcBef>
              <a:spcPct val="0"/>
            </a:spcBef>
            <a:spcAft>
              <a:spcPct val="15000"/>
            </a:spcAft>
            <a:buNone/>
          </a:pPr>
          <a:r>
            <a:rPr lang="en-US" sz="1000" kern="1200" dirty="0"/>
            <a:t>Client to be contacted within 24-48 hours to complete initial assessment.  </a:t>
          </a:r>
          <a:endParaRPr lang="en-GB" sz="1000" kern="1200" dirty="0"/>
        </a:p>
        <a:p>
          <a:pPr marL="0" lvl="1" indent="0" algn="l" defTabSz="444500">
            <a:lnSpc>
              <a:spcPct val="90000"/>
            </a:lnSpc>
            <a:spcBef>
              <a:spcPct val="0"/>
            </a:spcBef>
            <a:spcAft>
              <a:spcPct val="15000"/>
            </a:spcAft>
            <a:buNone/>
          </a:pPr>
          <a:r>
            <a:rPr lang="en-US" sz="1000" kern="1200" dirty="0"/>
            <a:t>Referrals to external services/partnerships may be made, with consent,  according to client need.</a:t>
          </a:r>
          <a:endParaRPr lang="en-GB" sz="1000" kern="1200" dirty="0"/>
        </a:p>
        <a:p>
          <a:pPr marL="0" lvl="1" indent="0" algn="l" defTabSz="444500">
            <a:lnSpc>
              <a:spcPct val="90000"/>
            </a:lnSpc>
            <a:spcBef>
              <a:spcPct val="0"/>
            </a:spcBef>
            <a:spcAft>
              <a:spcPct val="15000"/>
            </a:spcAft>
            <a:buNone/>
          </a:pPr>
          <a:endParaRPr lang="en-GB" sz="1000" kern="1200" dirty="0"/>
        </a:p>
        <a:p>
          <a:pPr marL="0" lvl="1" indent="0" algn="l" defTabSz="444500">
            <a:lnSpc>
              <a:spcPct val="90000"/>
            </a:lnSpc>
            <a:spcBef>
              <a:spcPct val="0"/>
            </a:spcBef>
            <a:spcAft>
              <a:spcPct val="15000"/>
            </a:spcAft>
            <a:buNone/>
          </a:pPr>
          <a:endParaRPr lang="en-GB" sz="1000" kern="1200" dirty="0"/>
        </a:p>
      </dsp:txBody>
      <dsp:txXfrm>
        <a:off x="2217504" y="2003167"/>
        <a:ext cx="1630581" cy="1597731"/>
      </dsp:txXfrm>
    </dsp:sp>
    <dsp:sp modelId="{0B595EBE-50E0-4495-B49B-3CD654F94E9E}">
      <dsp:nvSpPr>
        <dsp:cNvPr id="0" name=""/>
        <dsp:cNvSpPr/>
      </dsp:nvSpPr>
      <dsp:spPr>
        <a:xfrm>
          <a:off x="3183415" y="853654"/>
          <a:ext cx="2051628" cy="2051628"/>
        </a:xfrm>
        <a:prstGeom prst="circularArrow">
          <a:avLst>
            <a:gd name="adj1" fmla="val 2440"/>
            <a:gd name="adj2" fmla="val 295344"/>
            <a:gd name="adj3" fmla="val 19518491"/>
            <a:gd name="adj4" fmla="val 12564857"/>
            <a:gd name="adj5" fmla="val 2847"/>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36599B0D-E3B9-470B-AC01-4CE21E457FEA}">
      <dsp:nvSpPr>
        <dsp:cNvPr id="0" name=""/>
        <dsp:cNvSpPr/>
      </dsp:nvSpPr>
      <dsp:spPr>
        <a:xfrm>
          <a:off x="2552239" y="1551399"/>
          <a:ext cx="1537775" cy="611522"/>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Triage/Assessment</a:t>
          </a:r>
          <a:endParaRPr lang="en-GB" sz="1300" kern="1200" dirty="0"/>
        </a:p>
      </dsp:txBody>
      <dsp:txXfrm>
        <a:off x="2570150" y="1569310"/>
        <a:ext cx="1501953" cy="575700"/>
      </dsp:txXfrm>
    </dsp:sp>
    <dsp:sp modelId="{1FB88C84-24A2-4A10-8675-8272524499D1}">
      <dsp:nvSpPr>
        <dsp:cNvPr id="0" name=""/>
        <dsp:cNvSpPr/>
      </dsp:nvSpPr>
      <dsp:spPr>
        <a:xfrm>
          <a:off x="4328427" y="1490600"/>
          <a:ext cx="1729997" cy="216000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1" indent="0" algn="l" defTabSz="444500">
            <a:lnSpc>
              <a:spcPct val="90000"/>
            </a:lnSpc>
            <a:spcBef>
              <a:spcPct val="0"/>
            </a:spcBef>
            <a:spcAft>
              <a:spcPct val="15000"/>
            </a:spcAft>
            <a:buNone/>
          </a:pPr>
          <a:r>
            <a:rPr lang="en-US" sz="1000" kern="1200" dirty="0"/>
            <a:t>Appointment offered, usually  within 1 week of referral. This can be face to face, telephone or virtual.  </a:t>
          </a:r>
          <a:endParaRPr lang="en-GB" sz="1000" kern="1200" dirty="0"/>
        </a:p>
        <a:p>
          <a:pPr marL="0" lvl="1" indent="0" algn="l" defTabSz="444500">
            <a:lnSpc>
              <a:spcPct val="90000"/>
            </a:lnSpc>
            <a:spcBef>
              <a:spcPct val="0"/>
            </a:spcBef>
            <a:spcAft>
              <a:spcPct val="15000"/>
            </a:spcAft>
            <a:buNone/>
          </a:pPr>
          <a:r>
            <a:rPr lang="en-US" sz="1000" kern="1200" dirty="0"/>
            <a:t>A variety of treatment options are available including ; PSI intervention, Support Groups, Signposting, Extended BI, Care coordination, Relapse prevention.</a:t>
          </a:r>
          <a:endParaRPr lang="en-GB" sz="1000" kern="1200" dirty="0"/>
        </a:p>
      </dsp:txBody>
      <dsp:txXfrm>
        <a:off x="4378135" y="1540308"/>
        <a:ext cx="1630581" cy="1597731"/>
      </dsp:txXfrm>
    </dsp:sp>
    <dsp:sp modelId="{76253EC8-A2AE-4FDD-A957-84A687913847}">
      <dsp:nvSpPr>
        <dsp:cNvPr id="0" name=""/>
        <dsp:cNvSpPr/>
      </dsp:nvSpPr>
      <dsp:spPr>
        <a:xfrm>
          <a:off x="5306752" y="2410961"/>
          <a:ext cx="1830574" cy="1830574"/>
        </a:xfrm>
        <a:prstGeom prst="leftCircularArrow">
          <a:avLst>
            <a:gd name="adj1" fmla="val 2735"/>
            <a:gd name="adj2" fmla="val 333284"/>
            <a:gd name="adj3" fmla="val 2120816"/>
            <a:gd name="adj4" fmla="val 9036511"/>
            <a:gd name="adj5" fmla="val 31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B545FA-8700-42D3-BDAC-DCC46A5402DC}">
      <dsp:nvSpPr>
        <dsp:cNvPr id="0" name=""/>
        <dsp:cNvSpPr/>
      </dsp:nvSpPr>
      <dsp:spPr>
        <a:xfrm>
          <a:off x="4712871" y="2978285"/>
          <a:ext cx="1537775" cy="6115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u="sng" kern="1200" dirty="0"/>
            <a:t>Treatment</a:t>
          </a:r>
          <a:endParaRPr lang="en-GB" sz="1300" u="sng" kern="1200" dirty="0"/>
        </a:p>
      </dsp:txBody>
      <dsp:txXfrm>
        <a:off x="4730782" y="2996196"/>
        <a:ext cx="1501953" cy="575700"/>
      </dsp:txXfrm>
    </dsp:sp>
    <dsp:sp modelId="{0630813B-68A6-440E-A7E1-72659DA85CE8}">
      <dsp:nvSpPr>
        <dsp:cNvPr id="0" name=""/>
        <dsp:cNvSpPr/>
      </dsp:nvSpPr>
      <dsp:spPr>
        <a:xfrm>
          <a:off x="6489059" y="1490600"/>
          <a:ext cx="1729997" cy="2160005"/>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0" algn="l" defTabSz="355600">
            <a:lnSpc>
              <a:spcPct val="90000"/>
            </a:lnSpc>
            <a:spcBef>
              <a:spcPct val="0"/>
            </a:spcBef>
            <a:spcAft>
              <a:spcPct val="15000"/>
            </a:spcAft>
            <a:buNone/>
          </a:pPr>
          <a:endParaRPr lang="en-GB" sz="800" kern="1200" dirty="0"/>
        </a:p>
        <a:p>
          <a:pPr marL="0" lvl="1" indent="0" algn="l" defTabSz="444500">
            <a:lnSpc>
              <a:spcPct val="90000"/>
            </a:lnSpc>
            <a:spcBef>
              <a:spcPct val="0"/>
            </a:spcBef>
            <a:spcAft>
              <a:spcPct val="15000"/>
            </a:spcAft>
            <a:buNone/>
          </a:pPr>
          <a:endParaRPr lang="en-GB" sz="1000" kern="1200" dirty="0"/>
        </a:p>
        <a:p>
          <a:pPr marL="0" lvl="1" indent="0" algn="l" defTabSz="444500">
            <a:lnSpc>
              <a:spcPct val="90000"/>
            </a:lnSpc>
            <a:spcBef>
              <a:spcPct val="0"/>
            </a:spcBef>
            <a:spcAft>
              <a:spcPct val="15000"/>
            </a:spcAft>
            <a:buNone/>
          </a:pPr>
          <a:r>
            <a:rPr lang="en-US" sz="1000" kern="1200" dirty="0"/>
            <a:t>Clients offered ongoing appointments with regular reviews. </a:t>
          </a:r>
          <a:endParaRPr lang="en-GB" sz="1000" kern="1200" dirty="0"/>
        </a:p>
        <a:p>
          <a:pPr marL="0" lvl="1" indent="0" algn="l" defTabSz="444500">
            <a:lnSpc>
              <a:spcPct val="90000"/>
            </a:lnSpc>
            <a:spcBef>
              <a:spcPct val="0"/>
            </a:spcBef>
            <a:spcAft>
              <a:spcPct val="15000"/>
            </a:spcAft>
            <a:buNone/>
          </a:pPr>
          <a:r>
            <a:rPr lang="en-US" sz="1000" kern="1200" dirty="0"/>
            <a:t>Once discharged clients will receive 3, 6 and 12 month follow ups, with the option to contact NECA / their practitioner for further support at any time.</a:t>
          </a:r>
          <a:endParaRPr lang="en-GB" sz="1000" kern="1200" dirty="0"/>
        </a:p>
      </dsp:txBody>
      <dsp:txXfrm>
        <a:off x="6538767" y="2003167"/>
        <a:ext cx="1630581" cy="1597731"/>
      </dsp:txXfrm>
    </dsp:sp>
    <dsp:sp modelId="{43EA8712-E0AD-45F2-B686-8B8B83F5F1A7}">
      <dsp:nvSpPr>
        <dsp:cNvPr id="0" name=""/>
        <dsp:cNvSpPr/>
      </dsp:nvSpPr>
      <dsp:spPr>
        <a:xfrm>
          <a:off x="6873503" y="1551399"/>
          <a:ext cx="1537775" cy="6115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u="sng" kern="1200" dirty="0"/>
            <a:t>Review</a:t>
          </a:r>
          <a:endParaRPr lang="en-GB" sz="1300" u="sng" kern="1200" dirty="0"/>
        </a:p>
      </dsp:txBody>
      <dsp:txXfrm>
        <a:off x="6891414" y="1569310"/>
        <a:ext cx="1501953" cy="5757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19FC6-8985-4D3F-A0F3-5454D2AF819A}" type="datetimeFigureOut">
              <a:rPr lang="en-GB" smtClean="0"/>
              <a:t>19/06/2024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E3741-6771-4DC1-98D1-920F073727B9}" type="slidenum">
              <a:rPr lang="en-GB" smtClean="0"/>
              <a:t>‹#›</a:t>
            </a:fld>
            <a:endParaRPr lang="en-GB"/>
          </a:p>
        </p:txBody>
      </p:sp>
    </p:spTree>
    <p:extLst>
      <p:ext uri="{BB962C8B-B14F-4D97-AF65-F5344CB8AC3E}">
        <p14:creationId xmlns:p14="http://schemas.microsoft.com/office/powerpoint/2010/main" val="275874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PGSI – Problem Gambling Severity Index The pie chart shows the number of completed treatment cases from 1</a:t>
            </a:r>
            <a:r>
              <a:rPr lang="en-GB" baseline="30000"/>
              <a:t>st</a:t>
            </a:r>
            <a:r>
              <a:rPr lang="en-GB"/>
              <a:t> April 22 – 31</a:t>
            </a:r>
            <a:r>
              <a:rPr lang="en-GB" baseline="30000"/>
              <a:t>st</a:t>
            </a:r>
            <a:r>
              <a:rPr lang="en-GB"/>
              <a:t> March 23 who completed with a PGSI score of 0-8, it shows the numbers who completed their treatment with a </a:t>
            </a:r>
            <a:r>
              <a:rPr lang="en-GB" err="1"/>
              <a:t>pgsi</a:t>
            </a:r>
            <a:r>
              <a:rPr lang="en-GB"/>
              <a:t> score of 0, then completed with score of 1-7 and the small majority who completed with a PGSI score equal to 8. N=121 is the number of clients.   </a:t>
            </a:r>
          </a:p>
        </p:txBody>
      </p:sp>
      <p:sp>
        <p:nvSpPr>
          <p:cNvPr id="4" name="Slide Number Placeholder 3"/>
          <p:cNvSpPr>
            <a:spLocks noGrp="1"/>
          </p:cNvSpPr>
          <p:nvPr>
            <p:ph type="sldNum" sz="quarter" idx="5"/>
          </p:nvPr>
        </p:nvSpPr>
        <p:spPr/>
        <p:txBody>
          <a:bodyPr/>
          <a:lstStyle/>
          <a:p>
            <a:fld id="{2F0D4522-823E-4B9B-80AF-2443B0BAC8FC}" type="slidenum">
              <a:rPr lang="en-GB" smtClean="0"/>
              <a:t>2</a:t>
            </a:fld>
            <a:endParaRPr lang="en-GB"/>
          </a:p>
        </p:txBody>
      </p:sp>
    </p:spTree>
    <p:extLst>
      <p:ext uri="{BB962C8B-B14F-4D97-AF65-F5344CB8AC3E}">
        <p14:creationId xmlns:p14="http://schemas.microsoft.com/office/powerpoint/2010/main" val="382746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GB" dirty="0"/>
          </a:p>
        </p:txBody>
      </p:sp>
      <p:sp>
        <p:nvSpPr>
          <p:cNvPr id="4" name="Slide Number Placeholder 3"/>
          <p:cNvSpPr>
            <a:spLocks noGrp="1"/>
          </p:cNvSpPr>
          <p:nvPr>
            <p:ph type="sldNum" sz="quarter" idx="5"/>
          </p:nvPr>
        </p:nvSpPr>
        <p:spPr/>
        <p:txBody>
          <a:bodyPr/>
          <a:lstStyle/>
          <a:p>
            <a:fld id="{0DDCE693-F613-4860-9402-1CBDC3038DAB}" type="slidenum">
              <a:rPr lang="en-GB" smtClean="0"/>
              <a:t>6</a:t>
            </a:fld>
            <a:endParaRPr lang="en-GB"/>
          </a:p>
        </p:txBody>
      </p:sp>
    </p:spTree>
    <p:extLst>
      <p:ext uri="{BB962C8B-B14F-4D97-AF65-F5344CB8AC3E}">
        <p14:creationId xmlns:p14="http://schemas.microsoft.com/office/powerpoint/2010/main" val="101982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FFFFFF"/>
                </a:solidFill>
                <a:effectLst/>
                <a:latin typeface="Calibri" panose="020F0502020204030204" pitchFamily="34" charset="0"/>
              </a:rPr>
              <a:t>One to One therapeutic support for people with gambling problems and affected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FFFFFF"/>
                </a:solidFill>
                <a:effectLst/>
                <a:latin typeface="Calibri" panose="020F0502020204030204" pitchFamily="34" charset="0"/>
              </a:rPr>
              <a:t>Peer support groups for individuals in recovery from problem gambling and affected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FFFFFF"/>
                </a:solidFill>
                <a:effectLst/>
                <a:latin typeface="Calibri" panose="020F0502020204030204" pitchFamily="34" charset="0"/>
              </a:rPr>
              <a:t>RELAPSE PREVENTION</a:t>
            </a:r>
            <a:r>
              <a:rPr lang="en-GB" sz="1200" b="1" kern="1400" dirty="0">
                <a:ln>
                  <a:noFill/>
                </a:ln>
                <a:solidFill>
                  <a:srgbClr val="000000"/>
                </a:solidFill>
                <a:effectLst/>
                <a:latin typeface="Calibri" panose="020F0502020204030204" pitchFamily="34" charset="0"/>
              </a:rPr>
              <a:t>  </a:t>
            </a:r>
            <a:r>
              <a:rPr lang="en-GB" sz="1200" kern="1400" dirty="0">
                <a:ln>
                  <a:noFill/>
                </a:ln>
                <a:solidFill>
                  <a:srgbClr val="FFFFFF"/>
                </a:solidFill>
                <a:effectLst/>
                <a:latin typeface="Calibri" panose="020F0502020204030204" pitchFamily="34" charset="0"/>
              </a:rPr>
              <a:t>Programme which provides strategies to  support and enable individuals to anticipate and cope with the potential for relapse.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FFFFFF"/>
                </a:solidFill>
                <a:effectLst/>
                <a:latin typeface="Calibri" panose="020F0502020204030204" pitchFamily="34" charset="0"/>
              </a:rPr>
              <a:t>BRIEF INTERVENTION  </a:t>
            </a:r>
            <a:r>
              <a:rPr lang="en-GB" sz="1200" kern="1400" dirty="0">
                <a:ln>
                  <a:noFill/>
                </a:ln>
                <a:solidFill>
                  <a:srgbClr val="FFFFFF"/>
                </a:solidFill>
                <a:effectLst/>
                <a:latin typeface="Calibri" panose="020F0502020204030204" pitchFamily="34" charset="0"/>
              </a:rPr>
              <a:t>Awareness and strategies around the physical and psychological impact of gambling.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FFFFFF"/>
                </a:solidFill>
                <a:effectLst/>
                <a:latin typeface="Calibri" panose="020F0502020204030204" pitchFamily="34" charset="0"/>
              </a:rPr>
              <a:t>SIGN POSTING </a:t>
            </a:r>
            <a:r>
              <a:rPr lang="en-GB" sz="1200" kern="1400" dirty="0">
                <a:ln>
                  <a:noFill/>
                </a:ln>
                <a:solidFill>
                  <a:srgbClr val="FFFFFF"/>
                </a:solidFill>
                <a:effectLst/>
                <a:latin typeface="Calibri" panose="020F0502020204030204" pitchFamily="34" charset="0"/>
              </a:rPr>
              <a:t>Signposting onto relevant other</a:t>
            </a:r>
            <a:r>
              <a:rPr lang="en-GB" sz="1200" kern="1400" dirty="0">
                <a:ln>
                  <a:noFill/>
                </a:ln>
                <a:solidFill>
                  <a:srgbClr val="000000"/>
                </a:solidFill>
                <a:effectLst/>
                <a:latin typeface="Calibri" panose="020F0502020204030204" pitchFamily="34" charset="0"/>
              </a:rPr>
              <a:t> </a:t>
            </a:r>
            <a:r>
              <a:rPr lang="en-GB" sz="1200" kern="1400" dirty="0">
                <a:ln>
                  <a:noFill/>
                </a:ln>
                <a:solidFill>
                  <a:srgbClr val="FFFFFF"/>
                </a:solidFill>
                <a:effectLst/>
                <a:latin typeface="Calibri" panose="020F0502020204030204" pitchFamily="34" charset="0"/>
              </a:rPr>
              <a:t>organisations for further support outside of the remit of direct gambling support. </a:t>
            </a:r>
            <a:r>
              <a:rPr lang="en-GB" sz="1200" kern="1400" dirty="0" err="1">
                <a:ln>
                  <a:noFill/>
                </a:ln>
                <a:solidFill>
                  <a:srgbClr val="FFFFFF"/>
                </a:solidFill>
                <a:effectLst/>
                <a:latin typeface="Calibri" panose="020F0502020204030204" pitchFamily="34" charset="0"/>
              </a:rPr>
              <a:t>E.g</a:t>
            </a:r>
            <a:r>
              <a:rPr lang="en-GB" sz="1200" kern="1400" dirty="0">
                <a:ln>
                  <a:noFill/>
                </a:ln>
                <a:solidFill>
                  <a:srgbClr val="FFFFFF"/>
                </a:solidFill>
                <a:effectLst/>
                <a:latin typeface="Calibri" panose="020F0502020204030204" pitchFamily="34" charset="0"/>
              </a:rPr>
              <a:t> housing support, debt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ln>
                  <a:noFill/>
                </a:ln>
                <a:solidFill>
                  <a:srgbClr val="FFFFFF"/>
                </a:solidFill>
                <a:effectLst/>
                <a:latin typeface="Calibri" panose="020F0502020204030204" pitchFamily="34" charset="0"/>
              </a:rPr>
              <a:t>SELF-HELP RESOURCES</a:t>
            </a:r>
            <a:r>
              <a:rPr lang="en-GB" sz="1200" b="1" kern="1400" dirty="0">
                <a:ln>
                  <a:noFill/>
                </a:ln>
                <a:solidFill>
                  <a:srgbClr val="000000"/>
                </a:solidFill>
                <a:effectLst/>
                <a:latin typeface="Calibri" panose="020F0502020204030204" pitchFamily="34" charset="0"/>
              </a:rPr>
              <a:t>  </a:t>
            </a:r>
            <a:r>
              <a:rPr lang="en-GB" sz="1200" kern="1400" dirty="0">
                <a:ln>
                  <a:noFill/>
                </a:ln>
                <a:solidFill>
                  <a:srgbClr val="FFFFFF"/>
                </a:solidFill>
                <a:effectLst/>
                <a:latin typeface="Calibri" panose="020F0502020204030204" pitchFamily="34" charset="0"/>
              </a:rPr>
              <a:t>Helpful and interactive resources to assist anyone who has recognised that gambling may is an issue in their life . E.g., blocking software, self-help workbooks.</a:t>
            </a:r>
            <a:endParaRPr lang="en-GB" sz="1200" kern="1400" dirty="0">
              <a:ln>
                <a:noFill/>
              </a:ln>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Calibri" panose="020F0502020204030204" pitchFamily="34" charset="0"/>
              </a:rPr>
              <a:t>Tier 4 referral for </a:t>
            </a:r>
            <a:r>
              <a:rPr lang="en-GB" sz="1200" kern="1400" dirty="0" err="1">
                <a:ln>
                  <a:noFill/>
                </a:ln>
                <a:solidFill>
                  <a:srgbClr val="000000"/>
                </a:solidFill>
                <a:effectLst/>
                <a:latin typeface="Calibri" panose="020F0502020204030204" pitchFamily="34" charset="0"/>
              </a:rPr>
              <a:t>rehad</a:t>
            </a:r>
            <a:r>
              <a:rPr lang="en-GB" sz="1200" kern="1400" dirty="0">
                <a:ln>
                  <a:noFill/>
                </a:ln>
                <a:solidFill>
                  <a:srgbClr val="000000"/>
                </a:solidFill>
                <a:effectLst/>
                <a:latin typeface="Calibri" panose="020F0502020204030204" pitchFamily="34" charset="0"/>
              </a:rPr>
              <a:t> – Gordon Moody and </a:t>
            </a:r>
            <a:r>
              <a:rPr lang="en-GB" sz="1200" kern="1400" dirty="0" err="1">
                <a:ln>
                  <a:noFill/>
                </a:ln>
                <a:solidFill>
                  <a:srgbClr val="000000"/>
                </a:solidFill>
                <a:effectLst/>
                <a:latin typeface="Calibri" panose="020F0502020204030204" pitchFamily="34" charset="0"/>
              </a:rPr>
              <a:t>Adreriad</a:t>
            </a:r>
            <a:r>
              <a:rPr lang="en-GB" sz="1200" kern="1400" dirty="0">
                <a:ln>
                  <a:noFill/>
                </a:ln>
                <a:solidFill>
                  <a:srgbClr val="000000"/>
                </a:solidFill>
                <a:effectLst/>
                <a:latin typeface="Calibri" panose="020F0502020204030204" pitchFamily="34" charset="0"/>
              </a:rPr>
              <a:t> for dual diagnosis </a:t>
            </a:r>
            <a:r>
              <a:rPr lang="en-GB" sz="1200" kern="1400" dirty="0" err="1">
                <a:ln>
                  <a:noFill/>
                </a:ln>
                <a:solidFill>
                  <a:srgbClr val="000000"/>
                </a:solidFill>
                <a:effectLst/>
                <a:latin typeface="Calibri" panose="020F0502020204030204" pitchFamily="34" charset="0"/>
              </a:rPr>
              <a:t>eg</a:t>
            </a:r>
            <a:r>
              <a:rPr lang="en-GB" sz="1200" kern="1400" dirty="0">
                <a:ln>
                  <a:noFill/>
                </a:ln>
                <a:solidFill>
                  <a:srgbClr val="000000"/>
                </a:solidFill>
                <a:effectLst/>
                <a:latin typeface="Calibri" panose="020F0502020204030204" pitchFamily="34" charset="0"/>
              </a:rPr>
              <a:t> drugs/alcohol and the Hurley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FFFFFF"/>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400" dirty="0">
              <a:ln>
                <a:noFill/>
              </a:ln>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DDCE693-F613-4860-9402-1CBDC3038DAB}" type="slidenum">
              <a:rPr lang="en-GB" smtClean="0"/>
              <a:t>7</a:t>
            </a:fld>
            <a:endParaRPr lang="en-GB"/>
          </a:p>
        </p:txBody>
      </p:sp>
    </p:spTree>
    <p:extLst>
      <p:ext uri="{BB962C8B-B14F-4D97-AF65-F5344CB8AC3E}">
        <p14:creationId xmlns:p14="http://schemas.microsoft.com/office/powerpoint/2010/main" val="293734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DCE693-F613-4860-9402-1CBDC3038DAB}" type="slidenum">
              <a:rPr lang="en-GB" smtClean="0"/>
              <a:t>12</a:t>
            </a:fld>
            <a:endParaRPr lang="en-GB"/>
          </a:p>
        </p:txBody>
      </p:sp>
    </p:spTree>
    <p:extLst>
      <p:ext uri="{BB962C8B-B14F-4D97-AF65-F5344CB8AC3E}">
        <p14:creationId xmlns:p14="http://schemas.microsoft.com/office/powerpoint/2010/main" val="102042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7268-6263-982E-7C24-95C0DF0979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166AD5-F8B7-0B33-F39B-C789A6C6E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09E2F1-B450-01F1-E307-EA9F3D0FAD12}"/>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5" name="Footer Placeholder 4">
            <a:extLst>
              <a:ext uri="{FF2B5EF4-FFF2-40B4-BE49-F238E27FC236}">
                <a16:creationId xmlns:a16="http://schemas.microsoft.com/office/drawing/2014/main" id="{F70A1A1B-DBC2-5640-FF58-89956FC96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7FC057-5079-EEE1-6125-56CA31CA5B2D}"/>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95004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8701-D3BD-EE55-3FD2-988EA0ECC9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C68C82-5118-787A-D4B2-09BF6C7E4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B29A71-5E9B-C6CA-3CE3-DA8009D0304D}"/>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5" name="Footer Placeholder 4">
            <a:extLst>
              <a:ext uri="{FF2B5EF4-FFF2-40B4-BE49-F238E27FC236}">
                <a16:creationId xmlns:a16="http://schemas.microsoft.com/office/drawing/2014/main" id="{369F9863-BEB7-D432-C007-5292C43C1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D2C01E-0AF3-BDA3-654A-8F677910ADB6}"/>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100981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CD911-A716-C048-DC08-DAB16D2433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06C714-2C9A-61C3-E857-0B25706679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00430-DB41-F0F9-05B3-879E8F7CADC2}"/>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5" name="Footer Placeholder 4">
            <a:extLst>
              <a:ext uri="{FF2B5EF4-FFF2-40B4-BE49-F238E27FC236}">
                <a16:creationId xmlns:a16="http://schemas.microsoft.com/office/drawing/2014/main" id="{00BB5D03-65A2-9E85-6B8C-163BE7D4F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AB76DE-34CE-32C8-4075-810DF4D449FD}"/>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21981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D64F-4310-485B-62A2-2723D59EE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6C8734-621A-FA32-40F4-FE0B74DAC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1C5014-9870-197A-0D41-AB386C4D4A7F}"/>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5" name="Footer Placeholder 4">
            <a:extLst>
              <a:ext uri="{FF2B5EF4-FFF2-40B4-BE49-F238E27FC236}">
                <a16:creationId xmlns:a16="http://schemas.microsoft.com/office/drawing/2014/main" id="{140E1BCA-E9D1-B7E4-934D-4B54744A4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7482E3-B16E-F02C-1DC2-10EAD3A6016F}"/>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380341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9F4C-5F89-966E-0B7F-672519270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0C08E4-DBC6-D1B3-9E94-5796715791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6C160-62BF-BEFE-1DD0-E90E402060C2}"/>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5" name="Footer Placeholder 4">
            <a:extLst>
              <a:ext uri="{FF2B5EF4-FFF2-40B4-BE49-F238E27FC236}">
                <a16:creationId xmlns:a16="http://schemas.microsoft.com/office/drawing/2014/main" id="{FAF888EC-2A9F-2E50-F9DF-129BBF6CB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5CFA6-87C8-50A3-00BE-19F9E77040A5}"/>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63642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8FF0-EC51-718E-0992-B9BBFFFFF9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CCCCE3-05D4-9CCA-9093-CFAFA7054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DEB6AA-0BCF-DE8E-3474-7563BE08D0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557338-A469-77A4-11AA-8FFBDE3DAF85}"/>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6" name="Footer Placeholder 5">
            <a:extLst>
              <a:ext uri="{FF2B5EF4-FFF2-40B4-BE49-F238E27FC236}">
                <a16:creationId xmlns:a16="http://schemas.microsoft.com/office/drawing/2014/main" id="{45B770F9-99A4-8CFA-CE06-C017A1F80B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2F1C76-D291-9948-AD43-72B61627977A}"/>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45087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A267-57DB-0624-6275-9C96B1AA5D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DA171F-A0AD-2E18-C2C2-72C4BC0F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7013BA-B28D-6014-F0F0-2195311AA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B6ADE0-A0DA-6CE5-FC6D-5B9954AF3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0BE54-ABAC-0DB5-D596-8021EC129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306264-DC98-00C1-C40E-0AF5EAA5A54C}"/>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8" name="Footer Placeholder 7">
            <a:extLst>
              <a:ext uri="{FF2B5EF4-FFF2-40B4-BE49-F238E27FC236}">
                <a16:creationId xmlns:a16="http://schemas.microsoft.com/office/drawing/2014/main" id="{692B07AE-0ADA-864D-7B6C-1EB4EAE870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93ABB2-93F3-1E9F-F4E0-33B25D0CCBDB}"/>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396069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636B-A096-CBBE-2368-3636D3300E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2AA638-B248-B839-4127-09F955883003}"/>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4" name="Footer Placeholder 3">
            <a:extLst>
              <a:ext uri="{FF2B5EF4-FFF2-40B4-BE49-F238E27FC236}">
                <a16:creationId xmlns:a16="http://schemas.microsoft.com/office/drawing/2014/main" id="{B702D25D-EFBD-8B24-3DD2-2DB8C50BDF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C31325-FE0F-7AD6-DFA8-6E6AD434DC8C}"/>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80268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4573F-EA3A-751A-82BB-B50FC33DE61B}"/>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3" name="Footer Placeholder 2">
            <a:extLst>
              <a:ext uri="{FF2B5EF4-FFF2-40B4-BE49-F238E27FC236}">
                <a16:creationId xmlns:a16="http://schemas.microsoft.com/office/drawing/2014/main" id="{79630840-4996-9FC8-1F61-209DC4C9DD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2CB811-1507-2A18-2F67-9E84050E39FC}"/>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194752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4551-7399-C4E0-F17D-3AAA09BC2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B319F-24D9-5916-260C-004FFCC72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57ABD1-247A-D605-27F8-58172D825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5570-0B1F-843F-41C5-D912944D760D}"/>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6" name="Footer Placeholder 5">
            <a:extLst>
              <a:ext uri="{FF2B5EF4-FFF2-40B4-BE49-F238E27FC236}">
                <a16:creationId xmlns:a16="http://schemas.microsoft.com/office/drawing/2014/main" id="{65779D24-0471-8BBD-6E34-6520A898C2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F91D76-B962-51D8-E342-5A8CD6AD9387}"/>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94251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CB4B-923F-63CF-4F51-F4CBF417E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4679CD-0DBF-37B0-AD65-1596F5FE7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FCE673-41F1-F842-6169-B90AD4E88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0E179-0B31-6845-4625-94A4DFA8D3A4}"/>
              </a:ext>
            </a:extLst>
          </p:cNvPr>
          <p:cNvSpPr>
            <a:spLocks noGrp="1"/>
          </p:cNvSpPr>
          <p:nvPr>
            <p:ph type="dt" sz="half" idx="10"/>
          </p:nvPr>
        </p:nvSpPr>
        <p:spPr/>
        <p:txBody>
          <a:bodyPr/>
          <a:lstStyle/>
          <a:p>
            <a:fld id="{6406AEBC-AB47-429C-9324-3CC9F49C5740}" type="datetimeFigureOut">
              <a:rPr lang="en-GB" smtClean="0"/>
              <a:t>19/06/2024</a:t>
            </a:fld>
            <a:endParaRPr lang="en-GB"/>
          </a:p>
        </p:txBody>
      </p:sp>
      <p:sp>
        <p:nvSpPr>
          <p:cNvPr id="6" name="Footer Placeholder 5">
            <a:extLst>
              <a:ext uri="{FF2B5EF4-FFF2-40B4-BE49-F238E27FC236}">
                <a16:creationId xmlns:a16="http://schemas.microsoft.com/office/drawing/2014/main" id="{3E4E578D-5A41-D97D-1DC7-0D3A56C20B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1B86FF-EFAD-C77C-C2F6-7F9CB7550F75}"/>
              </a:ext>
            </a:extLst>
          </p:cNvPr>
          <p:cNvSpPr>
            <a:spLocks noGrp="1"/>
          </p:cNvSpPr>
          <p:nvPr>
            <p:ph type="sldNum" sz="quarter" idx="12"/>
          </p:nvPr>
        </p:nvSpPr>
        <p:spPr/>
        <p:txBody>
          <a:bodyPr/>
          <a:lstStyle/>
          <a:p>
            <a:fld id="{1DE75E7E-D4B0-4C3C-A3AE-E18DB1CEFE1B}" type="slidenum">
              <a:rPr lang="en-GB" smtClean="0"/>
              <a:t>‹#›</a:t>
            </a:fld>
            <a:endParaRPr lang="en-GB"/>
          </a:p>
        </p:txBody>
      </p:sp>
    </p:spTree>
    <p:extLst>
      <p:ext uri="{BB962C8B-B14F-4D97-AF65-F5344CB8AC3E}">
        <p14:creationId xmlns:p14="http://schemas.microsoft.com/office/powerpoint/2010/main" val="92124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0AA87-B0C1-6EA4-51BE-957886270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C649AE-CA3A-7ADD-F59A-1253A22E3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8A8855-6703-AA0E-08A2-7E10338B1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06AEBC-AB47-429C-9324-3CC9F49C5740}" type="datetimeFigureOut">
              <a:rPr lang="en-GB" smtClean="0"/>
              <a:t>19/06/2024</a:t>
            </a:fld>
            <a:endParaRPr lang="en-GB"/>
          </a:p>
        </p:txBody>
      </p:sp>
      <p:sp>
        <p:nvSpPr>
          <p:cNvPr id="5" name="Footer Placeholder 4">
            <a:extLst>
              <a:ext uri="{FF2B5EF4-FFF2-40B4-BE49-F238E27FC236}">
                <a16:creationId xmlns:a16="http://schemas.microsoft.com/office/drawing/2014/main" id="{29FAB25E-BD33-8A5F-0ED9-2D05C0927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C636D25-BAB6-EB00-032D-65918AE259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E75E7E-D4B0-4C3C-A3AE-E18DB1CEFE1B}" type="slidenum">
              <a:rPr lang="en-GB" smtClean="0"/>
              <a:t>‹#›</a:t>
            </a:fld>
            <a:endParaRPr lang="en-GB"/>
          </a:p>
        </p:txBody>
      </p:sp>
    </p:spTree>
    <p:extLst>
      <p:ext uri="{BB962C8B-B14F-4D97-AF65-F5344CB8AC3E}">
        <p14:creationId xmlns:p14="http://schemas.microsoft.com/office/powerpoint/2010/main" val="11316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andy.brown@neca.org.uk" TargetMode="External"/><Relationship Id="rId1" Type="http://schemas.openxmlformats.org/officeDocument/2006/relationships/slideLayout" Target="../slideLayouts/slideLayout2.xml"/><Relationship Id="rId5" Type="http://schemas.openxmlformats.org/officeDocument/2006/relationships/image" Target="cid:image003.gif@01DAAC66.79DD7850" TargetMode="Externa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hyperlink" Target="http://www.neca.co.uk/" TargetMode="External"/><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amban.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ensescheme.com/" TargetMode="External"/><Relationship Id="rId2" Type="http://schemas.openxmlformats.org/officeDocument/2006/relationships/hyperlink" Target="http://self-exclusion.co.uk/" TargetMode="External"/><Relationship Id="rId1" Type="http://schemas.openxmlformats.org/officeDocument/2006/relationships/slideLayout" Target="../slideLayouts/slideLayout2.xml"/><Relationship Id="rId5" Type="http://schemas.openxmlformats.org/officeDocument/2006/relationships/hyperlink" Target="https://bacta.or.uk/self-exclusion/" TargetMode="External"/><Relationship Id="rId4" Type="http://schemas.openxmlformats.org/officeDocument/2006/relationships/hyperlink" Target="http://www.bingo-association.co.uk/self-exclu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FB05-5962-1265-54BD-E0F0789E1CC9}"/>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9310D3EF-A9DC-DDAF-D909-E3A1448C1FB6}"/>
              </a:ext>
            </a:extLst>
          </p:cNvPr>
          <p:cNvSpPr>
            <a:spLocks noGrp="1"/>
          </p:cNvSpPr>
          <p:nvPr>
            <p:ph type="subTitle" idx="1"/>
          </p:nvPr>
        </p:nvSpPr>
        <p:spPr/>
        <p:txBody>
          <a:bodyPr>
            <a:normAutofit lnSpcReduction="10000"/>
          </a:bodyPr>
          <a:lstStyle/>
          <a:p>
            <a:r>
              <a:rPr lang="en-US" sz="3600" b="1" dirty="0">
                <a:latin typeface="Arial" panose="020B0604020202020204" pitchFamily="34" charset="0"/>
                <a:cs typeface="Arial" panose="020B0604020202020204" pitchFamily="34" charset="0"/>
              </a:rPr>
              <a:t>Yorkshire and Humber</a:t>
            </a:r>
          </a:p>
          <a:p>
            <a:r>
              <a:rPr lang="en-US" sz="3600" b="1" dirty="0">
                <a:latin typeface="Arial" panose="020B0604020202020204" pitchFamily="34" charset="0"/>
                <a:cs typeface="Arial" panose="020B0604020202020204" pitchFamily="34" charset="0"/>
              </a:rPr>
              <a:t>Support for those impacted by gambling related harms</a:t>
            </a:r>
            <a:endParaRPr lang="en-GB" sz="36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8241BC8-A930-5334-564D-8F7683F3C5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55530" y="1122363"/>
            <a:ext cx="3480939" cy="2011137"/>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9681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834A-5D64-0884-14EF-913641D01953}"/>
              </a:ext>
            </a:extLst>
          </p:cNvPr>
          <p:cNvSpPr>
            <a:spLocks noGrp="1"/>
          </p:cNvSpPr>
          <p:nvPr>
            <p:ph type="title"/>
          </p:nvPr>
        </p:nvSpPr>
        <p:spPr/>
        <p:txBody>
          <a:bodyPr/>
          <a:lstStyle/>
          <a:p>
            <a:r>
              <a:rPr lang="en-GB" sz="3600" b="1" kern="0" dirty="0">
                <a:solidFill>
                  <a:srgbClr val="000000"/>
                </a:solidFill>
                <a:effectLst/>
                <a:latin typeface="Poppins,Bold"/>
                <a:ea typeface="Aptos" panose="020B0004020202020204" pitchFamily="34" charset="0"/>
                <a:cs typeface="Poppins,Bold"/>
              </a:rPr>
              <a:t>NECA Champions Charter   </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8DC973E-4CBC-53D3-6A9F-148DD1665E43}"/>
              </a:ext>
            </a:extLst>
          </p:cNvPr>
          <p:cNvSpPr>
            <a:spLocks noGrp="1"/>
          </p:cNvSpPr>
          <p:nvPr>
            <p:ph idx="1"/>
          </p:nvPr>
        </p:nvSpPr>
        <p:spPr/>
        <p:txBody>
          <a:bodyPr>
            <a:normAutofit lnSpcReduction="10000"/>
          </a:bodyPr>
          <a:lstStyle/>
          <a:p>
            <a:pPr>
              <a:lnSpc>
                <a:spcPct val="107000"/>
              </a:lnSpc>
              <a:spcAft>
                <a:spcPts val="800"/>
              </a:spcAft>
            </a:pPr>
            <a:r>
              <a:rPr lang="en-GB" sz="1800" kern="0" dirty="0">
                <a:solidFill>
                  <a:srgbClr val="000000"/>
                </a:solidFill>
                <a:effectLst/>
                <a:latin typeface="Poppins" panose="00000500000000000000" pitchFamily="2" charset="0"/>
                <a:ea typeface="Aptos" panose="020B0004020202020204" pitchFamily="34" charset="0"/>
                <a:cs typeface="Times New Roman" panose="02020603050405020304" pitchFamily="18" charset="0"/>
              </a:rPr>
              <a:t>NECA will provide you and your organisation with tools to identify gambling related harms, and any potential triggers alongside clear referral pathways into our services. We would value working in partnership with you and your organisation.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i="1" kern="0" dirty="0">
                <a:solidFill>
                  <a:srgbClr val="000000"/>
                </a:solidFill>
                <a:effectLst/>
                <a:latin typeface="Poppins,BoldItalic"/>
                <a:ea typeface="Aptos" panose="020B0004020202020204" pitchFamily="34" charset="0"/>
                <a:cs typeface="Poppins,BoldItalic"/>
              </a:rPr>
              <a:t>What will it mean for 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Poppins" panose="00000500000000000000" pitchFamily="2" charset="0"/>
                <a:ea typeface="Aptos" panose="020B0004020202020204" pitchFamily="34" charset="0"/>
                <a:cs typeface="Times New Roman" panose="02020603050405020304" pitchFamily="18" charset="0"/>
              </a:rPr>
              <a:t>As a Gambling Champion, you will be the point of contact within your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Poppins" panose="00000500000000000000" pitchFamily="2" charset="0"/>
                <a:ea typeface="Aptos" panose="020B0004020202020204" pitchFamily="34" charset="0"/>
                <a:cs typeface="Times New Roman" panose="02020603050405020304" pitchFamily="18" charset="0"/>
              </a:rPr>
              <a:t>organisation. If people need; Leaflets/resources or awareness of support and pathways into services.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i="1" kern="0" dirty="0">
                <a:solidFill>
                  <a:srgbClr val="000000"/>
                </a:solidFill>
                <a:effectLst/>
                <a:latin typeface="Poppins,BoldItalic"/>
                <a:ea typeface="Aptos" panose="020B0004020202020204" pitchFamily="34" charset="0"/>
                <a:cs typeface="Poppins,BoldItalic"/>
              </a:rPr>
              <a:t>Our commitment to you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Poppins" panose="00000500000000000000" pitchFamily="2" charset="0"/>
                <a:ea typeface="Aptos" panose="020B0004020202020204" pitchFamily="34" charset="0"/>
                <a:cs typeface="Times New Roman" panose="02020603050405020304" pitchFamily="18" charset="0"/>
              </a:rPr>
              <a:t>We will supply resources and support to ensure this will have minimal impact on your current role. We will also provide gambling related harms awareness sessions to add to your portfolio of </a:t>
            </a:r>
            <a:r>
              <a:rPr lang="en-GB" sz="1800" kern="0">
                <a:solidFill>
                  <a:srgbClr val="000000"/>
                </a:solidFill>
                <a:effectLst/>
                <a:latin typeface="Poppins" panose="00000500000000000000" pitchFamily="2" charset="0"/>
                <a:ea typeface="Aptos" panose="020B0004020202020204" pitchFamily="34" charset="0"/>
                <a:cs typeface="Times New Roman" panose="02020603050405020304" pitchFamily="18" charset="0"/>
              </a:rPr>
              <a:t>skills.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8">
            <a:extLst>
              <a:ext uri="{FF2B5EF4-FFF2-40B4-BE49-F238E27FC236}">
                <a16:creationId xmlns:a16="http://schemas.microsoft.com/office/drawing/2014/main" id="{2AD24270-BB43-66AD-AD5D-6C4E32B3D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543" y="-47453"/>
            <a:ext cx="2760453" cy="173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46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6D6-8C8F-6637-E552-677D3FC8AB69}"/>
              </a:ext>
            </a:extLst>
          </p:cNvPr>
          <p:cNvSpPr>
            <a:spLocks noGrp="1"/>
          </p:cNvSpPr>
          <p:nvPr>
            <p:ph type="title"/>
          </p:nvPr>
        </p:nvSpPr>
        <p:spPr>
          <a:xfrm>
            <a:off x="630936" y="369577"/>
            <a:ext cx="3429000" cy="1264455"/>
          </a:xfrm>
        </p:spPr>
        <p:txBody>
          <a:bodyPr anchor="b">
            <a:normAutofit/>
          </a:bodyPr>
          <a:lstStyle/>
          <a:p>
            <a:endParaRPr lang="en-GB" sz="5000" dirty="0"/>
          </a:p>
        </p:txBody>
      </p:sp>
      <p:sp>
        <p:nvSpPr>
          <p:cNvPr id="3" name="Content Placeholder 2">
            <a:extLst>
              <a:ext uri="{FF2B5EF4-FFF2-40B4-BE49-F238E27FC236}">
                <a16:creationId xmlns:a16="http://schemas.microsoft.com/office/drawing/2014/main" id="{4D3E2266-4402-2092-801F-DBBCE05E0CA2}"/>
              </a:ext>
            </a:extLst>
          </p:cNvPr>
          <p:cNvSpPr>
            <a:spLocks noGrp="1"/>
          </p:cNvSpPr>
          <p:nvPr>
            <p:ph idx="1"/>
          </p:nvPr>
        </p:nvSpPr>
        <p:spPr>
          <a:xfrm>
            <a:off x="1261871" y="2852935"/>
            <a:ext cx="11239011" cy="3410712"/>
          </a:xfrm>
        </p:spPr>
        <p:txBody>
          <a:bodyPr anchor="t">
            <a:normAutofit/>
          </a:bodyPr>
          <a:lstStyle/>
          <a:p>
            <a:pPr marL="0" indent="0">
              <a:buNone/>
            </a:pPr>
            <a:r>
              <a:rPr lang="en-GB" sz="4800" dirty="0">
                <a:latin typeface="Arial" panose="020B0604020202020204" pitchFamily="34" charset="0"/>
                <a:cs typeface="Arial" panose="020B0604020202020204" pitchFamily="34" charset="0"/>
              </a:rPr>
              <a:t>Has your gambling or the gambling of someone close to you, had a negative effect on your life?</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hlinkClick r:id="rId2"/>
              </a:rPr>
              <a:t>mandy.brown@neca.org.uk</a:t>
            </a:r>
            <a:r>
              <a:rPr lang="en-US" sz="3600" dirty="0">
                <a:latin typeface="Arial" panose="020B0604020202020204" pitchFamily="34"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812D90A3-5854-A4AB-9304-688B4F68E5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9405" y="271057"/>
            <a:ext cx="2974764" cy="1362975"/>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Footer Placeholder 3">
            <a:extLst>
              <a:ext uri="{FF2B5EF4-FFF2-40B4-BE49-F238E27FC236}">
                <a16:creationId xmlns:a16="http://schemas.microsoft.com/office/drawing/2014/main" id="{B82191D1-6A2F-E12A-2DB2-7579E8D3FE65}"/>
              </a:ext>
            </a:extLst>
          </p:cNvPr>
          <p:cNvSpPr>
            <a:spLocks noGrp="1"/>
          </p:cNvSpPr>
          <p:nvPr>
            <p:ph type="ftr" sz="quarter" idx="11"/>
          </p:nvPr>
        </p:nvSpPr>
        <p:spPr>
          <a:xfrm flipV="1">
            <a:off x="4038600" y="6721475"/>
            <a:ext cx="4114800" cy="136525"/>
          </a:xfrm>
        </p:spPr>
        <p:txBody>
          <a:bodyPr>
            <a:normAutofit fontScale="25000" lnSpcReduction="20000"/>
          </a:bodyPr>
          <a:lstStyle/>
          <a:p>
            <a:endParaRPr lang="en-GB"/>
          </a:p>
        </p:txBody>
      </p:sp>
      <p:sp>
        <p:nvSpPr>
          <p:cNvPr id="6" name="Rectangle 2">
            <a:extLst>
              <a:ext uri="{FF2B5EF4-FFF2-40B4-BE49-F238E27FC236}">
                <a16:creationId xmlns:a16="http://schemas.microsoft.com/office/drawing/2014/main" id="{1DA27F11-3649-C71B-DE74-77B4606A0FFD}"/>
              </a:ext>
            </a:extLst>
          </p:cNvPr>
          <p:cNvSpPr>
            <a:spLocks noChangeArrowheads="1"/>
          </p:cNvSpPr>
          <p:nvPr/>
        </p:nvSpPr>
        <p:spPr bwMode="auto">
          <a:xfrm>
            <a:off x="630936" y="457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x_x_Picture 3" descr="A qr code with a white background&#10;&#10;Description automatically generated with low confidence">
            <a:extLst>
              <a:ext uri="{FF2B5EF4-FFF2-40B4-BE49-F238E27FC236}">
                <a16:creationId xmlns:a16="http://schemas.microsoft.com/office/drawing/2014/main" id="{1C29B698-68B6-5DFF-7EB0-E8D4BD84450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647831" y="271056"/>
            <a:ext cx="1768229" cy="152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3090CF61-080F-B597-8F6B-49C506E563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027" y="36396"/>
            <a:ext cx="3573961" cy="185845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a:extLst>
              <a:ext uri="{FF2B5EF4-FFF2-40B4-BE49-F238E27FC236}">
                <a16:creationId xmlns:a16="http://schemas.microsoft.com/office/drawing/2014/main" id="{3B284AF9-A16C-2B7C-9300-79F0CF3C16DD}"/>
              </a:ext>
            </a:extLst>
          </p:cNvPr>
          <p:cNvSpPr txBox="1"/>
          <p:nvPr/>
        </p:nvSpPr>
        <p:spPr>
          <a:xfrm>
            <a:off x="4149333" y="1723267"/>
            <a:ext cx="4002775" cy="4697465"/>
          </a:xfrm>
          <a:prstGeom prst="rect">
            <a:avLst/>
          </a:prstGeom>
        </p:spPr>
        <p:txBody>
          <a:bodyPr vert="horz" lIns="91440" tIns="45720" rIns="91440" bIns="45720" rtlCol="0">
            <a:normAutofit fontScale="92500"/>
          </a:bodyPr>
          <a:lstStyle/>
          <a:p>
            <a:pPr algn="ctr">
              <a:lnSpc>
                <a:spcPct val="90000"/>
              </a:lnSpc>
              <a:spcBef>
                <a:spcPct val="0"/>
              </a:spcBef>
              <a:spcAft>
                <a:spcPts val="600"/>
              </a:spcAft>
              <a:defRPr/>
            </a:pPr>
            <a:r>
              <a:rPr lang="en-US" sz="3600" dirty="0">
                <a:solidFill>
                  <a:srgbClr val="002060"/>
                </a:solidFill>
                <a:latin typeface="Amasis MT Pro Black" panose="02040A04050005020304" pitchFamily="18" charset="0"/>
              </a:rPr>
              <a:t>Telephone NECA</a:t>
            </a:r>
          </a:p>
          <a:p>
            <a:pPr algn="ctr">
              <a:lnSpc>
                <a:spcPct val="90000"/>
              </a:lnSpc>
              <a:spcBef>
                <a:spcPct val="0"/>
              </a:spcBef>
              <a:spcAft>
                <a:spcPts val="600"/>
              </a:spcAft>
              <a:defRPr/>
            </a:pPr>
            <a:r>
              <a:rPr lang="en-US" sz="3600" dirty="0">
                <a:solidFill>
                  <a:srgbClr val="002060"/>
                </a:solidFill>
                <a:latin typeface="Amasis MT Pro Black" panose="02040A04050005020304" pitchFamily="18" charset="0"/>
              </a:rPr>
              <a:t> on 01423 740723</a:t>
            </a:r>
          </a:p>
          <a:p>
            <a:pPr algn="ctr">
              <a:lnSpc>
                <a:spcPct val="90000"/>
              </a:lnSpc>
              <a:spcBef>
                <a:spcPct val="0"/>
              </a:spcBef>
              <a:spcAft>
                <a:spcPts val="600"/>
              </a:spcAft>
              <a:defRPr/>
            </a:pPr>
            <a:r>
              <a:rPr lang="en-US" sz="3600" dirty="0">
                <a:solidFill>
                  <a:srgbClr val="002060"/>
                </a:solidFill>
                <a:latin typeface="Amasis MT Pro Black" panose="02040A04050005020304" pitchFamily="18" charset="0"/>
              </a:rPr>
              <a:t>Referral via </a:t>
            </a:r>
          </a:p>
          <a:p>
            <a:pPr algn="ctr">
              <a:lnSpc>
                <a:spcPct val="90000"/>
              </a:lnSpc>
              <a:spcBef>
                <a:spcPct val="0"/>
              </a:spcBef>
              <a:spcAft>
                <a:spcPts val="600"/>
              </a:spcAft>
              <a:defRPr/>
            </a:pPr>
            <a:r>
              <a:rPr lang="en-US" sz="3600" dirty="0">
                <a:solidFill>
                  <a:srgbClr val="002060"/>
                </a:solidFill>
                <a:latin typeface="Amasis MT Pro Black" panose="02040A04050005020304" pitchFamily="18" charset="0"/>
              </a:rPr>
              <a:t>our website: www.neca.co.uk</a:t>
            </a:r>
          </a:p>
          <a:p>
            <a:pPr algn="ctr">
              <a:lnSpc>
                <a:spcPct val="90000"/>
              </a:lnSpc>
              <a:spcBef>
                <a:spcPct val="0"/>
              </a:spcBef>
              <a:spcAft>
                <a:spcPts val="600"/>
              </a:spcAft>
              <a:defRPr/>
            </a:pPr>
            <a:endParaRPr lang="en-US" sz="3600" dirty="0"/>
          </a:p>
          <a:p>
            <a:pPr algn="ctr">
              <a:lnSpc>
                <a:spcPct val="90000"/>
              </a:lnSpc>
              <a:spcBef>
                <a:spcPct val="0"/>
              </a:spcBef>
              <a:spcAft>
                <a:spcPts val="600"/>
              </a:spcAft>
              <a:defRPr/>
            </a:pPr>
            <a:endParaRPr lang="en-US" sz="3600" dirty="0"/>
          </a:p>
          <a:p>
            <a:pPr algn="ctr">
              <a:lnSpc>
                <a:spcPct val="90000"/>
              </a:lnSpc>
              <a:spcBef>
                <a:spcPct val="0"/>
              </a:spcBef>
              <a:spcAft>
                <a:spcPts val="600"/>
              </a:spcAft>
              <a:defRPr/>
            </a:pPr>
            <a:r>
              <a:rPr lang="en-US" sz="3600" dirty="0"/>
              <a:t> </a:t>
            </a:r>
          </a:p>
        </p:txBody>
      </p:sp>
      <p:pic>
        <p:nvPicPr>
          <p:cNvPr id="3" name="Picture 2" descr="A picture containing font, graphics, logo, circle">
            <a:extLst>
              <a:ext uri="{FF2B5EF4-FFF2-40B4-BE49-F238E27FC236}">
                <a16:creationId xmlns:a16="http://schemas.microsoft.com/office/drawing/2014/main" id="{F394AB18-70E5-0C95-449B-9BDACE9DF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3684" y="-348218"/>
            <a:ext cx="3191736" cy="3143861"/>
          </a:xfrm>
          <a:prstGeom prst="rect">
            <a:avLst/>
          </a:prstGeom>
        </p:spPr>
      </p:pic>
      <p:pic>
        <p:nvPicPr>
          <p:cNvPr id="4" name="Picture 2" descr="Follow Us on Facebook and Instagram. Editorial Stock Photo ...">
            <a:extLst>
              <a:ext uri="{FF2B5EF4-FFF2-40B4-BE49-F238E27FC236}">
                <a16:creationId xmlns:a16="http://schemas.microsoft.com/office/drawing/2014/main" id="{49ECB193-A346-9F73-4C61-ED957A29A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72" y="4402494"/>
            <a:ext cx="2651273" cy="2018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A qr code with a logo&#10;&#10;Description automatically generated">
            <a:extLst>
              <a:ext uri="{FF2B5EF4-FFF2-40B4-BE49-F238E27FC236}">
                <a16:creationId xmlns:a16="http://schemas.microsoft.com/office/drawing/2014/main" id="{0255C4D4-346F-B9AC-9D6F-3B959C15D1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5495" y="4062358"/>
            <a:ext cx="2594514" cy="25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14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90B3-CF21-4705-A2CD-DD036E494230}"/>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kern="1200">
                <a:solidFill>
                  <a:schemeClr val="tx1"/>
                </a:solidFill>
                <a:latin typeface="Arial" panose="020B0604020202020204" pitchFamily="34" charset="0"/>
                <a:cs typeface="Arial" panose="020B0604020202020204" pitchFamily="34" charset="0"/>
              </a:rPr>
              <a:t>Gambling Statistics</a:t>
            </a:r>
            <a:br>
              <a:rPr lang="en-US" b="1" kern="1200">
                <a:solidFill>
                  <a:schemeClr val="tx1"/>
                </a:solidFill>
                <a:latin typeface="+mj-lt"/>
                <a:ea typeface="+mj-ea"/>
                <a:cs typeface="+mj-cs"/>
              </a:rPr>
            </a:br>
            <a:endParaRPr lang="en-US" b="1" kern="1200" dirty="0">
              <a:solidFill>
                <a:schemeClr val="tx1"/>
              </a:solidFill>
              <a:latin typeface="+mj-lt"/>
              <a:ea typeface="+mj-ea"/>
              <a:cs typeface="+mj-cs"/>
            </a:endParaRPr>
          </a:p>
        </p:txBody>
      </p:sp>
      <p:sp>
        <p:nvSpPr>
          <p:cNvPr id="5" name="Rectangle 4">
            <a:extLst>
              <a:ext uri="{FF2B5EF4-FFF2-40B4-BE49-F238E27FC236}">
                <a16:creationId xmlns:a16="http://schemas.microsoft.com/office/drawing/2014/main" id="{A5B2DE49-FC6B-4FBE-8F88-7A2F8687083C}"/>
              </a:ext>
            </a:extLst>
          </p:cNvPr>
          <p:cNvSpPr/>
          <p:nvPr/>
        </p:nvSpPr>
        <p:spPr>
          <a:xfrm>
            <a:off x="5513280" y="1142274"/>
            <a:ext cx="6181544" cy="4800447"/>
          </a:xfrm>
          <a:prstGeom prst="rect">
            <a:avLst/>
          </a:prstGeom>
        </p:spPr>
        <p:txBody>
          <a:bodyPr vert="horz" lIns="91440" tIns="45720" rIns="91440" bIns="45720" rtlCol="0">
            <a:normAutofit fontScale="77500" lnSpcReduction="20000"/>
          </a:bodyPr>
          <a:lstStyle/>
          <a:p>
            <a:pPr marL="57150">
              <a:lnSpc>
                <a:spcPct val="90000"/>
              </a:lnSpc>
              <a:spcBef>
                <a:spcPts val="1333"/>
              </a:spcBef>
              <a:buClr>
                <a:schemeClr val="accent1"/>
              </a:buClr>
              <a:buSzPct val="80000"/>
            </a:pPr>
            <a:endParaRPr lang="en-US" sz="2800" b="0" i="0" dirty="0">
              <a:effectLst/>
              <a:latin typeface="Kanit"/>
            </a:endParaRPr>
          </a:p>
          <a:p>
            <a:pPr marL="57150">
              <a:lnSpc>
                <a:spcPct val="90000"/>
              </a:lnSpc>
              <a:spcBef>
                <a:spcPts val="1333"/>
              </a:spcBef>
              <a:buClr>
                <a:schemeClr val="accent1"/>
              </a:buClr>
              <a:buSzPct val="80000"/>
            </a:pPr>
            <a:r>
              <a:rPr lang="en-US" sz="3600" b="0" i="0" dirty="0">
                <a:effectLst/>
                <a:latin typeface="Arial" panose="020B0604020202020204" pitchFamily="34" charset="0"/>
                <a:cs typeface="Arial" panose="020B0604020202020204" pitchFamily="34" charset="0"/>
              </a:rPr>
              <a:t>60% of adults living in Great Britain reported participating in a gambling activity in 2022</a:t>
            </a:r>
            <a:endParaRPr lang="en-US" sz="3600" b="1" i="0" dirty="0">
              <a:effectLst/>
              <a:latin typeface="Arial" panose="020B0604020202020204" pitchFamily="34" charset="0"/>
              <a:cs typeface="Arial" panose="020B0604020202020204" pitchFamily="34" charset="0"/>
            </a:endParaRPr>
          </a:p>
          <a:p>
            <a:pPr marL="57150">
              <a:lnSpc>
                <a:spcPct val="90000"/>
              </a:lnSpc>
              <a:spcBef>
                <a:spcPts val="1333"/>
              </a:spcBef>
              <a:buClr>
                <a:schemeClr val="accent1"/>
              </a:buClr>
              <a:buSzPct val="80000"/>
            </a:pPr>
            <a:r>
              <a:rPr lang="en-GB" sz="3600"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The Yorkshire/Humber region has a higher gambling prevalence than the national average, ranking as the region with the fourth highest rate of gambling, with just over 60% of respondents (61.3%) engaged in any form of gambling in 2021. This is equivalent to 2,744,000 adults in the region.</a:t>
            </a:r>
          </a:p>
          <a:p>
            <a:pPr marL="57150">
              <a:lnSpc>
                <a:spcPct val="90000"/>
              </a:lnSpc>
              <a:spcBef>
                <a:spcPts val="1333"/>
              </a:spcBef>
              <a:buClr>
                <a:schemeClr val="accent1"/>
              </a:buClr>
              <a:buSzPct val="80000"/>
            </a:pPr>
            <a:endParaRPr lang="en-US" sz="3600" b="1" i="0" dirty="0">
              <a:effectLst/>
              <a:latin typeface="Arial" panose="020B0604020202020204" pitchFamily="34" charset="0"/>
              <a:cs typeface="Arial" panose="020B0604020202020204" pitchFamily="34" charset="0"/>
            </a:endParaRPr>
          </a:p>
          <a:p>
            <a:pPr marL="285750" indent="-228600">
              <a:lnSpc>
                <a:spcPct val="90000"/>
              </a:lnSpc>
              <a:spcBef>
                <a:spcPts val="1333"/>
              </a:spcBef>
              <a:buClr>
                <a:schemeClr val="accent1"/>
              </a:buClr>
              <a:buSzPct val="80000"/>
              <a:buFont typeface="Arial" panose="020B0604020202020204" pitchFamily="34" charset="0"/>
              <a:buChar char="•"/>
            </a:pPr>
            <a:endParaRPr lang="en-US" dirty="0">
              <a:latin typeface="Google Sans"/>
            </a:endParaRPr>
          </a:p>
          <a:p>
            <a:pPr marL="285750" indent="-228600">
              <a:lnSpc>
                <a:spcPct val="90000"/>
              </a:lnSpc>
              <a:spcBef>
                <a:spcPts val="1333"/>
              </a:spcBef>
              <a:buClr>
                <a:schemeClr val="accent1"/>
              </a:buClr>
              <a:buSzPct val="80000"/>
              <a:buFont typeface="Arial" panose="020B0604020202020204" pitchFamily="34" charset="0"/>
              <a:buChar char="•"/>
            </a:pPr>
            <a:endParaRPr lang="en-US" dirty="0"/>
          </a:p>
        </p:txBody>
      </p:sp>
      <p:pic>
        <p:nvPicPr>
          <p:cNvPr id="4" name="Picture 2" descr="North East &amp; Yorkshire and the Humber: Demographics, Density &amp; Migration  Patterns | LandTech">
            <a:extLst>
              <a:ext uri="{FF2B5EF4-FFF2-40B4-BE49-F238E27FC236}">
                <a16:creationId xmlns:a16="http://schemas.microsoft.com/office/drawing/2014/main" id="{711B0295-4831-D87E-B9E6-9991ACC00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75" y="1142274"/>
            <a:ext cx="4675081" cy="519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8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20" y="609234"/>
            <a:ext cx="10830913" cy="794085"/>
          </a:xfrm>
        </p:spPr>
        <p:txBody>
          <a:bodyPr/>
          <a:lstStyle/>
          <a:p>
            <a:r>
              <a:rPr lang="en-US" b="1" dirty="0"/>
              <a:t>                           Gambling related-harms</a:t>
            </a: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Gambling-related harms impact on people’s resources, relationships and health.</a:t>
            </a:r>
          </a:p>
          <a:p>
            <a:r>
              <a:rPr lang="en-US" dirty="0">
                <a:latin typeface="Arial" panose="020B0604020202020204" pitchFamily="34" charset="0"/>
                <a:cs typeface="Arial" panose="020B0604020202020204" pitchFamily="34" charset="0"/>
              </a:rPr>
              <a:t> Negative effects can include loss of employment, debt, crime, breakdown of relationships and deterioration of physical and mental health. </a:t>
            </a:r>
          </a:p>
          <a:p>
            <a:r>
              <a:rPr lang="en-US" dirty="0">
                <a:latin typeface="Arial" panose="020B0604020202020204" pitchFamily="34" charset="0"/>
                <a:cs typeface="Arial" panose="020B0604020202020204" pitchFamily="34" charset="0"/>
              </a:rPr>
              <a:t>The harm caused can be devastating and lead to people to taking their lives. </a:t>
            </a:r>
          </a:p>
          <a:p>
            <a:r>
              <a:rPr lang="en-US" dirty="0">
                <a:latin typeface="Arial" panose="020B0604020202020204" pitchFamily="34" charset="0"/>
                <a:cs typeface="Arial" panose="020B0604020202020204" pitchFamily="34" charset="0"/>
              </a:rPr>
              <a:t>Harms can be experienced not just by gamblers themselves. They can also affect their children, partners, wider families and social networks, employers, communities and society as a whole. </a:t>
            </a:r>
          </a:p>
          <a:p>
            <a:endParaRPr lang="en-US" dirty="0"/>
          </a:p>
        </p:txBody>
      </p:sp>
      <p:pic>
        <p:nvPicPr>
          <p:cNvPr id="2050" name="Picture 1">
            <a:extLst>
              <a:ext uri="{FF2B5EF4-FFF2-40B4-BE49-F238E27FC236}">
                <a16:creationId xmlns:a16="http://schemas.microsoft.com/office/drawing/2014/main" id="{D4C12C0D-1E0B-90F9-F11D-2149895B4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90" y="681037"/>
            <a:ext cx="1554054" cy="7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4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4349-AF85-7661-FC4D-05B2C3F80624}"/>
              </a:ext>
            </a:extLst>
          </p:cNvPr>
          <p:cNvSpPr>
            <a:spLocks noGrp="1"/>
          </p:cNvSpPr>
          <p:nvPr>
            <p:ph type="title"/>
          </p:nvPr>
        </p:nvSpPr>
        <p:spPr/>
        <p:txBody>
          <a:bodyPr>
            <a:normAutofit/>
          </a:bodyPr>
          <a:lstStyle/>
          <a:p>
            <a:r>
              <a:rPr lang="en-GB" sz="4800" dirty="0"/>
              <a:t>Our Services</a:t>
            </a:r>
          </a:p>
        </p:txBody>
      </p:sp>
      <p:sp>
        <p:nvSpPr>
          <p:cNvPr id="3" name="Content Placeholder 2">
            <a:extLst>
              <a:ext uri="{FF2B5EF4-FFF2-40B4-BE49-F238E27FC236}">
                <a16:creationId xmlns:a16="http://schemas.microsoft.com/office/drawing/2014/main" id="{01FC543E-3040-25B5-8CC3-ED5E66330734}"/>
              </a:ext>
            </a:extLst>
          </p:cNvPr>
          <p:cNvSpPr>
            <a:spLocks noGrp="1"/>
          </p:cNvSpPr>
          <p:nvPr>
            <p:ph idx="1"/>
          </p:nvPr>
        </p:nvSpPr>
        <p:spPr/>
        <p:txBody>
          <a:bodyPr>
            <a:normAutofit lnSpcReduction="10000"/>
          </a:bodyPr>
          <a:lstStyle/>
          <a:p>
            <a:pPr marL="0" indent="0">
              <a:buNone/>
            </a:pPr>
            <a:r>
              <a:rPr lang="en-GB" dirty="0">
                <a:latin typeface="Arial" panose="020B0604020202020204" pitchFamily="34" charset="0"/>
                <a:cs typeface="Arial" panose="020B0604020202020204" pitchFamily="34" charset="0"/>
              </a:rPr>
              <a:t>NECA are passionate about the wellbeing of all within our communities.</a:t>
            </a:r>
          </a:p>
          <a:p>
            <a:pPr marL="0" indent="0">
              <a:buNone/>
            </a:pPr>
            <a:r>
              <a:rPr lang="en-US" sz="2800" dirty="0">
                <a:solidFill>
                  <a:schemeClr val="accent1">
                    <a:lumMod val="50000"/>
                  </a:schemeClr>
                </a:solidFill>
                <a:latin typeface="Arial" panose="020B0604020202020204" pitchFamily="34" charset="0"/>
                <a:cs typeface="Arial" panose="020B0604020202020204" pitchFamily="34" charset="0"/>
              </a:rPr>
              <a:t>Alongside the delivery of support, we provide information on prevention and increase awareness around gambling harms</a:t>
            </a:r>
            <a:r>
              <a:rPr lang="en-US" sz="28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en-US" dirty="0">
                <a:solidFill>
                  <a:schemeClr val="accent1">
                    <a:lumMod val="50000"/>
                  </a:schemeClr>
                </a:solidFill>
                <a:latin typeface="Arial" panose="020B0604020202020204" pitchFamily="34" charset="0"/>
                <a:cs typeface="Arial" panose="020B0604020202020204" pitchFamily="34" charset="0"/>
              </a:rPr>
              <a:t>We p</a:t>
            </a:r>
            <a:r>
              <a:rPr lang="en-US" sz="2800" dirty="0">
                <a:solidFill>
                  <a:schemeClr val="accent1">
                    <a:lumMod val="50000"/>
                  </a:schemeClr>
                </a:solidFill>
                <a:latin typeface="Arial" panose="020B0604020202020204" pitchFamily="34" charset="0"/>
                <a:cs typeface="Arial" panose="020B0604020202020204" pitchFamily="34" charset="0"/>
              </a:rPr>
              <a:t>rovide </a:t>
            </a:r>
            <a:r>
              <a:rPr lang="en-US" dirty="0">
                <a:solidFill>
                  <a:schemeClr val="accent1">
                    <a:lumMod val="50000"/>
                  </a:schemeClr>
                </a:solidFill>
                <a:latin typeface="Arial" panose="020B0604020202020204" pitchFamily="34" charset="0"/>
                <a:cs typeface="Arial" panose="020B0604020202020204" pitchFamily="34" charset="0"/>
              </a:rPr>
              <a:t>f</a:t>
            </a:r>
            <a:r>
              <a:rPr lang="en-US" sz="2800" dirty="0">
                <a:solidFill>
                  <a:schemeClr val="accent1">
                    <a:lumMod val="50000"/>
                  </a:schemeClr>
                </a:solidFill>
                <a:latin typeface="Arial" panose="020B0604020202020204" pitchFamily="34" charset="0"/>
                <a:cs typeface="Arial" panose="020B0604020202020204" pitchFamily="34" charset="0"/>
              </a:rPr>
              <a:t>ree awareness and gambling related harms champions sessions.</a:t>
            </a:r>
            <a:endParaRPr lang="en-US" b="1"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US" sz="2800" dirty="0">
                <a:solidFill>
                  <a:schemeClr val="accent1">
                    <a:lumMod val="50000"/>
                  </a:schemeClr>
                </a:solidFill>
                <a:latin typeface="Arial" panose="020B0604020202020204" pitchFamily="34" charset="0"/>
                <a:cs typeface="Arial" panose="020B0604020202020204" pitchFamily="34" charset="0"/>
              </a:rPr>
              <a:t>We work with a range of providers across all sectors to embed: </a:t>
            </a:r>
          </a:p>
          <a:p>
            <a:pPr>
              <a:lnSpc>
                <a:spcPct val="120000"/>
              </a:lnSpc>
            </a:pPr>
            <a:r>
              <a:rPr lang="en-US" dirty="0">
                <a:solidFill>
                  <a:schemeClr val="accent1">
                    <a:lumMod val="50000"/>
                  </a:schemeClr>
                </a:solidFill>
                <a:latin typeface="Arial" panose="020B0604020202020204" pitchFamily="34" charset="0"/>
                <a:cs typeface="Arial" panose="020B0604020202020204" pitchFamily="34" charset="0"/>
              </a:rPr>
              <a:t>K</a:t>
            </a:r>
            <a:r>
              <a:rPr lang="en-US" sz="2800" dirty="0">
                <a:solidFill>
                  <a:schemeClr val="accent1">
                    <a:lumMod val="50000"/>
                  </a:schemeClr>
                </a:solidFill>
                <a:latin typeface="Arial" panose="020B0604020202020204" pitchFamily="34" charset="0"/>
                <a:cs typeface="Arial" panose="020B0604020202020204" pitchFamily="34" charset="0"/>
              </a:rPr>
              <a:t>ey questions into their communications or initial assessment.</a:t>
            </a:r>
          </a:p>
          <a:p>
            <a:pPr>
              <a:lnSpc>
                <a:spcPct val="120000"/>
              </a:lnSpc>
            </a:pPr>
            <a:r>
              <a:rPr lang="en-US" dirty="0">
                <a:solidFill>
                  <a:schemeClr val="accent1">
                    <a:lumMod val="50000"/>
                  </a:schemeClr>
                </a:solidFill>
                <a:latin typeface="Arial" panose="020B0604020202020204" pitchFamily="34" charset="0"/>
                <a:cs typeface="Arial" panose="020B0604020202020204" pitchFamily="34" charset="0"/>
              </a:rPr>
              <a:t>C</a:t>
            </a:r>
            <a:r>
              <a:rPr lang="en-US" sz="2800" dirty="0">
                <a:solidFill>
                  <a:schemeClr val="accent1">
                    <a:lumMod val="50000"/>
                  </a:schemeClr>
                </a:solidFill>
                <a:latin typeface="Arial" panose="020B0604020202020204" pitchFamily="34" charset="0"/>
                <a:cs typeface="Arial" panose="020B0604020202020204" pitchFamily="34" charset="0"/>
              </a:rPr>
              <a:t>lear referral pathways into Support and Treatment. </a:t>
            </a:r>
          </a:p>
        </p:txBody>
      </p:sp>
      <p:pic>
        <p:nvPicPr>
          <p:cNvPr id="4" name="Picture 3">
            <a:extLst>
              <a:ext uri="{FF2B5EF4-FFF2-40B4-BE49-F238E27FC236}">
                <a16:creationId xmlns:a16="http://schemas.microsoft.com/office/drawing/2014/main" id="{D2862386-BE68-ED75-8BCA-C4E1A6BC23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19136" y="361366"/>
            <a:ext cx="2556387" cy="132932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6150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574" y="709519"/>
            <a:ext cx="262845" cy="1116106"/>
          </a:xfrm>
        </p:spPr>
        <p:txBody>
          <a:bodyPr/>
          <a:lstStyle/>
          <a:p>
            <a:endParaRPr lang="en-US" dirty="0"/>
          </a:p>
        </p:txBody>
      </p:sp>
      <p:sp>
        <p:nvSpPr>
          <p:cNvPr id="3" name="Content Placeholder 2"/>
          <p:cNvSpPr>
            <a:spLocks noGrp="1"/>
          </p:cNvSpPr>
          <p:nvPr>
            <p:ph idx="1"/>
          </p:nvPr>
        </p:nvSpPr>
        <p:spPr/>
        <p:txBody>
          <a:bodyPr>
            <a:normAutofit/>
          </a:bodyPr>
          <a:lstStyle/>
          <a:p>
            <a:endParaRPr lang="en-US" dirty="0"/>
          </a:p>
          <a:p>
            <a:r>
              <a:rPr lang="en-US" dirty="0">
                <a:latin typeface="Arial" panose="020B0604020202020204" pitchFamily="34" charset="0"/>
                <a:cs typeface="Arial" panose="020B0604020202020204" pitchFamily="34" charset="0"/>
              </a:rPr>
              <a:t>We offer support to anyone age 18 and over who is experiencing gambling related harms, including family members, partners and friends. We offer 1 to 1 and group support. </a:t>
            </a:r>
          </a:p>
          <a:p>
            <a:r>
              <a:rPr lang="en-US" dirty="0">
                <a:latin typeface="Arial" panose="020B0604020202020204" pitchFamily="34" charset="0"/>
                <a:cs typeface="Arial" panose="020B0604020202020204" pitchFamily="34" charset="0"/>
              </a:rPr>
              <a:t>Individuals and professionals can refer through our website, calling or emailing us or via a QR code.</a:t>
            </a:r>
          </a:p>
          <a:p>
            <a:r>
              <a:rPr lang="en-US" dirty="0">
                <a:latin typeface="Arial" panose="020B0604020202020204" pitchFamily="34" charset="0"/>
                <a:cs typeface="Arial" panose="020B0604020202020204" pitchFamily="34" charset="0"/>
              </a:rPr>
              <a:t>We can also refer to other gambling support services if they are more able to meet the individuals’ needs. </a:t>
            </a:r>
          </a:p>
          <a:p>
            <a:pPr marL="0" indent="0">
              <a:buNone/>
            </a:pPr>
            <a:endParaRPr lang="en-US" dirty="0"/>
          </a:p>
          <a:p>
            <a:pPr marL="0" indent="0">
              <a:buNone/>
            </a:pPr>
            <a:endParaRPr lang="en-US" dirty="0"/>
          </a:p>
        </p:txBody>
      </p:sp>
      <p:pic>
        <p:nvPicPr>
          <p:cNvPr id="1026" name="Picture 8">
            <a:extLst>
              <a:ext uri="{FF2B5EF4-FFF2-40B4-BE49-F238E27FC236}">
                <a16:creationId xmlns:a16="http://schemas.microsoft.com/office/drawing/2014/main" id="{5277A149-0CCC-7713-E15D-A905E6500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0"/>
            <a:ext cx="2982306" cy="167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font, graphics, logo, circle">
            <a:extLst>
              <a:ext uri="{FF2B5EF4-FFF2-40B4-BE49-F238E27FC236}">
                <a16:creationId xmlns:a16="http://schemas.microsoft.com/office/drawing/2014/main" id="{43C502F9-D48C-2BBA-C891-6863259F9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684" y="-348218"/>
            <a:ext cx="3191736" cy="2650547"/>
          </a:xfrm>
          <a:prstGeom prst="rect">
            <a:avLst/>
          </a:prstGeom>
        </p:spPr>
      </p:pic>
    </p:spTree>
    <p:extLst>
      <p:ext uri="{BB962C8B-B14F-4D97-AF65-F5344CB8AC3E}">
        <p14:creationId xmlns:p14="http://schemas.microsoft.com/office/powerpoint/2010/main" val="341360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7BBD-5729-CB26-3984-676CA0EC482A}"/>
              </a:ext>
            </a:extLst>
          </p:cNvPr>
          <p:cNvSpPr>
            <a:spLocks noGrp="1"/>
          </p:cNvSpPr>
          <p:nvPr>
            <p:ph type="title"/>
          </p:nvPr>
        </p:nvSpPr>
        <p:spPr>
          <a:xfrm>
            <a:off x="3413023" y="113071"/>
            <a:ext cx="7922342" cy="1325563"/>
          </a:xfrm>
        </p:spPr>
        <p:txBody>
          <a:bodyPr>
            <a:normAutofit/>
          </a:bodyPr>
          <a:lstStyle/>
          <a:p>
            <a:br>
              <a:rPr lang="en-US" sz="2100" dirty="0"/>
            </a:br>
            <a:br>
              <a:rPr lang="en-US" sz="2100" dirty="0"/>
            </a:br>
            <a:r>
              <a:rPr lang="en-US" sz="2100" dirty="0"/>
              <a:t>                  </a:t>
            </a:r>
            <a:endParaRPr lang="en-GB" sz="4800" b="1" dirty="0"/>
          </a:p>
        </p:txBody>
      </p:sp>
      <p:pic>
        <p:nvPicPr>
          <p:cNvPr id="4" name="Picture 3" descr="A picture containing font, graphics, logo, circle">
            <a:extLst>
              <a:ext uri="{FF2B5EF4-FFF2-40B4-BE49-F238E27FC236}">
                <a16:creationId xmlns:a16="http://schemas.microsoft.com/office/drawing/2014/main" id="{FA697CA2-492F-246F-669D-717728CDA9EE}"/>
              </a:ext>
            </a:extLst>
          </p:cNvPr>
          <p:cNvPicPr>
            <a:picLocks noChangeAspect="1"/>
          </p:cNvPicPr>
          <p:nvPr/>
        </p:nvPicPr>
        <p:blipFill rotWithShape="1">
          <a:blip r:embed="rId3">
            <a:extLst>
              <a:ext uri="{28A0092B-C50C-407E-A947-70E740481C1C}">
                <a14:useLocalDpi xmlns:a14="http://schemas.microsoft.com/office/drawing/2010/main" val="0"/>
              </a:ext>
            </a:extLst>
          </a:blip>
          <a:srcRect l="5897" r="6097" b="4"/>
          <a:stretch/>
        </p:blipFill>
        <p:spPr>
          <a:xfrm>
            <a:off x="10704446" y="-109935"/>
            <a:ext cx="1383644" cy="15485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70E6BBD-5E48-11B9-C6C9-99C8B18101A6}"/>
              </a:ext>
            </a:extLst>
          </p:cNvPr>
          <p:cNvSpPr>
            <a:spLocks noGrp="1"/>
          </p:cNvSpPr>
          <p:nvPr>
            <p:ph idx="1"/>
          </p:nvPr>
        </p:nvSpPr>
        <p:spPr>
          <a:xfrm>
            <a:off x="1106729" y="1438634"/>
            <a:ext cx="9945226" cy="5425284"/>
          </a:xfrm>
        </p:spPr>
        <p:txBody>
          <a:bodyPr>
            <a:normAutofit/>
          </a:bodyPr>
          <a:lstStyle/>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a:p>
            <a:pPr marL="0" indent="0">
              <a:buNone/>
            </a:pPr>
            <a:endParaRPr lang="en-US" sz="700" dirty="0"/>
          </a:p>
        </p:txBody>
      </p:sp>
      <p:pic>
        <p:nvPicPr>
          <p:cNvPr id="5" name="Picture 3">
            <a:extLst>
              <a:ext uri="{FF2B5EF4-FFF2-40B4-BE49-F238E27FC236}">
                <a16:creationId xmlns:a16="http://schemas.microsoft.com/office/drawing/2014/main" id="{E95842ED-3331-50F5-004C-24E4A92D4F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4385" y="153624"/>
            <a:ext cx="1543696" cy="80272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a:extLst>
              <a:ext uri="{FF2B5EF4-FFF2-40B4-BE49-F238E27FC236}">
                <a16:creationId xmlns:a16="http://schemas.microsoft.com/office/drawing/2014/main" id="{47BBE556-C4DD-97D4-983A-F78C66D6C2AD}"/>
              </a:ext>
            </a:extLst>
          </p:cNvPr>
          <p:cNvSpPr txBox="1"/>
          <p:nvPr/>
        </p:nvSpPr>
        <p:spPr>
          <a:xfrm>
            <a:off x="-187242" y="889405"/>
            <a:ext cx="6094602" cy="646331"/>
          </a:xfrm>
          <a:prstGeom prst="rect">
            <a:avLst/>
          </a:prstGeom>
          <a:noFill/>
        </p:spPr>
        <p:txBody>
          <a:bodyPr wrap="square">
            <a:spAutoFit/>
          </a:bodyPr>
          <a:lstStyle/>
          <a:p>
            <a:pPr>
              <a:lnSpc>
                <a:spcPct val="90000"/>
              </a:lnSpc>
              <a:spcAft>
                <a:spcPts val="600"/>
              </a:spcAft>
            </a:pPr>
            <a:r>
              <a:rPr lang="en-US" sz="2800" b="1" dirty="0"/>
              <a:t>   </a:t>
            </a:r>
            <a:r>
              <a:rPr lang="en-US" sz="4000" dirty="0">
                <a:solidFill>
                  <a:srgbClr val="002060"/>
                </a:solidFill>
              </a:rPr>
              <a:t>How to access support: </a:t>
            </a:r>
          </a:p>
        </p:txBody>
      </p:sp>
      <p:graphicFrame>
        <p:nvGraphicFramePr>
          <p:cNvPr id="9" name="Table 8">
            <a:extLst>
              <a:ext uri="{FF2B5EF4-FFF2-40B4-BE49-F238E27FC236}">
                <a16:creationId xmlns:a16="http://schemas.microsoft.com/office/drawing/2014/main" id="{45CF9B14-2278-EBC9-C1B3-2AA6C70B8B6A}"/>
              </a:ext>
            </a:extLst>
          </p:cNvPr>
          <p:cNvGraphicFramePr>
            <a:graphicFrameLocks noGrp="1"/>
          </p:cNvGraphicFramePr>
          <p:nvPr>
            <p:extLst>
              <p:ext uri="{D42A27DB-BD31-4B8C-83A1-F6EECF244321}">
                <p14:modId xmlns:p14="http://schemas.microsoft.com/office/powerpoint/2010/main" val="3646586395"/>
              </p:ext>
            </p:extLst>
          </p:nvPr>
        </p:nvGraphicFramePr>
        <p:xfrm>
          <a:off x="2088858" y="1661640"/>
          <a:ext cx="8489659" cy="3942206"/>
        </p:xfrm>
        <a:graphic>
          <a:graphicData uri="http://schemas.openxmlformats.org/drawingml/2006/table">
            <a:tbl>
              <a:tblPr firstRow="1" bandRow="1">
                <a:tableStyleId>{5C22544A-7EE6-4342-B048-85BDC9FD1C3A}</a:tableStyleId>
              </a:tblPr>
              <a:tblGrid>
                <a:gridCol w="2860436">
                  <a:extLst>
                    <a:ext uri="{9D8B030D-6E8A-4147-A177-3AD203B41FA5}">
                      <a16:colId xmlns:a16="http://schemas.microsoft.com/office/drawing/2014/main" val="2887232585"/>
                    </a:ext>
                  </a:extLst>
                </a:gridCol>
                <a:gridCol w="3324577">
                  <a:extLst>
                    <a:ext uri="{9D8B030D-6E8A-4147-A177-3AD203B41FA5}">
                      <a16:colId xmlns:a16="http://schemas.microsoft.com/office/drawing/2014/main" val="4093172829"/>
                    </a:ext>
                  </a:extLst>
                </a:gridCol>
                <a:gridCol w="2304646">
                  <a:extLst>
                    <a:ext uri="{9D8B030D-6E8A-4147-A177-3AD203B41FA5}">
                      <a16:colId xmlns:a16="http://schemas.microsoft.com/office/drawing/2014/main" val="3391466090"/>
                    </a:ext>
                  </a:extLst>
                </a:gridCol>
              </a:tblGrid>
              <a:tr h="3942206">
                <a:tc>
                  <a:txBody>
                    <a:bodyPr/>
                    <a:lstStyle/>
                    <a:p>
                      <a:r>
                        <a:rPr lang="en-US" sz="1800" b="1" u="sng" dirty="0"/>
                        <a:t>Self Referrals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Telephone:  </a:t>
                      </a:r>
                    </a:p>
                    <a:p>
                      <a:pPr marL="0" indent="0">
                        <a:buFont typeface="Arial" panose="020B0604020202020204" pitchFamily="34" charset="0"/>
                        <a:buNone/>
                      </a:pPr>
                      <a:r>
                        <a:rPr lang="en-US" sz="1800" dirty="0"/>
                        <a:t>      01423 740723</a:t>
                      </a:r>
                    </a:p>
                    <a:p>
                      <a:pPr marL="0" indent="0">
                        <a:buFont typeface="Arial" panose="020B0604020202020204" pitchFamily="34" charset="0"/>
                        <a:buNone/>
                      </a:pPr>
                      <a:endParaRPr lang="en-US" sz="1800" dirty="0"/>
                    </a:p>
                    <a:p>
                      <a:pPr marL="285750" indent="-285750">
                        <a:buFont typeface="Arial" panose="020B0604020202020204" pitchFamily="34" charset="0"/>
                        <a:buChar char="•"/>
                      </a:pPr>
                      <a:r>
                        <a:rPr lang="en-US" sz="1800" dirty="0"/>
                        <a:t>NECA Website/QR code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GB" sz="2400" dirty="0"/>
                    </a:p>
                  </a:txBody>
                  <a:tcPr marL="124092" marR="124092" marT="62046" marB="62046">
                    <a:solidFill>
                      <a:schemeClr val="accent5"/>
                    </a:solidFill>
                  </a:tcPr>
                </a:tc>
                <a:tc>
                  <a:txBody>
                    <a:bodyPr/>
                    <a:lstStyle/>
                    <a:p>
                      <a:r>
                        <a:rPr lang="en-US" sz="1800" u="sng" dirty="0"/>
                        <a:t>Professional Referrals</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Telephone:</a:t>
                      </a:r>
                    </a:p>
                    <a:p>
                      <a:pPr marL="0" indent="0">
                        <a:buFont typeface="Arial" panose="020B0604020202020204" pitchFamily="34" charset="0"/>
                        <a:buNone/>
                      </a:pPr>
                      <a:r>
                        <a:rPr lang="en-US" sz="1800" dirty="0"/>
                        <a:t>      01423 740723</a:t>
                      </a:r>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NECA Website/QR code</a:t>
                      </a:r>
                    </a:p>
                    <a:p>
                      <a:pPr marL="0" indent="0">
                        <a:buFont typeface="Arial" panose="020B0604020202020204" pitchFamily="34" charset="0"/>
                        <a:buNone/>
                      </a:pPr>
                      <a:endParaRPr lang="en-US" sz="1800" dirty="0"/>
                    </a:p>
                    <a:p>
                      <a:pPr marL="285750" indent="-285750">
                        <a:buFont typeface="Arial" panose="020B0604020202020204" pitchFamily="34" charset="0"/>
                        <a:buChar char="•"/>
                      </a:pPr>
                      <a:r>
                        <a:rPr lang="en-US" sz="1800" dirty="0"/>
                        <a:t>Referral form via CJSM </a:t>
                      </a:r>
                    </a:p>
                    <a:p>
                      <a:pPr marL="285750" indent="-285750">
                        <a:buFont typeface="Arial" panose="020B0604020202020204" pitchFamily="34" charset="0"/>
                        <a:buChar char="•"/>
                      </a:pPr>
                      <a:endParaRPr lang="en-US" sz="1800" dirty="0"/>
                    </a:p>
                    <a:p>
                      <a:pPr marL="0" indent="0">
                        <a:buFont typeface="Arial" panose="020B0604020202020204" pitchFamily="34" charset="0"/>
                        <a:buNone/>
                      </a:pPr>
                      <a:endParaRPr lang="en-US" sz="1800" dirty="0"/>
                    </a:p>
                  </a:txBody>
                  <a:tcPr marL="124092" marR="124092" marT="62046" marB="62046">
                    <a:solidFill>
                      <a:schemeClr val="accent5"/>
                    </a:solidFill>
                  </a:tcPr>
                </a:tc>
                <a:tc>
                  <a:txBody>
                    <a:bodyPr/>
                    <a:lstStyle/>
                    <a:p>
                      <a:r>
                        <a:rPr lang="en-US" sz="1800" u="sng" dirty="0"/>
                        <a:t>Helpline Referrals </a:t>
                      </a:r>
                    </a:p>
                    <a:p>
                      <a:endParaRPr lang="en-US" sz="1800" u="sng" dirty="0"/>
                    </a:p>
                    <a:p>
                      <a:r>
                        <a:rPr lang="en-US" sz="1800" u="none" dirty="0"/>
                        <a:t>24 hours </a:t>
                      </a:r>
                    </a:p>
                    <a:p>
                      <a:endParaRPr lang="en-US" sz="1800" u="none" dirty="0"/>
                    </a:p>
                    <a:p>
                      <a:r>
                        <a:rPr lang="en-GB" sz="1800" b="0" i="0" kern="1200" dirty="0">
                          <a:solidFill>
                            <a:schemeClr val="lt1"/>
                          </a:solidFill>
                          <a:effectLst/>
                          <a:latin typeface="+mn-lt"/>
                          <a:ea typeface="+mn-ea"/>
                          <a:cs typeface="+mn-cs"/>
                        </a:rPr>
                        <a:t>0808 8020 133</a:t>
                      </a:r>
                      <a:endParaRPr lang="en-GB" sz="1800" u="none" dirty="0"/>
                    </a:p>
                  </a:txBody>
                  <a:tcPr marL="124092" marR="124092" marT="62046" marB="62046">
                    <a:solidFill>
                      <a:schemeClr val="accent5"/>
                    </a:solidFill>
                  </a:tcPr>
                </a:tc>
                <a:extLst>
                  <a:ext uri="{0D108BD9-81ED-4DB2-BD59-A6C34878D82A}">
                    <a16:rowId xmlns:a16="http://schemas.microsoft.com/office/drawing/2014/main" val="4168770935"/>
                  </a:ext>
                </a:extLst>
              </a:tr>
            </a:tbl>
          </a:graphicData>
        </a:graphic>
      </p:graphicFrame>
      <p:pic>
        <p:nvPicPr>
          <p:cNvPr id="12" name="Picture 11" descr="Qr code&#10;&#10;Description automatically generated">
            <a:extLst>
              <a:ext uri="{FF2B5EF4-FFF2-40B4-BE49-F238E27FC236}">
                <a16:creationId xmlns:a16="http://schemas.microsoft.com/office/drawing/2014/main" id="{159AA12E-1CD9-40CF-4266-3FA71412FA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89176" y="3786885"/>
            <a:ext cx="1619030" cy="1619030"/>
          </a:xfrm>
          <a:prstGeom prst="rect">
            <a:avLst/>
          </a:prstGeom>
          <a:noFill/>
          <a:ln>
            <a:noFill/>
          </a:ln>
        </p:spPr>
      </p:pic>
    </p:spTree>
    <p:extLst>
      <p:ext uri="{BB962C8B-B14F-4D97-AF65-F5344CB8AC3E}">
        <p14:creationId xmlns:p14="http://schemas.microsoft.com/office/powerpoint/2010/main" val="34780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B8E1EBA2-7BE8-7744-7284-B9E89CCBEDDA}"/>
              </a:ext>
            </a:extLst>
          </p:cNvPr>
          <p:cNvGraphicFramePr/>
          <p:nvPr/>
        </p:nvGraphicFramePr>
        <p:xfrm>
          <a:off x="1886769" y="648025"/>
          <a:ext cx="8418443" cy="514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47CC289-E344-F245-5D05-61DAC217CDC8}"/>
              </a:ext>
            </a:extLst>
          </p:cNvPr>
          <p:cNvSpPr txBox="1"/>
          <p:nvPr/>
        </p:nvSpPr>
        <p:spPr>
          <a:xfrm>
            <a:off x="167148" y="5010946"/>
            <a:ext cx="11838039" cy="868323"/>
          </a:xfrm>
          <a:prstGeom prst="roundRect">
            <a:avLst/>
          </a:prstGeom>
          <a:solidFill>
            <a:schemeClr val="accent1"/>
          </a:solidFill>
        </p:spPr>
        <p:txBody>
          <a:bodyPr wrap="square" rtlCol="0">
            <a:spAutoFit/>
          </a:bodyPr>
          <a:lstStyle/>
          <a:p>
            <a:pPr algn="ctr"/>
            <a:r>
              <a:rPr lang="en-US" sz="1500" dirty="0">
                <a:solidFill>
                  <a:schemeClr val="bg1"/>
                </a:solidFill>
                <a:latin typeface="Dreaming Outloud Pro" panose="03050502040302030504" pitchFamily="66" charset="0"/>
                <a:cs typeface="Dreaming Outloud Pro" panose="03050502040302030504" pitchFamily="66" charset="0"/>
              </a:rPr>
              <a:t>01423 740 723 (Yorkshire &amp; Humber)</a:t>
            </a:r>
          </a:p>
          <a:p>
            <a:pPr algn="ctr"/>
            <a:r>
              <a:rPr lang="en-US" sz="1500" dirty="0">
                <a:solidFill>
                  <a:schemeClr val="bg1"/>
                </a:solidFill>
                <a:latin typeface="Dreaming Outloud Pro" panose="03050502040302030504" pitchFamily="66" charset="0"/>
                <a:cs typeface="Dreaming Outloud Pro" panose="03050502040302030504" pitchFamily="66" charset="0"/>
              </a:rPr>
              <a:t>Visit </a:t>
            </a:r>
            <a:r>
              <a:rPr lang="en-US" sz="1500" dirty="0">
                <a:solidFill>
                  <a:schemeClr val="bg1"/>
                </a:solidFill>
                <a:latin typeface="Dreaming Outloud Pro" panose="03050502040302030504" pitchFamily="66" charset="0"/>
                <a:cs typeface="Dreaming Outloud Pro" panose="03050502040302030504" pitchFamily="66" charset="0"/>
                <a:hlinkClick r:id="rId8">
                  <a:extLst>
                    <a:ext uri="{A12FA001-AC4F-418D-AE19-62706E023703}">
                      <ahyp:hlinkClr xmlns:ahyp="http://schemas.microsoft.com/office/drawing/2018/hyperlinkcolor" val="tx"/>
                    </a:ext>
                  </a:extLst>
                </a:hlinkClick>
              </a:rPr>
              <a:t>www.neca.co.uk</a:t>
            </a:r>
            <a:r>
              <a:rPr lang="en-US" sz="1500" dirty="0">
                <a:solidFill>
                  <a:schemeClr val="bg1"/>
                </a:solidFill>
                <a:latin typeface="Dreaming Outloud Pro" panose="03050502040302030504" pitchFamily="66" charset="0"/>
                <a:cs typeface="Dreaming Outloud Pro" panose="03050502040302030504" pitchFamily="66" charset="0"/>
              </a:rPr>
              <a:t> </a:t>
            </a:r>
          </a:p>
          <a:p>
            <a:pPr algn="ctr"/>
            <a:r>
              <a:rPr lang="en-US" sz="1500" dirty="0">
                <a:solidFill>
                  <a:schemeClr val="bg1"/>
                </a:solidFill>
                <a:latin typeface="Dreaming Outloud Pro" panose="03050502040302030504" pitchFamily="66" charset="0"/>
                <a:cs typeface="Dreaming Outloud Pro" panose="03050502040302030504" pitchFamily="66" charset="0"/>
              </a:rPr>
              <a:t>To complete a referral scan the QR code</a:t>
            </a:r>
            <a:endParaRPr lang="en-US" sz="1500" dirty="0">
              <a:solidFill>
                <a:schemeClr val="bg1"/>
              </a:solidFill>
            </a:endParaRPr>
          </a:p>
        </p:txBody>
      </p:sp>
      <p:pic>
        <p:nvPicPr>
          <p:cNvPr id="11" name="Picture 10" descr="A logo with a black background&#10;&#10;Description automatically generated">
            <a:extLst>
              <a:ext uri="{FF2B5EF4-FFF2-40B4-BE49-F238E27FC236}">
                <a16:creationId xmlns:a16="http://schemas.microsoft.com/office/drawing/2014/main" id="{8A4D29AF-7BDE-1F45-EC61-201D233ECC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3679" y="108056"/>
            <a:ext cx="1724620" cy="885305"/>
          </a:xfrm>
          <a:prstGeom prst="rect">
            <a:avLst/>
          </a:prstGeom>
        </p:spPr>
      </p:pic>
      <p:sp>
        <p:nvSpPr>
          <p:cNvPr id="12" name="TextBox 11">
            <a:extLst>
              <a:ext uri="{FF2B5EF4-FFF2-40B4-BE49-F238E27FC236}">
                <a16:creationId xmlns:a16="http://schemas.microsoft.com/office/drawing/2014/main" id="{FDFB4791-EA67-DA2F-A7AA-9B4A625400C4}"/>
              </a:ext>
            </a:extLst>
          </p:cNvPr>
          <p:cNvSpPr txBox="1"/>
          <p:nvPr/>
        </p:nvSpPr>
        <p:spPr>
          <a:xfrm>
            <a:off x="4280116" y="986091"/>
            <a:ext cx="3631746" cy="553998"/>
          </a:xfrm>
          <a:prstGeom prst="rect">
            <a:avLst/>
          </a:prstGeom>
          <a:solidFill>
            <a:srgbClr val="FFFFFF">
              <a:alpha val="69804"/>
            </a:srgbClr>
          </a:solidFill>
        </p:spPr>
        <p:txBody>
          <a:bodyPr wrap="square" rtlCol="0">
            <a:spAutoFit/>
          </a:bodyPr>
          <a:lstStyle/>
          <a:p>
            <a:pPr algn="ctr"/>
            <a:r>
              <a:rPr lang="en-US" sz="3000" dirty="0"/>
              <a:t>The Client Journey</a:t>
            </a:r>
            <a:endParaRPr lang="en-GB" sz="3000" dirty="0"/>
          </a:p>
        </p:txBody>
      </p:sp>
      <p:sp>
        <p:nvSpPr>
          <p:cNvPr id="4" name="TextBox 3">
            <a:extLst>
              <a:ext uri="{FF2B5EF4-FFF2-40B4-BE49-F238E27FC236}">
                <a16:creationId xmlns:a16="http://schemas.microsoft.com/office/drawing/2014/main" id="{898E63A5-7EA7-6BAD-4015-35F79A062F62}"/>
              </a:ext>
            </a:extLst>
          </p:cNvPr>
          <p:cNvSpPr txBox="1"/>
          <p:nvPr/>
        </p:nvSpPr>
        <p:spPr>
          <a:xfrm>
            <a:off x="0" y="5919281"/>
            <a:ext cx="12192000" cy="938719"/>
          </a:xfrm>
          <a:prstGeom prst="rect">
            <a:avLst/>
          </a:prstGeom>
          <a:solidFill>
            <a:srgbClr val="E6E6E6"/>
          </a:solidFill>
        </p:spPr>
        <p:txBody>
          <a:bodyPr wrap="square" rtlCol="0">
            <a:spAutoFit/>
          </a:bodyPr>
          <a:lstStyle/>
          <a:p>
            <a:pPr algn="ctr"/>
            <a:r>
              <a:rPr lang="en-US" sz="1100" dirty="0"/>
              <a:t>In partnership with</a:t>
            </a:r>
          </a:p>
          <a:p>
            <a:pPr algn="ctr"/>
            <a:endParaRPr lang="en-US" sz="1100" dirty="0"/>
          </a:p>
          <a:p>
            <a:pPr algn="ctr"/>
            <a:endParaRPr lang="en-US" sz="1100" dirty="0"/>
          </a:p>
          <a:p>
            <a:pPr algn="ctr"/>
            <a:endParaRPr lang="en-US" sz="1100" dirty="0"/>
          </a:p>
          <a:p>
            <a:pPr algn="ctr"/>
            <a:endParaRPr lang="en-GB" sz="1100" dirty="0"/>
          </a:p>
        </p:txBody>
      </p:sp>
      <p:pic>
        <p:nvPicPr>
          <p:cNvPr id="3" name="Picture 2" descr="A black background with orange text&#10;&#10;Description automatically generated">
            <a:extLst>
              <a:ext uri="{FF2B5EF4-FFF2-40B4-BE49-F238E27FC236}">
                <a16:creationId xmlns:a16="http://schemas.microsoft.com/office/drawing/2014/main" id="{AC4B3DA0-9A1A-4E6C-75B3-FBF4E3CD6A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22054" y="6073902"/>
            <a:ext cx="924267" cy="911504"/>
          </a:xfrm>
          <a:prstGeom prst="rect">
            <a:avLst/>
          </a:prstGeom>
        </p:spPr>
      </p:pic>
      <p:pic>
        <p:nvPicPr>
          <p:cNvPr id="6" name="Picture 5" descr="A qr code with a white background&#10;&#10;Description automatically generated">
            <a:extLst>
              <a:ext uri="{FF2B5EF4-FFF2-40B4-BE49-F238E27FC236}">
                <a16:creationId xmlns:a16="http://schemas.microsoft.com/office/drawing/2014/main" id="{8F2CB18A-C342-40FA-56E2-03CF61075E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6363" y="5074232"/>
            <a:ext cx="741749" cy="741749"/>
          </a:xfrm>
          <a:prstGeom prst="rect">
            <a:avLst/>
          </a:prstGeom>
        </p:spPr>
      </p:pic>
      <p:pic>
        <p:nvPicPr>
          <p:cNvPr id="9" name="Graphic 8" descr="Back outline">
            <a:extLst>
              <a:ext uri="{FF2B5EF4-FFF2-40B4-BE49-F238E27FC236}">
                <a16:creationId xmlns:a16="http://schemas.microsoft.com/office/drawing/2014/main" id="{DB64B487-C2A2-83F4-7DE5-840FE0BF09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64845" y="5201580"/>
            <a:ext cx="741749" cy="741749"/>
          </a:xfrm>
          <a:prstGeom prst="rect">
            <a:avLst/>
          </a:prstGeom>
        </p:spPr>
      </p:pic>
    </p:spTree>
    <p:extLst>
      <p:ext uri="{BB962C8B-B14F-4D97-AF65-F5344CB8AC3E}">
        <p14:creationId xmlns:p14="http://schemas.microsoft.com/office/powerpoint/2010/main" val="218619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CD94-6DAF-E631-F3F5-C4038D68DEE0}"/>
              </a:ext>
            </a:extLst>
          </p:cNvPr>
          <p:cNvSpPr>
            <a:spLocks noGrp="1"/>
          </p:cNvSpPr>
          <p:nvPr>
            <p:ph type="title"/>
          </p:nvPr>
        </p:nvSpPr>
        <p:spPr>
          <a:xfrm>
            <a:off x="4646141" y="509239"/>
            <a:ext cx="5669692" cy="1221131"/>
          </a:xfrm>
        </p:spPr>
        <p:txBody>
          <a:bodyPr/>
          <a:lstStyle/>
          <a:p>
            <a:r>
              <a:rPr lang="en-GB" b="1" dirty="0"/>
              <a:t>Self-exclusion</a:t>
            </a:r>
          </a:p>
        </p:txBody>
      </p:sp>
      <p:sp>
        <p:nvSpPr>
          <p:cNvPr id="3" name="Content Placeholder 2">
            <a:extLst>
              <a:ext uri="{FF2B5EF4-FFF2-40B4-BE49-F238E27FC236}">
                <a16:creationId xmlns:a16="http://schemas.microsoft.com/office/drawing/2014/main" id="{AF832EF9-A271-428A-E42A-4E762931348B}"/>
              </a:ext>
            </a:extLst>
          </p:cNvPr>
          <p:cNvSpPr>
            <a:spLocks noGrp="1"/>
          </p:cNvSpPr>
          <p:nvPr>
            <p:ph idx="1"/>
          </p:nvPr>
        </p:nvSpPr>
        <p:spPr/>
        <p:txBody>
          <a:bodyPr/>
          <a:lstStyle/>
          <a:p>
            <a:endParaRPr lang="en-US" sz="2800" b="1" dirty="0">
              <a:solidFill>
                <a:srgbClr val="000000"/>
              </a:solidFill>
              <a:latin typeface="DINAlternate-Bold"/>
            </a:endParaRPr>
          </a:p>
          <a:p>
            <a:r>
              <a:rPr lang="da-DK" sz="3600" b="1" dirty="0">
                <a:solidFill>
                  <a:srgbClr val="000000"/>
                </a:solidFill>
                <a:latin typeface="Arial" panose="020B0604020202020204" pitchFamily="34" charset="0"/>
                <a:cs typeface="Arial" panose="020B0604020202020204" pitchFamily="34" charset="0"/>
              </a:rPr>
              <a:t>Gamstop - </a:t>
            </a:r>
            <a:r>
              <a:rPr lang="en-US" sz="3600" b="1" dirty="0">
                <a:latin typeface="Arial" panose="020B0604020202020204" pitchFamily="34" charset="0"/>
                <a:cs typeface="Arial" panose="020B0604020202020204" pitchFamily="34" charset="0"/>
              </a:rPr>
              <a:t>Free online self-exclusion scheme </a:t>
            </a:r>
            <a:r>
              <a:rPr lang="da-DK" sz="3600" b="1" dirty="0">
                <a:latin typeface="Arial" panose="020B0604020202020204" pitchFamily="34" charset="0"/>
                <a:cs typeface="Arial" panose="020B0604020202020204" pitchFamily="34" charset="0"/>
              </a:rPr>
              <a:t>www.gamstop.co.uk</a:t>
            </a:r>
          </a:p>
          <a:p>
            <a:r>
              <a:rPr lang="en-GB" sz="3600" b="1" dirty="0" err="1">
                <a:latin typeface="Arial" panose="020B0604020202020204" pitchFamily="34" charset="0"/>
                <a:cs typeface="Arial" panose="020B0604020202020204" pitchFamily="34" charset="0"/>
              </a:rPr>
              <a:t>Gamban</a:t>
            </a:r>
            <a:r>
              <a:rPr lang="en-GB" sz="3600" b="1" dirty="0">
                <a:latin typeface="Arial" panose="020B0604020202020204" pitchFamily="34" charset="0"/>
                <a:cs typeface="Arial" panose="020B0604020202020204" pitchFamily="34" charset="0"/>
              </a:rPr>
              <a:t> - B</a:t>
            </a:r>
            <a:r>
              <a:rPr lang="en-US" sz="3600" b="1" dirty="0">
                <a:latin typeface="Arial" panose="020B0604020202020204" pitchFamily="34" charset="0"/>
                <a:cs typeface="Arial" panose="020B0604020202020204" pitchFamily="34" charset="0"/>
              </a:rPr>
              <a:t>locking software which can be installed on multiple devices</a:t>
            </a:r>
            <a:r>
              <a:rPr lang="en-GB" sz="3600" b="1" dirty="0">
                <a:latin typeface="Arial" panose="020B0604020202020204" pitchFamily="34" charset="0"/>
                <a:cs typeface="Arial" panose="020B0604020202020204" pitchFamily="34" charset="0"/>
              </a:rPr>
              <a:t> </a:t>
            </a:r>
            <a:r>
              <a:rPr lang="en-GB" sz="3600" b="1" dirty="0">
                <a:latin typeface="Arial" panose="020B0604020202020204" pitchFamily="34" charset="0"/>
                <a:cs typeface="Arial" panose="020B0604020202020204" pitchFamily="34" charset="0"/>
                <a:hlinkClick r:id="rId2"/>
              </a:rPr>
              <a:t>www.gamban.com</a:t>
            </a:r>
            <a:endParaRPr lang="en-GB" sz="3600" b="1" dirty="0">
              <a:latin typeface="Arial" panose="020B0604020202020204" pitchFamily="34" charset="0"/>
              <a:cs typeface="Arial" panose="020B0604020202020204" pitchFamily="34" charset="0"/>
            </a:endParaRPr>
          </a:p>
          <a:p>
            <a:r>
              <a:rPr lang="en-GB" sz="3600" b="1" dirty="0">
                <a:latin typeface="Arial" panose="020B0604020202020204" pitchFamily="34" charset="0"/>
                <a:cs typeface="Arial" panose="020B0604020202020204" pitchFamily="34" charset="0"/>
              </a:rPr>
              <a:t>Bank gambling transaction blocks- free tools offered by most UK banks</a:t>
            </a:r>
          </a:p>
          <a:p>
            <a:endParaRPr lang="en-GB" dirty="0"/>
          </a:p>
        </p:txBody>
      </p:sp>
      <p:pic>
        <p:nvPicPr>
          <p:cNvPr id="1026" name="Picture 1">
            <a:extLst>
              <a:ext uri="{FF2B5EF4-FFF2-40B4-BE49-F238E27FC236}">
                <a16:creationId xmlns:a16="http://schemas.microsoft.com/office/drawing/2014/main" id="{8B3BB7EB-9C40-007A-4EB1-AB2763BE6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116" y="681037"/>
            <a:ext cx="1386386" cy="64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27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7BF7-4DEA-0F2A-2FB2-0C5E112D6A46}"/>
              </a:ext>
            </a:extLst>
          </p:cNvPr>
          <p:cNvSpPr>
            <a:spLocks noGrp="1"/>
          </p:cNvSpPr>
          <p:nvPr>
            <p:ph type="title"/>
          </p:nvPr>
        </p:nvSpPr>
        <p:spPr/>
        <p:txBody>
          <a:bodyPr/>
          <a:lstStyle/>
          <a:p>
            <a:r>
              <a:rPr lang="en-US" b="1" dirty="0"/>
              <a:t>Exclusion from land-based venues</a:t>
            </a:r>
            <a:endParaRPr lang="en-GB" b="1" dirty="0"/>
          </a:p>
        </p:txBody>
      </p:sp>
      <p:sp>
        <p:nvSpPr>
          <p:cNvPr id="3" name="Content Placeholder 2">
            <a:extLst>
              <a:ext uri="{FF2B5EF4-FFF2-40B4-BE49-F238E27FC236}">
                <a16:creationId xmlns:a16="http://schemas.microsoft.com/office/drawing/2014/main" id="{DD27E6BC-BC3F-A0A9-43C3-27A951AB0FE1}"/>
              </a:ext>
            </a:extLst>
          </p:cNvPr>
          <p:cNvSpPr>
            <a:spLocks noGrp="1"/>
          </p:cNvSpPr>
          <p:nvPr>
            <p:ph idx="1"/>
          </p:nvPr>
        </p:nvSpPr>
        <p:spPr/>
        <p:txBody>
          <a:bodyPr/>
          <a:lstStyle/>
          <a:p>
            <a:r>
              <a:rPr lang="en-US" sz="2800" b="1" dirty="0">
                <a:latin typeface="DINAlternate-Bold"/>
              </a:rPr>
              <a:t>MOSES- Self exclusion from betting shops </a:t>
            </a:r>
            <a:r>
              <a:rPr lang="en-GB" sz="2800" b="1" dirty="0">
                <a:latin typeface="DIN2014-Bold"/>
                <a:hlinkClick r:id="rId2"/>
              </a:rPr>
              <a:t>http://self-exclusion.co.uk/</a:t>
            </a:r>
            <a:endParaRPr lang="en-GB" sz="2800" b="1" dirty="0">
              <a:latin typeface="DIN2014-Bold"/>
            </a:endParaRPr>
          </a:p>
          <a:p>
            <a:r>
              <a:rPr lang="en-GB" sz="2800" b="1" dirty="0">
                <a:latin typeface="DIN2014-Bold"/>
              </a:rPr>
              <a:t> - 0800294 2060</a:t>
            </a:r>
          </a:p>
          <a:p>
            <a:r>
              <a:rPr lang="en-GB" sz="2800" b="1" i="0" u="none" strike="noStrike" baseline="0" dirty="0">
                <a:latin typeface="DINAlternate-Bold"/>
              </a:rPr>
              <a:t>Sense</a:t>
            </a:r>
            <a:r>
              <a:rPr lang="en-GB" sz="2800" b="1" dirty="0">
                <a:latin typeface="DINAlternate-Bold"/>
              </a:rPr>
              <a:t> - </a:t>
            </a:r>
            <a:r>
              <a:rPr lang="en-US" sz="2800" b="1" dirty="0">
                <a:latin typeface="DINAlternate-Bold"/>
              </a:rPr>
              <a:t>Self exclusion from casinos </a:t>
            </a:r>
            <a:r>
              <a:rPr lang="en-GB" sz="2800" b="1" i="0" u="none" strike="noStrike" baseline="0" dirty="0">
                <a:latin typeface="DIN2014-Bold"/>
                <a:hlinkClick r:id="rId3"/>
              </a:rPr>
              <a:t>www.sensescheme.com</a:t>
            </a:r>
            <a:endParaRPr lang="en-GB" sz="2800" b="1" i="0" u="none" strike="noStrike" baseline="0" dirty="0">
              <a:latin typeface="DIN2014-Bold"/>
            </a:endParaRPr>
          </a:p>
          <a:p>
            <a:r>
              <a:rPr lang="en-US" sz="2800" b="1" i="0" u="none" strike="noStrike" baseline="0" dirty="0">
                <a:latin typeface="DINAlternate-Bold"/>
              </a:rPr>
              <a:t>BISES </a:t>
            </a:r>
            <a:r>
              <a:rPr lang="en-US" sz="2800" b="1" dirty="0">
                <a:latin typeface="DINAlternate-Bold"/>
              </a:rPr>
              <a:t>(</a:t>
            </a:r>
            <a:r>
              <a:rPr lang="en-US" sz="2800" b="1" i="0" u="none" strike="noStrike" baseline="0" dirty="0">
                <a:latin typeface="DINAlternate-Bold"/>
              </a:rPr>
              <a:t>Bingo Industry Self Exclusion Scheme) </a:t>
            </a:r>
            <a:endParaRPr lang="en-GB" sz="2800" b="1" dirty="0">
              <a:latin typeface="DINAlternate-Bold"/>
            </a:endParaRPr>
          </a:p>
          <a:p>
            <a:r>
              <a:rPr lang="en-GB" sz="2800" b="1" i="0" u="none" strike="noStrike" baseline="0" dirty="0">
                <a:latin typeface="DIN2014-Bold"/>
                <a:hlinkClick r:id="rId4"/>
              </a:rPr>
              <a:t>www.bingo</a:t>
            </a:r>
            <a:r>
              <a:rPr lang="en-GB" sz="2800" b="1" dirty="0">
                <a:latin typeface="DIN2014-Bold"/>
                <a:hlinkClick r:id="rId4"/>
              </a:rPr>
              <a:t>-</a:t>
            </a:r>
            <a:r>
              <a:rPr lang="en-GB" sz="2800" b="1" i="0" u="none" strike="noStrike" baseline="0" dirty="0">
                <a:latin typeface="DIN2014-Bold"/>
                <a:hlinkClick r:id="rId4"/>
              </a:rPr>
              <a:t>association.co.uk/self-exclusion</a:t>
            </a:r>
            <a:endParaRPr lang="en-GB" sz="2800" b="1" i="0" u="none" strike="noStrike" baseline="0" dirty="0">
              <a:latin typeface="DIN2014-Bold"/>
            </a:endParaRPr>
          </a:p>
          <a:p>
            <a:r>
              <a:rPr lang="en-GB" sz="2800" b="1" dirty="0" err="1">
                <a:latin typeface="DIN2014-Bold"/>
              </a:rPr>
              <a:t>Bacta</a:t>
            </a:r>
            <a:r>
              <a:rPr lang="en-GB" sz="2800" b="1" dirty="0">
                <a:latin typeface="DIN2014-Bold"/>
              </a:rPr>
              <a:t>- self-exclusion from arcades</a:t>
            </a:r>
          </a:p>
          <a:p>
            <a:r>
              <a:rPr lang="en-GB" sz="2800" b="1" dirty="0">
                <a:latin typeface="DIN2014-Bold"/>
                <a:hlinkClick r:id="rId5"/>
              </a:rPr>
              <a:t>https://bacta.or.uk/self-exclusion/</a:t>
            </a:r>
            <a:endParaRPr lang="en-GB" sz="2800" b="1" dirty="0">
              <a:latin typeface="DIN2014-Bold"/>
            </a:endParaRPr>
          </a:p>
          <a:p>
            <a:endParaRPr lang="en-GB" dirty="0"/>
          </a:p>
        </p:txBody>
      </p:sp>
    </p:spTree>
    <p:extLst>
      <p:ext uri="{BB962C8B-B14F-4D97-AF65-F5344CB8AC3E}">
        <p14:creationId xmlns:p14="http://schemas.microsoft.com/office/powerpoint/2010/main" val="594948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642DA9FF8CC74DBF3BCD9031E71CF4" ma:contentTypeVersion="18" ma:contentTypeDescription="Create a new document." ma:contentTypeScope="" ma:versionID="b8a89e805b9908d616bf3186b79b97fa">
  <xsd:schema xmlns:xsd="http://www.w3.org/2001/XMLSchema" xmlns:xs="http://www.w3.org/2001/XMLSchema" xmlns:p="http://schemas.microsoft.com/office/2006/metadata/properties" xmlns:ns2="f47aaac4-08cb-4fdb-a88e-16b37ea5ecfe" xmlns:ns3="9cdf5ad3-8669-4b56-8d13-19d28d073e2c" targetNamespace="http://schemas.microsoft.com/office/2006/metadata/properties" ma:root="true" ma:fieldsID="4c6ae59c966cd7c4f9cc4bd7a7d168f7" ns2:_="" ns3:_="">
    <xsd:import namespace="f47aaac4-08cb-4fdb-a88e-16b37ea5ecfe"/>
    <xsd:import namespace="9cdf5ad3-8669-4b56-8d13-19d28d073e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aaac4-08cb-4fdb-a88e-16b37ea5ec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3ce6b5-f17c-434f-ace4-99eeed1c49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df5ad3-8669-4b56-8d13-19d28d073e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a2b9b7f-0d90-4798-aae4-4ad5bd488873}" ma:internalName="TaxCatchAll" ma:showField="CatchAllData" ma:web="9cdf5ad3-8669-4b56-8d13-19d28d073e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df5ad3-8669-4b56-8d13-19d28d073e2c" xsi:nil="true"/>
    <lcf76f155ced4ddcb4097134ff3c332f xmlns="f47aaac4-08cb-4fdb-a88e-16b37ea5ec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58E6C7-E364-4DFB-8515-821D0342D360}"/>
</file>

<file path=customXml/itemProps2.xml><?xml version="1.0" encoding="utf-8"?>
<ds:datastoreItem xmlns:ds="http://schemas.openxmlformats.org/officeDocument/2006/customXml" ds:itemID="{B30C1B2B-291E-409C-B948-1E248CBC97BA}"/>
</file>

<file path=customXml/itemProps3.xml><?xml version="1.0" encoding="utf-8"?>
<ds:datastoreItem xmlns:ds="http://schemas.openxmlformats.org/officeDocument/2006/customXml" ds:itemID="{46E24443-9387-43D5-8478-19D4C1E1E800}"/>
</file>

<file path=docProps/app.xml><?xml version="1.0" encoding="utf-8"?>
<Properties xmlns="http://schemas.openxmlformats.org/officeDocument/2006/extended-properties" xmlns:vt="http://schemas.openxmlformats.org/officeDocument/2006/docPropsVTypes">
  <TotalTime>276</TotalTime>
  <Words>1030</Words>
  <Application>Microsoft Office PowerPoint</Application>
  <PresentationFormat>Widescreen</PresentationFormat>
  <Paragraphs>134</Paragraphs>
  <Slides>12</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Amasis MT Pro Black</vt:lpstr>
      <vt:lpstr>Aptos</vt:lpstr>
      <vt:lpstr>Aptos Display</vt:lpstr>
      <vt:lpstr>Arial</vt:lpstr>
      <vt:lpstr>Calibri</vt:lpstr>
      <vt:lpstr>DIN2014-Bold</vt:lpstr>
      <vt:lpstr>DINAlternate-Bold</vt:lpstr>
      <vt:lpstr>Dreaming Outloud Pro</vt:lpstr>
      <vt:lpstr>Google Sans</vt:lpstr>
      <vt:lpstr>Kanit</vt:lpstr>
      <vt:lpstr>Poppins</vt:lpstr>
      <vt:lpstr>Poppins,Bold</vt:lpstr>
      <vt:lpstr>Poppins,BoldItalic</vt:lpstr>
      <vt:lpstr>Wingdings</vt:lpstr>
      <vt:lpstr>Office Theme</vt:lpstr>
      <vt:lpstr>PowerPoint Presentation</vt:lpstr>
      <vt:lpstr>Gambling Statistics </vt:lpstr>
      <vt:lpstr>                           Gambling related-harms</vt:lpstr>
      <vt:lpstr>Our Services</vt:lpstr>
      <vt:lpstr>PowerPoint Presentation</vt:lpstr>
      <vt:lpstr>                    </vt:lpstr>
      <vt:lpstr>PowerPoint Presentation</vt:lpstr>
      <vt:lpstr>Self-exclusion</vt:lpstr>
      <vt:lpstr>Exclusion from land-based venues</vt:lpstr>
      <vt:lpstr>NECA Champions Charter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Brown</dc:creator>
  <cp:lastModifiedBy>Mandy Brown</cp:lastModifiedBy>
  <cp:revision>7</cp:revision>
  <dcterms:created xsi:type="dcterms:W3CDTF">2024-03-25T15:57:19Z</dcterms:created>
  <dcterms:modified xsi:type="dcterms:W3CDTF">2024-06-19T14:09:10Z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0x010100CE642DA9FF8CC74DBF3BCD9031E71CF4</vt:lpwstr>
  </property>
  <property fmtid="{D5CDD505-2E9C-101B-9397-08002B2CF9AE}" pid="3" name="MediaServiceImageTags">
    <vt:lpwstr/>
  </property>
</Properties>
</file>