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431" r:id="rId3"/>
    <p:sldId id="433" r:id="rId4"/>
    <p:sldId id="432" r:id="rId5"/>
    <p:sldId id="289" r:id="rId6"/>
    <p:sldId id="335" r:id="rId7"/>
    <p:sldId id="336" r:id="rId8"/>
    <p:sldId id="337" r:id="rId9"/>
    <p:sldId id="338" r:id="rId10"/>
    <p:sldId id="339" r:id="rId11"/>
    <p:sldId id="342" r:id="rId12"/>
    <p:sldId id="323" r:id="rId13"/>
    <p:sldId id="405" r:id="rId14"/>
    <p:sldId id="4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092A4-9164-4103-B752-76EF501D8325}"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0964F-B437-4AB9-86BC-666C19BF16E0}" type="slidenum">
              <a:rPr lang="en-GB" smtClean="0"/>
              <a:t>‹#›</a:t>
            </a:fld>
            <a:endParaRPr lang="en-GB"/>
          </a:p>
        </p:txBody>
      </p:sp>
    </p:spTree>
    <p:extLst>
      <p:ext uri="{BB962C8B-B14F-4D97-AF65-F5344CB8AC3E}">
        <p14:creationId xmlns:p14="http://schemas.microsoft.com/office/powerpoint/2010/main" val="53085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Conspiracy Theories can literally be harmful to our health – we</a:t>
            </a:r>
            <a:r>
              <a:rPr lang="en-GB" baseline="0" dirty="0"/>
              <a:t> don’t need to observe social distancing, vaccines are a trick to control us or infect us.</a:t>
            </a:r>
          </a:p>
          <a:p>
            <a:r>
              <a:rPr lang="en-GB" baseline="0" dirty="0"/>
              <a:t>Conspiracy Theories are harmful to the environment – there is no such thing as global warming, global warming is a lie to damage big western economies.</a:t>
            </a:r>
          </a:p>
          <a:p>
            <a:r>
              <a:rPr lang="en-GB" baseline="0" dirty="0"/>
              <a:t>Conspiracy </a:t>
            </a:r>
            <a:r>
              <a:rPr lang="en-GB" baseline="0" dirty="0" err="1"/>
              <a:t>thories</a:t>
            </a:r>
            <a:r>
              <a:rPr lang="en-GB" baseline="0" dirty="0"/>
              <a:t> are </a:t>
            </a:r>
            <a:endParaRPr lang="en-GB"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5</a:t>
            </a:fld>
            <a:endParaRPr lang="en-GB"/>
          </a:p>
        </p:txBody>
      </p:sp>
    </p:spTree>
    <p:extLst>
      <p:ext uri="{BB962C8B-B14F-4D97-AF65-F5344CB8AC3E}">
        <p14:creationId xmlns:p14="http://schemas.microsoft.com/office/powerpoint/2010/main" val="292510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03BA35-5BF3-465F-88F0-C4CA8EAA54E0}" type="slidenum">
              <a:rPr lang="en-GB" smtClean="0"/>
              <a:t>6</a:t>
            </a:fld>
            <a:endParaRPr lang="en-GB"/>
          </a:p>
        </p:txBody>
      </p:sp>
    </p:spTree>
    <p:extLst>
      <p:ext uri="{BB962C8B-B14F-4D97-AF65-F5344CB8AC3E}">
        <p14:creationId xmlns:p14="http://schemas.microsoft.com/office/powerpoint/2010/main" val="299263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03BA35-5BF3-465F-88F0-C4CA8EAA54E0}" type="slidenum">
              <a:rPr lang="en-GB" smtClean="0"/>
              <a:t>7</a:t>
            </a:fld>
            <a:endParaRPr lang="en-GB"/>
          </a:p>
        </p:txBody>
      </p:sp>
    </p:spTree>
    <p:extLst>
      <p:ext uri="{BB962C8B-B14F-4D97-AF65-F5344CB8AC3E}">
        <p14:creationId xmlns:p14="http://schemas.microsoft.com/office/powerpoint/2010/main" val="75616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03BA35-5BF3-465F-88F0-C4CA8EAA54E0}" type="slidenum">
              <a:rPr lang="en-GB" smtClean="0"/>
              <a:t>8</a:t>
            </a:fld>
            <a:endParaRPr lang="en-GB"/>
          </a:p>
        </p:txBody>
      </p:sp>
    </p:spTree>
    <p:extLst>
      <p:ext uri="{BB962C8B-B14F-4D97-AF65-F5344CB8AC3E}">
        <p14:creationId xmlns:p14="http://schemas.microsoft.com/office/powerpoint/2010/main" val="55584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03BA35-5BF3-465F-88F0-C4CA8EAA54E0}" type="slidenum">
              <a:rPr lang="en-GB" smtClean="0"/>
              <a:t>9</a:t>
            </a:fld>
            <a:endParaRPr lang="en-GB"/>
          </a:p>
        </p:txBody>
      </p:sp>
    </p:spTree>
    <p:extLst>
      <p:ext uri="{BB962C8B-B14F-4D97-AF65-F5344CB8AC3E}">
        <p14:creationId xmlns:p14="http://schemas.microsoft.com/office/powerpoint/2010/main" val="238035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03BA35-5BF3-465F-88F0-C4CA8EAA54E0}" type="slidenum">
              <a:rPr lang="en-GB" smtClean="0"/>
              <a:t>10</a:t>
            </a:fld>
            <a:endParaRPr lang="en-GB"/>
          </a:p>
        </p:txBody>
      </p:sp>
    </p:spTree>
    <p:extLst>
      <p:ext uri="{BB962C8B-B14F-4D97-AF65-F5344CB8AC3E}">
        <p14:creationId xmlns:p14="http://schemas.microsoft.com/office/powerpoint/2010/main" val="308803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Online Propaganda- Techniques</a:t>
            </a:r>
          </a:p>
          <a:p>
            <a:endParaRPr lang="en-GB" dirty="0"/>
          </a:p>
          <a:p>
            <a:endParaRPr lang="en-GB" dirty="0"/>
          </a:p>
          <a:p>
            <a:r>
              <a:rPr lang="en-GB" dirty="0"/>
              <a:t>Whilst individuals may post explicit hate speech online, there are also groups who wish to promote violent or hateful agendas and ideas through the use of propaganda. Here are some of the techniques commonly seen in propaganda from sources ranging from adverts to extremist groups online.</a:t>
            </a:r>
          </a:p>
          <a:p>
            <a:endParaRPr lang="en-GB" dirty="0"/>
          </a:p>
          <a:p>
            <a:endParaRPr lang="en-GB" dirty="0"/>
          </a:p>
        </p:txBody>
      </p:sp>
      <p:sp>
        <p:nvSpPr>
          <p:cNvPr id="4" name="Slide Number Placeholder 3"/>
          <p:cNvSpPr>
            <a:spLocks noGrp="1"/>
          </p:cNvSpPr>
          <p:nvPr>
            <p:ph type="sldNum" sz="quarter" idx="10"/>
          </p:nvPr>
        </p:nvSpPr>
        <p:spPr/>
        <p:txBody>
          <a:bodyPr/>
          <a:lstStyle/>
          <a:p>
            <a:fld id="{3E18671A-B87E-4042-95A7-3297193D5452}" type="slidenum">
              <a:rPr lang="en-GB" smtClean="0"/>
              <a:t>11</a:t>
            </a:fld>
            <a:endParaRPr lang="en-GB"/>
          </a:p>
        </p:txBody>
      </p:sp>
    </p:spTree>
    <p:extLst>
      <p:ext uri="{BB962C8B-B14F-4D97-AF65-F5344CB8AC3E}">
        <p14:creationId xmlns:p14="http://schemas.microsoft.com/office/powerpoint/2010/main" val="45552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3C56-83A7-7AC0-2B39-18A5C18F41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DAF5D9-1EF5-CB47-3859-B19713DAF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445494-D115-579A-4696-221129065216}"/>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5" name="Footer Placeholder 4">
            <a:extLst>
              <a:ext uri="{FF2B5EF4-FFF2-40B4-BE49-F238E27FC236}">
                <a16:creationId xmlns:a16="http://schemas.microsoft.com/office/drawing/2014/main" id="{6DDC629D-4567-595D-67EA-BF1B12A3BC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04F4C-2FC6-E705-D802-BD939F0D612B}"/>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213187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DD37-3D73-7EA6-BC2D-D4F9AF8DD1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8FD6A1-14B1-398A-BFCD-897E12688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E855B0-B062-4FCB-635F-6393DCE12552}"/>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5" name="Footer Placeholder 4">
            <a:extLst>
              <a:ext uri="{FF2B5EF4-FFF2-40B4-BE49-F238E27FC236}">
                <a16:creationId xmlns:a16="http://schemas.microsoft.com/office/drawing/2014/main" id="{98EF75DC-9FC4-B0E2-CD11-9EA23F16B7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BFAB6A-8B35-47DF-0C2D-32BDBB7E56C5}"/>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38979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6F043-F682-40BA-DD3A-95CE688D64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45E8CB-97EB-90CA-C50C-1A0D52B65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68204C-0F6A-0FDD-2F14-935AC5EE4A40}"/>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5" name="Footer Placeholder 4">
            <a:extLst>
              <a:ext uri="{FF2B5EF4-FFF2-40B4-BE49-F238E27FC236}">
                <a16:creationId xmlns:a16="http://schemas.microsoft.com/office/drawing/2014/main" id="{64FD0E12-3142-B77A-788C-DB072AC922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3EFCF1-E049-7A18-4C4A-51F902E9D6B8}"/>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83819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9B6B-D564-41A7-8989-2B9D23B85C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BAD5EA-45F6-44EA-6D94-3675EE769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49161F-473A-6425-C992-445DFAED4A0D}"/>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5" name="Footer Placeholder 4">
            <a:extLst>
              <a:ext uri="{FF2B5EF4-FFF2-40B4-BE49-F238E27FC236}">
                <a16:creationId xmlns:a16="http://schemas.microsoft.com/office/drawing/2014/main" id="{CD5794CC-89BA-6898-32DA-C5FAA3BCC7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07D36B-487B-8903-0A77-F6BCD69BAE6A}"/>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24202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5742-AA44-BA66-7751-C66D1336B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FBF518-FE13-3573-2B1C-BAAF540F6F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3BBB4-2FC3-0077-AA02-1CA850B32A7A}"/>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5" name="Footer Placeholder 4">
            <a:extLst>
              <a:ext uri="{FF2B5EF4-FFF2-40B4-BE49-F238E27FC236}">
                <a16:creationId xmlns:a16="http://schemas.microsoft.com/office/drawing/2014/main" id="{A3289F87-EB82-28CB-8BA5-86DFB2E5A7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55EE2-31AA-7855-B7E9-E856406F6209}"/>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57621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C247-91D8-8D94-3339-CA7F1F084A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785C8F-E9FD-5B36-233E-E34CD4360F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C12B43-E7DE-DA4B-641D-3C34472AAE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64A786-4FE8-51F9-A0A0-F4AD966A55D3}"/>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6" name="Footer Placeholder 5">
            <a:extLst>
              <a:ext uri="{FF2B5EF4-FFF2-40B4-BE49-F238E27FC236}">
                <a16:creationId xmlns:a16="http://schemas.microsoft.com/office/drawing/2014/main" id="{F63DCD3C-417E-88F8-A8CC-C41A89C46C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FC97DA-4634-89FD-4D4B-3ECC73372D02}"/>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318276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E7E6-0621-3ADA-75F7-0FBDD7D4FC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6E1075-F7BF-E958-D4BD-80523ED11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12101-4C79-D96D-9A5C-C8CBD87C24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E59A85-B512-896F-27DF-9A17D9ABE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7AC6C-B705-6445-332F-65ACF81C2F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62421B-3624-8EF7-60F5-08F8D2AB6CA3}"/>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8" name="Footer Placeholder 7">
            <a:extLst>
              <a:ext uri="{FF2B5EF4-FFF2-40B4-BE49-F238E27FC236}">
                <a16:creationId xmlns:a16="http://schemas.microsoft.com/office/drawing/2014/main" id="{F2BB52FB-8E97-CAF0-A127-C8376729CA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48E29F-806C-1FCB-C69C-CB2336FC4B23}"/>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110340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42D2-D849-ABAB-1281-D8DD13E039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AA44D3-A737-960C-A0E0-39CAF50EE237}"/>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4" name="Footer Placeholder 3">
            <a:extLst>
              <a:ext uri="{FF2B5EF4-FFF2-40B4-BE49-F238E27FC236}">
                <a16:creationId xmlns:a16="http://schemas.microsoft.com/office/drawing/2014/main" id="{5F9F335E-9F1C-492A-FAB4-F6A4767D8B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E4C439-A0E9-20F8-5400-AB3C35E920E6}"/>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248556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C50DD-5A30-30E2-1C25-BBAC0418E487}"/>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3" name="Footer Placeholder 2">
            <a:extLst>
              <a:ext uri="{FF2B5EF4-FFF2-40B4-BE49-F238E27FC236}">
                <a16:creationId xmlns:a16="http://schemas.microsoft.com/office/drawing/2014/main" id="{894494DB-DACC-4B9B-52CE-6362F3D9C5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E61E6A-A0A4-988F-AE13-421C3CB3AE1D}"/>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243178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12CE-0D33-3353-9FEA-A116814DB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EE4AA5-4AAB-36C3-678D-C7AF611B0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356C2E-CB50-2B3C-6AD1-182B18C48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E870E-F338-88E7-C79A-B0E62AC57404}"/>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6" name="Footer Placeholder 5">
            <a:extLst>
              <a:ext uri="{FF2B5EF4-FFF2-40B4-BE49-F238E27FC236}">
                <a16:creationId xmlns:a16="http://schemas.microsoft.com/office/drawing/2014/main" id="{EC9F7759-B564-1DA5-C272-4D4312A256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DD2125-452F-E375-4763-195313C199F9}"/>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40942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D844-031F-7779-2761-472C61C1F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77B3CA-2506-EA70-EA5B-CAA8B2D92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628813-CEAB-CF2B-2728-A72BFEAEB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DBE5A-5E94-6F46-D9BC-AC5805B5E3A3}"/>
              </a:ext>
            </a:extLst>
          </p:cNvPr>
          <p:cNvSpPr>
            <a:spLocks noGrp="1"/>
          </p:cNvSpPr>
          <p:nvPr>
            <p:ph type="dt" sz="half" idx="10"/>
          </p:nvPr>
        </p:nvSpPr>
        <p:spPr/>
        <p:txBody>
          <a:bodyPr/>
          <a:lstStyle/>
          <a:p>
            <a:fld id="{062939F2-EEFF-48EC-84E2-9D6CEA4BAEA3}" type="datetimeFigureOut">
              <a:rPr lang="en-GB" smtClean="0"/>
              <a:t>14/02/2025</a:t>
            </a:fld>
            <a:endParaRPr lang="en-GB"/>
          </a:p>
        </p:txBody>
      </p:sp>
      <p:sp>
        <p:nvSpPr>
          <p:cNvPr id="6" name="Footer Placeholder 5">
            <a:extLst>
              <a:ext uri="{FF2B5EF4-FFF2-40B4-BE49-F238E27FC236}">
                <a16:creationId xmlns:a16="http://schemas.microsoft.com/office/drawing/2014/main" id="{8CA95B7B-5A8B-AA92-5A75-39ADD5D83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84810C-82CC-A271-D3E7-AAB5F4E506FB}"/>
              </a:ext>
            </a:extLst>
          </p:cNvPr>
          <p:cNvSpPr>
            <a:spLocks noGrp="1"/>
          </p:cNvSpPr>
          <p:nvPr>
            <p:ph type="sldNum" sz="quarter" idx="12"/>
          </p:nvPr>
        </p:nvSpPr>
        <p:spPr/>
        <p:txBody>
          <a:bodyPr/>
          <a:lstStyle/>
          <a:p>
            <a:fld id="{3EEFDA53-0083-4AD5-8915-F9383234A757}" type="slidenum">
              <a:rPr lang="en-GB" smtClean="0"/>
              <a:t>‹#›</a:t>
            </a:fld>
            <a:endParaRPr lang="en-GB"/>
          </a:p>
        </p:txBody>
      </p:sp>
    </p:spTree>
    <p:extLst>
      <p:ext uri="{BB962C8B-B14F-4D97-AF65-F5344CB8AC3E}">
        <p14:creationId xmlns:p14="http://schemas.microsoft.com/office/powerpoint/2010/main" val="73229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A39A3-F195-F0F1-CA41-6EF8A5701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16721F-9A68-1FD4-8791-77464E5656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019691-D4CF-395F-6D74-D897F5D2B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2939F2-EEFF-48EC-84E2-9D6CEA4BAEA3}" type="datetimeFigureOut">
              <a:rPr lang="en-GB" smtClean="0"/>
              <a:t>14/02/2025</a:t>
            </a:fld>
            <a:endParaRPr lang="en-GB"/>
          </a:p>
        </p:txBody>
      </p:sp>
      <p:sp>
        <p:nvSpPr>
          <p:cNvPr id="5" name="Footer Placeholder 4">
            <a:extLst>
              <a:ext uri="{FF2B5EF4-FFF2-40B4-BE49-F238E27FC236}">
                <a16:creationId xmlns:a16="http://schemas.microsoft.com/office/drawing/2014/main" id="{A7D4358C-14A9-0EB8-A4D7-AC663C7CA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965A8A1-BD62-53F2-0CE4-AA1378F88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EFDA53-0083-4AD5-8915-F9383234A757}" type="slidenum">
              <a:rPr lang="en-GB" smtClean="0"/>
              <a:t>‹#›</a:t>
            </a:fld>
            <a:endParaRPr lang="en-GB"/>
          </a:p>
        </p:txBody>
      </p:sp>
    </p:spTree>
    <p:extLst>
      <p:ext uri="{BB962C8B-B14F-4D97-AF65-F5344CB8AC3E}">
        <p14:creationId xmlns:p14="http://schemas.microsoft.com/office/powerpoint/2010/main" val="62807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C82C-AFDD-E597-0433-1AF56B74A452}"/>
              </a:ext>
            </a:extLst>
          </p:cNvPr>
          <p:cNvSpPr>
            <a:spLocks noGrp="1"/>
          </p:cNvSpPr>
          <p:nvPr>
            <p:ph type="ctrTitle"/>
          </p:nvPr>
        </p:nvSpPr>
        <p:spPr/>
        <p:txBody>
          <a:bodyPr>
            <a:normAutofit fontScale="90000"/>
          </a:bodyPr>
          <a:lstStyle/>
          <a:p>
            <a:r>
              <a:rPr lang="en-GB" dirty="0">
                <a:solidFill>
                  <a:schemeClr val="accent5">
                    <a:lumMod val="60000"/>
                    <a:lumOff val="40000"/>
                  </a:schemeClr>
                </a:solidFill>
              </a:rPr>
              <a:t>Danielle King</a:t>
            </a:r>
            <a:br>
              <a:rPr lang="en-GB" dirty="0">
                <a:solidFill>
                  <a:schemeClr val="accent5">
                    <a:lumMod val="60000"/>
                    <a:lumOff val="40000"/>
                  </a:schemeClr>
                </a:solidFill>
              </a:rPr>
            </a:br>
            <a:r>
              <a:rPr lang="en-GB" dirty="0">
                <a:solidFill>
                  <a:schemeClr val="accent5">
                    <a:lumMod val="60000"/>
                    <a:lumOff val="40000"/>
                  </a:schemeClr>
                </a:solidFill>
              </a:rPr>
              <a:t>Prevent Coordinator</a:t>
            </a:r>
            <a:br>
              <a:rPr lang="en-GB" dirty="0">
                <a:solidFill>
                  <a:schemeClr val="accent5">
                    <a:lumMod val="60000"/>
                    <a:lumOff val="40000"/>
                  </a:schemeClr>
                </a:solidFill>
              </a:rPr>
            </a:br>
            <a:r>
              <a:rPr lang="en-GB" dirty="0">
                <a:solidFill>
                  <a:schemeClr val="accent5">
                    <a:lumMod val="60000"/>
                    <a:lumOff val="40000"/>
                  </a:schemeClr>
                </a:solidFill>
              </a:rPr>
              <a:t>Bradford Council</a:t>
            </a:r>
          </a:p>
        </p:txBody>
      </p:sp>
      <p:sp>
        <p:nvSpPr>
          <p:cNvPr id="3" name="Subtitle 2">
            <a:extLst>
              <a:ext uri="{FF2B5EF4-FFF2-40B4-BE49-F238E27FC236}">
                <a16:creationId xmlns:a16="http://schemas.microsoft.com/office/drawing/2014/main" id="{96648A46-D742-724B-2894-550EF0BA9105}"/>
              </a:ext>
            </a:extLst>
          </p:cNvPr>
          <p:cNvSpPr>
            <a:spLocks noGrp="1"/>
          </p:cNvSpPr>
          <p:nvPr>
            <p:ph type="subTitle" idx="1"/>
          </p:nvPr>
        </p:nvSpPr>
        <p:spPr/>
        <p:txBody>
          <a:bodyPr>
            <a:normAutofit/>
          </a:bodyPr>
          <a:lstStyle/>
          <a:p>
            <a:r>
              <a:rPr lang="en-GB" sz="5400" dirty="0">
                <a:solidFill>
                  <a:srgbClr val="7030A0"/>
                </a:solidFill>
              </a:rPr>
              <a:t>Spotting the signs of fake news</a:t>
            </a:r>
          </a:p>
        </p:txBody>
      </p:sp>
      <p:pic>
        <p:nvPicPr>
          <p:cNvPr id="4" name="Picture 2" descr="Updating the Bradford Council logo | Bradford Council blog">
            <a:extLst>
              <a:ext uri="{FF2B5EF4-FFF2-40B4-BE49-F238E27FC236}">
                <a16:creationId xmlns:a16="http://schemas.microsoft.com/office/drawing/2014/main" id="{4F96FB85-6FB7-DEFA-F527-D6B1DC1981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9497" y="5349875"/>
            <a:ext cx="2774724" cy="111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1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116634"/>
            <a:ext cx="5328592" cy="584775"/>
          </a:xfrm>
          <a:prstGeom prst="rect">
            <a:avLst/>
          </a:prstGeom>
          <a:noFill/>
        </p:spPr>
        <p:txBody>
          <a:bodyPr wrap="square" rtlCol="0">
            <a:spAutoFit/>
          </a:bodyPr>
          <a:lstStyle/>
          <a:p>
            <a:pPr algn="ctr"/>
            <a:r>
              <a:rPr lang="en-GB" sz="3200" b="1" dirty="0"/>
              <a:t>Don’t Be Fooled Online</a:t>
            </a:r>
          </a:p>
        </p:txBody>
      </p:sp>
      <p:sp>
        <p:nvSpPr>
          <p:cNvPr id="6" name="Rectangle 5"/>
          <p:cNvSpPr/>
          <p:nvPr/>
        </p:nvSpPr>
        <p:spPr>
          <a:xfrm>
            <a:off x="1775520" y="836712"/>
            <a:ext cx="4104456" cy="5470728"/>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defTabSz="868680">
              <a:spcBef>
                <a:spcPts val="900"/>
              </a:spcBef>
              <a:defRPr sz="2660" b="1" u="sng">
                <a:solidFill>
                  <a:srgbClr val="FF0000"/>
                </a:solidFill>
              </a:defRPr>
            </a:pPr>
            <a:r>
              <a:rPr lang="en-GB" sz="2400" dirty="0"/>
              <a:t>5. SEARCH FOR MORE INFORMATION</a:t>
            </a:r>
          </a:p>
          <a:p>
            <a:pPr marL="364845" indent="-364845" defTabSz="868680">
              <a:spcBef>
                <a:spcPts val="900"/>
              </a:spcBef>
              <a:buFont typeface="Wingdings"/>
              <a:buChar char="▪"/>
              <a:defRPr sz="2660">
                <a:solidFill>
                  <a:srgbClr val="000000"/>
                </a:solidFill>
              </a:defRPr>
            </a:pPr>
            <a:r>
              <a:rPr lang="en-GB" sz="2400" dirty="0"/>
              <a:t>Are reputable news outlets reporting the same thing?</a:t>
            </a:r>
          </a:p>
          <a:p>
            <a:pPr marL="364845" indent="-364845" defTabSz="868680">
              <a:spcBef>
                <a:spcPts val="900"/>
              </a:spcBef>
              <a:buFont typeface="Wingdings"/>
              <a:buChar char="▪"/>
              <a:defRPr sz="2660">
                <a:solidFill>
                  <a:srgbClr val="000000"/>
                </a:solidFill>
              </a:defRPr>
            </a:pPr>
            <a:r>
              <a:rPr lang="en-GB" sz="2400" dirty="0"/>
              <a:t>Have you checked independent fact-checkers?</a:t>
            </a:r>
          </a:p>
          <a:p>
            <a:pPr marL="364845" indent="-364845" defTabSz="868680">
              <a:spcBef>
                <a:spcPts val="900"/>
              </a:spcBef>
              <a:buFont typeface="Wingdings"/>
              <a:buChar char="▪"/>
              <a:defRPr sz="2660">
                <a:solidFill>
                  <a:srgbClr val="000000"/>
                </a:solidFill>
              </a:defRPr>
            </a:pPr>
            <a:r>
              <a:rPr lang="en-GB" sz="2400" dirty="0"/>
              <a:t>Where and when did the information originally appear?</a:t>
            </a:r>
          </a:p>
          <a:p>
            <a:pPr marL="364845" indent="-364845" defTabSz="868680">
              <a:spcBef>
                <a:spcPts val="900"/>
              </a:spcBef>
              <a:buFont typeface="Wingdings"/>
              <a:buChar char="▪"/>
              <a:defRPr sz="2660">
                <a:solidFill>
                  <a:srgbClr val="000000"/>
                </a:solidFill>
              </a:defRPr>
            </a:pPr>
            <a:r>
              <a:rPr lang="en-GB" sz="2400" dirty="0"/>
              <a:t>What is the web domain?</a:t>
            </a:r>
          </a:p>
          <a:p>
            <a:pPr marL="364845" indent="-364845" defTabSz="868680">
              <a:spcBef>
                <a:spcPts val="900"/>
              </a:spcBef>
              <a:buFont typeface="Wingdings"/>
              <a:buChar char="▪"/>
              <a:defRPr sz="2660">
                <a:solidFill>
                  <a:srgbClr val="000000"/>
                </a:solidFill>
              </a:defRPr>
            </a:pPr>
            <a:r>
              <a:rPr lang="en-GB" sz="2400" dirty="0"/>
              <a:t>Can you do an image search?</a:t>
            </a:r>
          </a:p>
        </p:txBody>
      </p:sp>
      <p:pic>
        <p:nvPicPr>
          <p:cNvPr id="5" name="image6.jpeg"/>
          <p:cNvPicPr>
            <a:picLocks noChangeAspect="1"/>
          </p:cNvPicPr>
          <p:nvPr/>
        </p:nvPicPr>
        <p:blipFill>
          <a:blip r:embed="rId3"/>
          <a:stretch>
            <a:fillRect/>
          </a:stretch>
        </p:blipFill>
        <p:spPr>
          <a:xfrm>
            <a:off x="6910248" y="468041"/>
            <a:ext cx="3141769" cy="1809414"/>
          </a:xfrm>
          <a:prstGeom prst="rect">
            <a:avLst/>
          </a:prstGeom>
          <a:ln w="12700">
            <a:miter lim="400000"/>
          </a:ln>
          <a:effectLst>
            <a:outerShdw blurRad="50800" dist="38100" dir="2700000" algn="tl" rotWithShape="0">
              <a:prstClr val="black">
                <a:alpha val="40000"/>
              </a:prstClr>
            </a:outerShdw>
          </a:effectLst>
        </p:spPr>
      </p:pic>
      <p:cxnSp>
        <p:nvCxnSpPr>
          <p:cNvPr id="3" name="Straight Arrow Connector 2"/>
          <p:cNvCxnSpPr/>
          <p:nvPr/>
        </p:nvCxnSpPr>
        <p:spPr>
          <a:xfrm flipV="1">
            <a:off x="5015881" y="1556792"/>
            <a:ext cx="2060543"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72064" y="2329716"/>
            <a:ext cx="3834160" cy="523220"/>
          </a:xfrm>
          <a:prstGeom prst="rect">
            <a:avLst/>
          </a:prstGeom>
          <a:solidFill>
            <a:schemeClr val="accent2">
              <a:lumMod val="40000"/>
              <a:lumOff val="60000"/>
            </a:schemeClr>
          </a:solidFill>
          <a:ln>
            <a:solidFill>
              <a:srgbClr val="FF0000"/>
            </a:solidFill>
          </a:ln>
        </p:spPr>
        <p:txBody>
          <a:bodyPr wrap="square" rtlCol="0">
            <a:spAutoFit/>
          </a:bodyPr>
          <a:lstStyle/>
          <a:p>
            <a:pPr algn="ctr"/>
            <a:r>
              <a:rPr lang="en-GB" sz="1400" i="1" dirty="0"/>
              <a:t>Snopes, Full Fact, BBC News Fact Check, and Channel 4 News Fact Check are useful!</a:t>
            </a:r>
          </a:p>
        </p:txBody>
      </p:sp>
      <p:pic>
        <p:nvPicPr>
          <p:cNvPr id="10" name="Picture 9">
            <a:extLst>
              <a:ext uri="{FF2B5EF4-FFF2-40B4-BE49-F238E27FC236}">
                <a16:creationId xmlns:a16="http://schemas.microsoft.com/office/drawing/2014/main" id="{FC3BA912-C035-4BCF-8E0B-FE187EC213C3}"/>
              </a:ext>
            </a:extLst>
          </p:cNvPr>
          <p:cNvPicPr>
            <a:picLocks noChangeAspect="1"/>
          </p:cNvPicPr>
          <p:nvPr/>
        </p:nvPicPr>
        <p:blipFill rotWithShape="1">
          <a:blip r:embed="rId4"/>
          <a:srcRect l="4473" r="55499" b="18369"/>
          <a:stretch/>
        </p:blipFill>
        <p:spPr>
          <a:xfrm>
            <a:off x="6046151" y="3388534"/>
            <a:ext cx="4464496" cy="2560746"/>
          </a:xfrm>
          <a:prstGeom prst="rect">
            <a:avLst/>
          </a:prstGeom>
          <a:ln w="38100">
            <a:solidFill>
              <a:schemeClr val="tx1"/>
            </a:solidFill>
          </a:ln>
          <a:effectLst>
            <a:outerShdw blurRad="50800" dist="38100" dir="2700000" algn="tl" rotWithShape="0">
              <a:prstClr val="black">
                <a:alpha val="40000"/>
              </a:prstClr>
            </a:outerShdw>
          </a:effectLst>
        </p:spPr>
      </p:pic>
      <p:cxnSp>
        <p:nvCxnSpPr>
          <p:cNvPr id="9" name="Straight Arrow Connector 8"/>
          <p:cNvCxnSpPr/>
          <p:nvPr/>
        </p:nvCxnSpPr>
        <p:spPr>
          <a:xfrm flipV="1">
            <a:off x="4849705" y="5085184"/>
            <a:ext cx="2060543"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38900" y="6012575"/>
            <a:ext cx="4086200" cy="523220"/>
          </a:xfrm>
          <a:prstGeom prst="rect">
            <a:avLst/>
          </a:prstGeom>
          <a:solidFill>
            <a:schemeClr val="accent2">
              <a:lumMod val="40000"/>
              <a:lumOff val="60000"/>
            </a:schemeClr>
          </a:solidFill>
          <a:ln>
            <a:solidFill>
              <a:srgbClr val="FF0000"/>
            </a:solidFill>
          </a:ln>
        </p:spPr>
        <p:txBody>
          <a:bodyPr wrap="square">
            <a:spAutoFit/>
          </a:bodyPr>
          <a:lstStyle/>
          <a:p>
            <a:pPr algn="ctr"/>
            <a:r>
              <a:rPr lang="en-GB" sz="1400" i="1" dirty="0"/>
              <a:t>Google can find the first time an image was put in the internet. You can then see if it’s been altered!</a:t>
            </a:r>
          </a:p>
        </p:txBody>
      </p:sp>
    </p:spTree>
    <p:extLst>
      <p:ext uri="{BB962C8B-B14F-4D97-AF65-F5344CB8AC3E}">
        <p14:creationId xmlns:p14="http://schemas.microsoft.com/office/powerpoint/2010/main" val="180326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83500" y="1068499"/>
            <a:ext cx="2757904" cy="2025516"/>
          </a:xfrm>
          <a:prstGeom prst="rect">
            <a:avLst/>
          </a:prstGeom>
        </p:spPr>
      </p:pic>
      <p:sp>
        <p:nvSpPr>
          <p:cNvPr id="3" name="Title 2"/>
          <p:cNvSpPr>
            <a:spLocks noGrp="1"/>
          </p:cNvSpPr>
          <p:nvPr>
            <p:ph type="title"/>
          </p:nvPr>
        </p:nvSpPr>
        <p:spPr>
          <a:xfrm>
            <a:off x="1703512" y="188640"/>
            <a:ext cx="6552728" cy="1143000"/>
          </a:xfrm>
        </p:spPr>
        <p:txBody>
          <a:bodyPr>
            <a:normAutofit/>
          </a:bodyPr>
          <a:lstStyle/>
          <a:p>
            <a:r>
              <a:rPr lang="en-GB" sz="3200" b="1" dirty="0"/>
              <a:t>How might they be influencing you ? </a:t>
            </a:r>
          </a:p>
        </p:txBody>
      </p:sp>
      <p:sp>
        <p:nvSpPr>
          <p:cNvPr id="5" name="Rectangle 4"/>
          <p:cNvSpPr/>
          <p:nvPr/>
        </p:nvSpPr>
        <p:spPr>
          <a:xfrm>
            <a:off x="5183813" y="1068499"/>
            <a:ext cx="5088651" cy="738664"/>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gn="ctr"/>
            <a:r>
              <a:rPr lang="en-US" sz="1400" b="1" dirty="0">
                <a:solidFill>
                  <a:srgbClr val="FF0000"/>
                </a:solidFill>
              </a:rPr>
              <a:t>ASSERTION</a:t>
            </a:r>
          </a:p>
          <a:p>
            <a:pPr algn="ctr"/>
            <a:r>
              <a:rPr lang="en-GB" sz="1400" b="1" dirty="0"/>
              <a:t>Saying something like it’s a fact, but really it’s just a statement </a:t>
            </a:r>
            <a:r>
              <a:rPr lang="en-GB" sz="1400" dirty="0"/>
              <a:t>that may or may not be true.</a:t>
            </a:r>
            <a:endParaRPr lang="en-US" sz="1400" dirty="0"/>
          </a:p>
        </p:txBody>
      </p:sp>
      <p:sp>
        <p:nvSpPr>
          <p:cNvPr id="6" name="Rectangle 5"/>
          <p:cNvSpPr/>
          <p:nvPr/>
        </p:nvSpPr>
        <p:spPr>
          <a:xfrm>
            <a:off x="5183813" y="1916832"/>
            <a:ext cx="5088651" cy="738664"/>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gn="ctr"/>
            <a:r>
              <a:rPr lang="en-US" sz="1400" b="1" dirty="0">
                <a:solidFill>
                  <a:srgbClr val="FF0000"/>
                </a:solidFill>
              </a:rPr>
              <a:t>BANDWAGON</a:t>
            </a:r>
          </a:p>
          <a:p>
            <a:pPr algn="ctr"/>
            <a:r>
              <a:rPr lang="en-GB" sz="1400" b="1" dirty="0"/>
              <a:t>Being influenced to follow the crowd </a:t>
            </a:r>
            <a:r>
              <a:rPr lang="en-GB" sz="1400" dirty="0"/>
              <a:t>in order to fit in, because everyone else is doing it.</a:t>
            </a:r>
            <a:endParaRPr lang="en-US" sz="1400" dirty="0"/>
          </a:p>
        </p:txBody>
      </p:sp>
      <p:sp>
        <p:nvSpPr>
          <p:cNvPr id="7" name="Rectangle 6"/>
          <p:cNvSpPr/>
          <p:nvPr/>
        </p:nvSpPr>
        <p:spPr>
          <a:xfrm>
            <a:off x="5183813" y="2735922"/>
            <a:ext cx="5088650" cy="738664"/>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gn="ctr"/>
            <a:r>
              <a:rPr lang="en-US" sz="1400" b="1" dirty="0">
                <a:solidFill>
                  <a:srgbClr val="FF0000"/>
                </a:solidFill>
              </a:rPr>
              <a:t>OMISSION</a:t>
            </a:r>
          </a:p>
          <a:p>
            <a:pPr algn="ctr"/>
            <a:r>
              <a:rPr lang="en-GB" sz="1400" b="1" dirty="0"/>
              <a:t>Missing out small facts </a:t>
            </a:r>
            <a:r>
              <a:rPr lang="en-GB" sz="1400" dirty="0"/>
              <a:t>which radically change the meaning of the message.</a:t>
            </a:r>
          </a:p>
        </p:txBody>
      </p:sp>
      <p:sp>
        <p:nvSpPr>
          <p:cNvPr id="8" name="Rectangle 7"/>
          <p:cNvSpPr/>
          <p:nvPr/>
        </p:nvSpPr>
        <p:spPr>
          <a:xfrm>
            <a:off x="5213699" y="3573016"/>
            <a:ext cx="5058764" cy="738664"/>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gn="ctr"/>
            <a:r>
              <a:rPr lang="en-US" sz="1400" b="1" dirty="0">
                <a:solidFill>
                  <a:srgbClr val="FF0000"/>
                </a:solidFill>
              </a:rPr>
              <a:t>SCAPEGOATING</a:t>
            </a:r>
          </a:p>
          <a:p>
            <a:pPr algn="ctr"/>
            <a:r>
              <a:rPr lang="en-GB" sz="1400" b="1" dirty="0"/>
              <a:t>Blaming a problem on one person/a group of people</a:t>
            </a:r>
            <a:r>
              <a:rPr lang="en-GB" sz="1400" dirty="0"/>
              <a:t>, even though there could be other factors involved.</a:t>
            </a:r>
          </a:p>
        </p:txBody>
      </p:sp>
      <p:sp>
        <p:nvSpPr>
          <p:cNvPr id="9" name="Rectangle 8"/>
          <p:cNvSpPr/>
          <p:nvPr/>
        </p:nvSpPr>
        <p:spPr>
          <a:xfrm>
            <a:off x="5213699" y="4437112"/>
            <a:ext cx="5058764" cy="738664"/>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gn="ctr"/>
            <a:r>
              <a:rPr lang="en-US" sz="1400" b="1" dirty="0">
                <a:solidFill>
                  <a:srgbClr val="FF0000"/>
                </a:solidFill>
              </a:rPr>
              <a:t>TRANSFER</a:t>
            </a:r>
          </a:p>
          <a:p>
            <a:pPr algn="ctr"/>
            <a:r>
              <a:rPr lang="en-GB" sz="1400" b="1" dirty="0"/>
              <a:t>Transferring what you think or feel about one thing onto another thing</a:t>
            </a:r>
            <a:r>
              <a:rPr lang="en-GB" sz="1400" dirty="0"/>
              <a:t>, for either good or bad reasons.</a:t>
            </a:r>
          </a:p>
        </p:txBody>
      </p:sp>
      <p:sp>
        <p:nvSpPr>
          <p:cNvPr id="10" name="Rectangle 9"/>
          <p:cNvSpPr/>
          <p:nvPr/>
        </p:nvSpPr>
        <p:spPr>
          <a:xfrm>
            <a:off x="5236540" y="5348235"/>
            <a:ext cx="5035923" cy="954107"/>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gn="ctr"/>
            <a:r>
              <a:rPr lang="en-US" sz="1400" b="1" dirty="0">
                <a:solidFill>
                  <a:srgbClr val="FF0000"/>
                </a:solidFill>
              </a:rPr>
              <a:t>GENERALISATION</a:t>
            </a:r>
          </a:p>
          <a:p>
            <a:pPr algn="ctr"/>
            <a:r>
              <a:rPr lang="en-GB" sz="1400" b="1" dirty="0"/>
              <a:t>Making a judgement on something </a:t>
            </a:r>
            <a:r>
              <a:rPr lang="en-GB" sz="1400" dirty="0"/>
              <a:t>without being able to fully prove it.</a:t>
            </a:r>
          </a:p>
          <a:p>
            <a:pPr algn="ctr"/>
            <a:endParaRPr lang="en-GB" sz="1400" dirty="0"/>
          </a:p>
        </p:txBody>
      </p:sp>
      <p:sp>
        <p:nvSpPr>
          <p:cNvPr id="11" name="Rectangle 10"/>
          <p:cNvSpPr/>
          <p:nvPr/>
        </p:nvSpPr>
        <p:spPr>
          <a:xfrm>
            <a:off x="1685700" y="3169301"/>
            <a:ext cx="3240360" cy="954107"/>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gn="ctr"/>
            <a:r>
              <a:rPr lang="en-US" sz="1400" b="1" dirty="0">
                <a:solidFill>
                  <a:srgbClr val="FF0000"/>
                </a:solidFill>
              </a:rPr>
              <a:t>LESSER OF TWO EVILS</a:t>
            </a:r>
          </a:p>
          <a:p>
            <a:pPr algn="ctr"/>
            <a:r>
              <a:rPr lang="en-GB" sz="1400" b="1" dirty="0"/>
              <a:t>Convincing you to  make a bad choice by comparing it to something worse </a:t>
            </a:r>
            <a:r>
              <a:rPr lang="en-GB" sz="1400" dirty="0"/>
              <a:t>when there could be another option.</a:t>
            </a:r>
          </a:p>
        </p:txBody>
      </p:sp>
      <p:sp>
        <p:nvSpPr>
          <p:cNvPr id="12" name="Rectangle 11"/>
          <p:cNvSpPr/>
          <p:nvPr/>
        </p:nvSpPr>
        <p:spPr>
          <a:xfrm>
            <a:off x="1635768" y="4591001"/>
            <a:ext cx="3240360" cy="1169551"/>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gn="ctr"/>
            <a:r>
              <a:rPr lang="en-US" sz="1400" b="1" dirty="0">
                <a:solidFill>
                  <a:srgbClr val="FF0000"/>
                </a:solidFill>
              </a:rPr>
              <a:t>AMBIGUOUS WORDS</a:t>
            </a:r>
          </a:p>
          <a:p>
            <a:pPr algn="ctr"/>
            <a:r>
              <a:rPr lang="en-GB" sz="1400" b="1" dirty="0"/>
              <a:t>Using words or phrases which can be interpreted in many different ways </a:t>
            </a:r>
            <a:r>
              <a:rPr lang="en-GB" sz="1400" dirty="0"/>
              <a:t>to fit a particular context or agenda.</a:t>
            </a:r>
          </a:p>
          <a:p>
            <a:pPr algn="ctr"/>
            <a:endParaRPr lang="en-US" sz="1400" b="1" dirty="0">
              <a:solidFill>
                <a:srgbClr val="FF0000"/>
              </a:solidFill>
            </a:endParaRPr>
          </a:p>
        </p:txBody>
      </p:sp>
    </p:spTree>
    <p:extLst>
      <p:ext uri="{BB962C8B-B14F-4D97-AF65-F5344CB8AC3E}">
        <p14:creationId xmlns:p14="http://schemas.microsoft.com/office/powerpoint/2010/main" val="96593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0"/>
            <a:ext cx="7056784"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560" y="-2157144"/>
            <a:ext cx="8208912" cy="369332"/>
          </a:xfrm>
          <a:prstGeom prst="rect">
            <a:avLst/>
          </a:prstGeom>
        </p:spPr>
        <p:txBody>
          <a:bodyPr wrap="square">
            <a:spAutoFit/>
          </a:bodyPr>
          <a:lstStyle/>
          <a:p>
            <a:r>
              <a:rPr lang="en-GB" dirty="0"/>
              <a:t> </a:t>
            </a:r>
          </a:p>
        </p:txBody>
      </p:sp>
      <p:sp>
        <p:nvSpPr>
          <p:cNvPr id="3" name="Title 2"/>
          <p:cNvSpPr>
            <a:spLocks noGrp="1"/>
          </p:cNvSpPr>
          <p:nvPr>
            <p:ph type="title"/>
          </p:nvPr>
        </p:nvSpPr>
        <p:spPr/>
        <p:txBody>
          <a:bodyPr/>
          <a:lstStyle/>
          <a:p>
            <a:pPr algn="ctr"/>
            <a:r>
              <a:rPr lang="en-GB" sz="2000" dirty="0">
                <a:solidFill>
                  <a:srgbClr val="7030A0"/>
                </a:solidFill>
              </a:rPr>
              <a:t>You do not have to react immediately or rush to respond. </a:t>
            </a:r>
            <a:br>
              <a:rPr lang="en-GB" sz="2000" dirty="0">
                <a:solidFill>
                  <a:srgbClr val="7030A0"/>
                </a:solidFill>
              </a:rPr>
            </a:br>
            <a:r>
              <a:rPr lang="en-GB" sz="2000" dirty="0">
                <a:solidFill>
                  <a:srgbClr val="7030A0"/>
                </a:solidFill>
              </a:rPr>
              <a:t>You have the freedom to choose how you do react.</a:t>
            </a:r>
            <a:br>
              <a:rPr lang="en-GB" sz="2000" dirty="0">
                <a:solidFill>
                  <a:srgbClr val="7030A0"/>
                </a:solidFill>
              </a:rPr>
            </a:br>
            <a:endParaRPr lang="en-GB" sz="2000" dirty="0">
              <a:solidFill>
                <a:srgbClr val="7030A0"/>
              </a:solidFill>
            </a:endParaRPr>
          </a:p>
        </p:txBody>
      </p:sp>
      <p:sp>
        <p:nvSpPr>
          <p:cNvPr id="4" name="Content Placeholder 3"/>
          <p:cNvSpPr>
            <a:spLocks noGrp="1"/>
          </p:cNvSpPr>
          <p:nvPr>
            <p:ph idx="1"/>
          </p:nvPr>
        </p:nvSpPr>
        <p:spPr/>
        <p:txBody>
          <a:bodyPr/>
          <a:lstStyle/>
          <a:p>
            <a:pPr marL="0" indent="0">
              <a:buNone/>
            </a:pPr>
            <a:r>
              <a:rPr lang="en-GB" sz="2000" dirty="0">
                <a:solidFill>
                  <a:srgbClr val="7030A0"/>
                </a:solidFill>
              </a:rPr>
              <a:t>Stop/ Think/ React</a:t>
            </a:r>
          </a:p>
          <a:p>
            <a:pPr marL="0" indent="0">
              <a:buNone/>
            </a:pPr>
            <a:endParaRPr lang="en-GB" sz="2000" dirty="0"/>
          </a:p>
          <a:p>
            <a:pPr marL="0" indent="0">
              <a:buNone/>
            </a:pPr>
            <a:r>
              <a:rPr lang="en-GB" sz="2000" dirty="0">
                <a:solidFill>
                  <a:srgbClr val="00B050"/>
                </a:solidFill>
              </a:rPr>
              <a:t>We feel pressure, we are rushed, busy and stressed and feel the need to react quickly. BUT:</a:t>
            </a:r>
          </a:p>
          <a:p>
            <a:r>
              <a:rPr lang="en-GB" sz="2000" dirty="0">
                <a:solidFill>
                  <a:srgbClr val="00B050"/>
                </a:solidFill>
              </a:rPr>
              <a:t>You don’t have to.</a:t>
            </a:r>
          </a:p>
          <a:p>
            <a:r>
              <a:rPr lang="en-GB" sz="2000" dirty="0">
                <a:solidFill>
                  <a:srgbClr val="00B050"/>
                </a:solidFill>
              </a:rPr>
              <a:t>Take a breath and consider what you are seeing and being told</a:t>
            </a:r>
          </a:p>
          <a:p>
            <a:r>
              <a:rPr lang="en-GB" sz="2000" dirty="0">
                <a:solidFill>
                  <a:srgbClr val="00B050"/>
                </a:solidFill>
              </a:rPr>
              <a:t>What do you see/ think/ hear? How might someone else respond to this message? </a:t>
            </a:r>
          </a:p>
          <a:p>
            <a:r>
              <a:rPr lang="en-GB" sz="2000" dirty="0">
                <a:solidFill>
                  <a:srgbClr val="00B050"/>
                </a:solidFill>
              </a:rPr>
              <a:t>Could sharing it have consequences?</a:t>
            </a:r>
          </a:p>
          <a:p>
            <a:r>
              <a:rPr lang="en-GB" sz="2000" dirty="0">
                <a:solidFill>
                  <a:srgbClr val="00B050"/>
                </a:solidFill>
              </a:rPr>
              <a:t>Do you need to put things into context? Add a message? Warn about or change something?  </a:t>
            </a:r>
          </a:p>
        </p:txBody>
      </p:sp>
    </p:spTree>
    <p:extLst>
      <p:ext uri="{BB962C8B-B14F-4D97-AF65-F5344CB8AC3E}">
        <p14:creationId xmlns:p14="http://schemas.microsoft.com/office/powerpoint/2010/main" val="429209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Image result for don't believe everything you read on the internet abraham lincoln"/>
          <p:cNvSpPr>
            <a:spLocks noChangeAspect="1" noChangeArrowheads="1"/>
          </p:cNvSpPr>
          <p:nvPr/>
        </p:nvSpPr>
        <p:spPr bwMode="auto">
          <a:xfrm>
            <a:off x="1668463"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GB" altLang="en-US" sz="1800" dirty="0">
              <a:solidFill>
                <a:prstClr val="black"/>
              </a:solidFill>
            </a:endParaRPr>
          </a:p>
        </p:txBody>
      </p:sp>
      <p:pic>
        <p:nvPicPr>
          <p:cNvPr id="30723" name="Picture 4" descr="Donât believe everything you read on the Internet just because there is a quote And a picture of a famous person near it. Abraham Linco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2031"/>
            <a:ext cx="57150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42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7030A0"/>
                </a:solidFill>
              </a:rPr>
              <a:t>Fake News</a:t>
            </a:r>
          </a:p>
        </p:txBody>
      </p:sp>
      <p:sp>
        <p:nvSpPr>
          <p:cNvPr id="3" name="Content Placeholder 2"/>
          <p:cNvSpPr>
            <a:spLocks noGrp="1"/>
          </p:cNvSpPr>
          <p:nvPr>
            <p:ph idx="1"/>
          </p:nvPr>
        </p:nvSpPr>
        <p:spPr/>
        <p:txBody>
          <a:bodyPr>
            <a:normAutofit fontScale="62500" lnSpcReduction="20000"/>
          </a:bodyPr>
          <a:lstStyle/>
          <a:p>
            <a:pPr marL="0" indent="0">
              <a:buNone/>
            </a:pPr>
            <a:r>
              <a:rPr lang="en-GB" dirty="0">
                <a:solidFill>
                  <a:schemeClr val="tx1"/>
                </a:solidFill>
              </a:rPr>
              <a:t>False or misleading information presented as news.</a:t>
            </a:r>
          </a:p>
          <a:p>
            <a:pPr marL="0" indent="0">
              <a:buNone/>
            </a:pPr>
            <a:endParaRPr lang="en-GB" dirty="0">
              <a:solidFill>
                <a:schemeClr val="tx1"/>
              </a:solidFill>
            </a:endParaRPr>
          </a:p>
          <a:p>
            <a:pPr fontAlgn="t"/>
            <a:r>
              <a:rPr lang="en-GB" sz="2900" b="1" dirty="0"/>
              <a:t>Misinformation is untrue information created and shared as if it were true, there is no</a:t>
            </a:r>
            <a:br>
              <a:rPr lang="en-GB" sz="2900" b="1" dirty="0"/>
            </a:br>
            <a:r>
              <a:rPr lang="en-GB" sz="2900" b="1" dirty="0"/>
              <a:t>intention to cause harm but it can. </a:t>
            </a:r>
            <a:r>
              <a:rPr lang="en-GB" sz="2900" b="1" i="0" u="none" strike="noStrike" dirty="0">
                <a:effectLst/>
                <a:latin typeface="Lato" panose="020F0502020204030203" pitchFamily="34" charset="0"/>
              </a:rPr>
              <a:t>This is generally rumour and gossip, someone sharing unverified stories, information or images without understanding that they are either misleading or untrue</a:t>
            </a:r>
          </a:p>
          <a:p>
            <a:pPr marL="0" indent="0">
              <a:buNone/>
            </a:pPr>
            <a:endParaRPr lang="en-GB" sz="2900" dirty="0"/>
          </a:p>
          <a:p>
            <a:pPr fontAlgn="t"/>
            <a:r>
              <a:rPr lang="en-GB" sz="2900" b="1" dirty="0"/>
              <a:t>Disinformation is untrue information that is created and shared in order to deceive and/or</a:t>
            </a:r>
            <a:br>
              <a:rPr lang="en-GB" sz="2900" b="1" dirty="0"/>
            </a:br>
            <a:r>
              <a:rPr lang="en-GB" sz="2900" b="1" dirty="0"/>
              <a:t>harm a person, organisation or social group. It is created by groups, countries, people with their own agenda, to further their own aims</a:t>
            </a:r>
            <a:r>
              <a:rPr lang="en-GB" sz="2900" b="1" i="0" u="none" strike="noStrike" dirty="0">
                <a:effectLst/>
                <a:latin typeface="Lato" panose="020F0502020204030203" pitchFamily="34" charset="0"/>
              </a:rPr>
              <a:t>. This is when someone uses misleading stories, information or images on purpose, fully aware that the information is false or has been maliciously manipulated.</a:t>
            </a:r>
          </a:p>
          <a:p>
            <a:pPr marL="0" indent="0">
              <a:buNone/>
            </a:pPr>
            <a:endParaRPr lang="en-GB" sz="2900" b="1" dirty="0"/>
          </a:p>
          <a:p>
            <a:pPr marL="0" indent="0">
              <a:buNone/>
            </a:pPr>
            <a:endParaRPr lang="en-GB" sz="2900" dirty="0"/>
          </a:p>
          <a:p>
            <a:pPr marL="0" indent="0">
              <a:buNone/>
            </a:pPr>
            <a:r>
              <a:rPr lang="en-GB" sz="2900" dirty="0">
                <a:solidFill>
                  <a:schemeClr val="tx1"/>
                </a:solidFill>
              </a:rPr>
              <a:t> </a:t>
            </a:r>
            <a:endParaRPr lang="en-GB" sz="2900" dirty="0">
              <a:solidFill>
                <a:srgbClr val="7030A0"/>
              </a:solidFill>
            </a:endParaRPr>
          </a:p>
          <a:p>
            <a:pPr marL="0" indent="0">
              <a:buNone/>
            </a:pPr>
            <a:endParaRPr lang="en-GB" dirty="0">
              <a:solidFill>
                <a:srgbClr val="0070C0"/>
              </a:solidFill>
            </a:endParaRPr>
          </a:p>
        </p:txBody>
      </p:sp>
    </p:spTree>
    <p:extLst>
      <p:ext uri="{BB962C8B-B14F-4D97-AF65-F5344CB8AC3E}">
        <p14:creationId xmlns:p14="http://schemas.microsoft.com/office/powerpoint/2010/main" val="276117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reenshots of some misinformation posts on social media.">
            <a:extLst>
              <a:ext uri="{FF2B5EF4-FFF2-40B4-BE49-F238E27FC236}">
                <a16:creationId xmlns:a16="http://schemas.microsoft.com/office/drawing/2014/main" id="{9D40CAFF-D47D-B03C-3DDF-A4C210F29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571" y="783772"/>
            <a:ext cx="8392886" cy="53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3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shots of some disinformation posts on social media">
            <a:extLst>
              <a:ext uri="{FF2B5EF4-FFF2-40B4-BE49-F238E27FC236}">
                <a16:creationId xmlns:a16="http://schemas.microsoft.com/office/drawing/2014/main" id="{DB0C6E87-3815-2CD6-3013-BD5EB269A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29" y="870857"/>
            <a:ext cx="8654142" cy="567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332657"/>
            <a:ext cx="8280920" cy="1470025"/>
          </a:xfrm>
        </p:spPr>
        <p:txBody>
          <a:bodyPr/>
          <a:lstStyle/>
          <a:p>
            <a:pPr algn="ctr"/>
            <a:r>
              <a:rPr lang="en-GB" sz="3200" dirty="0">
                <a:solidFill>
                  <a:srgbClr val="7030A0"/>
                </a:solidFill>
              </a:rPr>
              <a:t>Fake news can also lead to </a:t>
            </a:r>
            <a:br>
              <a:rPr lang="en-GB" sz="3200" dirty="0">
                <a:solidFill>
                  <a:srgbClr val="7030A0"/>
                </a:solidFill>
              </a:rPr>
            </a:br>
            <a:r>
              <a:rPr lang="en-GB" dirty="0">
                <a:solidFill>
                  <a:srgbClr val="FF0000"/>
                </a:solidFill>
              </a:rPr>
              <a:t>Conspiracy Theories</a:t>
            </a:r>
          </a:p>
        </p:txBody>
      </p:sp>
      <p:sp>
        <p:nvSpPr>
          <p:cNvPr id="3" name="Subtitle 2"/>
          <p:cNvSpPr>
            <a:spLocks noGrp="1"/>
          </p:cNvSpPr>
          <p:nvPr>
            <p:ph type="subTitle" idx="1"/>
          </p:nvPr>
        </p:nvSpPr>
        <p:spPr>
          <a:xfrm>
            <a:off x="2279576" y="1698940"/>
            <a:ext cx="3528392" cy="3026204"/>
          </a:xfrm>
        </p:spPr>
        <p:txBody>
          <a:bodyPr/>
          <a:lstStyle/>
          <a:p>
            <a:pPr algn="l"/>
            <a:r>
              <a:rPr lang="en-GB" sz="2000" dirty="0"/>
              <a:t>Conspiracy theories work best when we:</a:t>
            </a:r>
          </a:p>
          <a:p>
            <a:pPr marL="342900" indent="-342900" algn="l">
              <a:buFont typeface="Arial" panose="020B0604020202020204" pitchFamily="34" charset="0"/>
              <a:buChar char="•"/>
            </a:pPr>
            <a:r>
              <a:rPr lang="en-GB" sz="2000" dirty="0"/>
              <a:t>are coping with a threat</a:t>
            </a:r>
          </a:p>
          <a:p>
            <a:pPr marL="342900" indent="-342900" algn="l">
              <a:buFont typeface="Arial" panose="020B0604020202020204" pitchFamily="34" charset="0"/>
              <a:buChar char="•"/>
            </a:pPr>
            <a:r>
              <a:rPr lang="en-GB" sz="2000" dirty="0"/>
              <a:t>feel powerless</a:t>
            </a:r>
          </a:p>
          <a:p>
            <a:pPr marL="342900" indent="-342900" algn="l">
              <a:buFont typeface="Arial" panose="020B0604020202020204" pitchFamily="34" charset="0"/>
              <a:buChar char="•"/>
            </a:pPr>
            <a:r>
              <a:rPr lang="en-GB" sz="2000" dirty="0"/>
              <a:t>can’t explain what’s happening</a:t>
            </a:r>
          </a:p>
          <a:p>
            <a:pPr marL="342900" indent="-342900" algn="l">
              <a:buFont typeface="Arial" panose="020B0604020202020204" pitchFamily="34" charset="0"/>
              <a:buChar char="•"/>
            </a:pPr>
            <a:r>
              <a:rPr lang="en-GB" sz="2000" dirty="0"/>
              <a:t>don’t like what we are being told to do.</a:t>
            </a:r>
          </a:p>
          <a:p>
            <a:pPr algn="l"/>
            <a:endParaRPr lang="en-GB" sz="2000" dirty="0"/>
          </a:p>
          <a:p>
            <a:pPr algn="l"/>
            <a:endParaRPr lang="en-GB" sz="2000" dirty="0"/>
          </a:p>
        </p:txBody>
      </p:sp>
      <p:sp>
        <p:nvSpPr>
          <p:cNvPr id="4" name="TextBox 3"/>
          <p:cNvSpPr txBox="1"/>
          <p:nvPr/>
        </p:nvSpPr>
        <p:spPr>
          <a:xfrm>
            <a:off x="6005660" y="1988841"/>
            <a:ext cx="4248472" cy="2246769"/>
          </a:xfrm>
          <a:prstGeom prst="rect">
            <a:avLst/>
          </a:prstGeom>
          <a:noFill/>
          <a:ln w="57150">
            <a:solidFill>
              <a:srgbClr val="C00000"/>
            </a:solidFill>
          </a:ln>
        </p:spPr>
        <p:txBody>
          <a:bodyPr wrap="square" rtlCol="0">
            <a:spAutoFit/>
          </a:bodyPr>
          <a:lstStyle/>
          <a:p>
            <a:r>
              <a:rPr lang="en-GB" sz="2000" dirty="0"/>
              <a:t>The conspiracy theory will tell us:</a:t>
            </a:r>
          </a:p>
          <a:p>
            <a:pPr marL="342900" indent="-342900">
              <a:buFont typeface="Arial" panose="020B0604020202020204" pitchFamily="34" charset="0"/>
              <a:buChar char="•"/>
            </a:pPr>
            <a:r>
              <a:rPr lang="en-GB" sz="2000" dirty="0"/>
              <a:t>we need to blame somebody</a:t>
            </a:r>
          </a:p>
          <a:p>
            <a:pPr marL="342900" indent="-342900">
              <a:buFont typeface="Arial" panose="020B0604020202020204" pitchFamily="34" charset="0"/>
              <a:buChar char="•"/>
            </a:pPr>
            <a:r>
              <a:rPr lang="en-GB" sz="2000" dirty="0"/>
              <a:t>people more powerful than us are out to ‘get us’</a:t>
            </a:r>
          </a:p>
          <a:p>
            <a:pPr marL="342900" indent="-342900">
              <a:buFont typeface="Arial" panose="020B0604020202020204" pitchFamily="34" charset="0"/>
              <a:buChar char="•"/>
            </a:pPr>
            <a:r>
              <a:rPr lang="en-GB" sz="2000" dirty="0"/>
              <a:t>there’s a secret explanation</a:t>
            </a:r>
          </a:p>
          <a:p>
            <a:pPr marL="342900" indent="-342900">
              <a:buFont typeface="Arial" panose="020B0604020202020204" pitchFamily="34" charset="0"/>
              <a:buChar char="•"/>
            </a:pPr>
            <a:r>
              <a:rPr lang="en-GB" sz="2000" dirty="0"/>
              <a:t>not to do what the politicians / leaders are telling us to do</a:t>
            </a:r>
          </a:p>
        </p:txBody>
      </p:sp>
      <p:sp>
        <p:nvSpPr>
          <p:cNvPr id="5" name="TextBox 4"/>
          <p:cNvSpPr txBox="1"/>
          <p:nvPr/>
        </p:nvSpPr>
        <p:spPr>
          <a:xfrm flipH="1">
            <a:off x="2464307" y="4725144"/>
            <a:ext cx="7448117" cy="1477328"/>
          </a:xfrm>
          <a:prstGeom prst="rect">
            <a:avLst/>
          </a:prstGeom>
          <a:noFill/>
        </p:spPr>
        <p:txBody>
          <a:bodyPr wrap="square" rtlCol="0">
            <a:spAutoFit/>
          </a:bodyPr>
          <a:lstStyle/>
          <a:p>
            <a:pPr>
              <a:defRPr/>
            </a:pPr>
            <a:r>
              <a:rPr lang="en-GB" dirty="0"/>
              <a:t>A conspiracy theory is defined by four characteristics: </a:t>
            </a:r>
          </a:p>
          <a:p>
            <a:pPr marL="457200" indent="-457200">
              <a:buFont typeface="+mj-lt"/>
              <a:buAutoNum type="arabicPeriod"/>
              <a:defRPr/>
            </a:pPr>
            <a:r>
              <a:rPr lang="en-GB" dirty="0"/>
              <a:t>a group - </a:t>
            </a:r>
          </a:p>
          <a:p>
            <a:pPr marL="457200" indent="-457200">
              <a:buFont typeface="+mj-lt"/>
              <a:buAutoNum type="arabicPeriod"/>
              <a:defRPr/>
            </a:pPr>
            <a:r>
              <a:rPr lang="en-GB" dirty="0"/>
              <a:t>acting in secret </a:t>
            </a:r>
          </a:p>
          <a:p>
            <a:pPr marL="457200" indent="-457200">
              <a:buFont typeface="+mj-lt"/>
              <a:buAutoNum type="arabicPeriod"/>
              <a:defRPr/>
            </a:pPr>
            <a:r>
              <a:rPr lang="en-GB" dirty="0"/>
              <a:t>to alter institutions, usurp power, hide truth, or gain utility,</a:t>
            </a:r>
          </a:p>
          <a:p>
            <a:pPr marL="457200" indent="-457200">
              <a:buFont typeface="+mj-lt"/>
              <a:buAutoNum type="arabicPeriod"/>
              <a:defRPr/>
            </a:pPr>
            <a:r>
              <a:rPr lang="en-GB" dirty="0"/>
              <a:t>at the expense of the common good.</a:t>
            </a:r>
          </a:p>
        </p:txBody>
      </p:sp>
    </p:spTree>
    <p:extLst>
      <p:ext uri="{BB962C8B-B14F-4D97-AF65-F5344CB8AC3E}">
        <p14:creationId xmlns:p14="http://schemas.microsoft.com/office/powerpoint/2010/main" val="223320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116634"/>
            <a:ext cx="5328592" cy="584775"/>
          </a:xfrm>
          <a:prstGeom prst="rect">
            <a:avLst/>
          </a:prstGeom>
          <a:noFill/>
        </p:spPr>
        <p:txBody>
          <a:bodyPr wrap="square" rtlCol="0">
            <a:spAutoFit/>
          </a:bodyPr>
          <a:lstStyle/>
          <a:p>
            <a:pPr algn="ctr"/>
            <a:r>
              <a:rPr lang="en-GB" sz="3200" b="1" dirty="0"/>
              <a:t>Don’t Be Fooled Online</a:t>
            </a:r>
          </a:p>
        </p:txBody>
      </p:sp>
      <p:sp>
        <p:nvSpPr>
          <p:cNvPr id="5" name="TextBox 4"/>
          <p:cNvSpPr txBox="1"/>
          <p:nvPr/>
        </p:nvSpPr>
        <p:spPr>
          <a:xfrm>
            <a:off x="1991544" y="762965"/>
            <a:ext cx="8424936" cy="1200329"/>
          </a:xfrm>
          <a:prstGeom prst="rect">
            <a:avLst/>
          </a:prstGeom>
          <a:noFill/>
        </p:spPr>
        <p:txBody>
          <a:bodyPr wrap="square" rtlCol="0">
            <a:spAutoFit/>
          </a:bodyPr>
          <a:lstStyle/>
          <a:p>
            <a:r>
              <a:rPr lang="en-GB" dirty="0"/>
              <a:t>The online world can be both a great source and a questionable source of information. Having identified some of the less reliable elements of the online space, take a look at the following tips to help you question the information you access digitally.</a:t>
            </a:r>
          </a:p>
        </p:txBody>
      </p:sp>
      <p:sp>
        <p:nvSpPr>
          <p:cNvPr id="6" name="Rectangle 5"/>
          <p:cNvSpPr/>
          <p:nvPr/>
        </p:nvSpPr>
        <p:spPr>
          <a:xfrm>
            <a:off x="1991544" y="2204864"/>
            <a:ext cx="4338228" cy="3970318"/>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marL="457200" indent="-457200">
              <a:buFontTx/>
              <a:buAutoNum type="arabicPeriod"/>
              <a:defRPr sz="2800" b="1" u="sng">
                <a:solidFill>
                  <a:srgbClr val="FF0000"/>
                </a:solidFill>
              </a:defRPr>
            </a:pPr>
            <a:r>
              <a:rPr lang="en-GB" sz="2800" dirty="0"/>
              <a:t>WHAT IS YOUR FIRST REACTION?</a:t>
            </a:r>
          </a:p>
          <a:p>
            <a:pPr>
              <a:defRPr sz="2800"/>
            </a:pPr>
            <a:r>
              <a:rPr lang="en-GB" sz="2800" dirty="0"/>
              <a:t>Are you angry, outraged, curious, excited?</a:t>
            </a:r>
          </a:p>
          <a:p>
            <a:pPr>
              <a:defRPr sz="2800"/>
            </a:pPr>
            <a:endParaRPr lang="en-GB" sz="2800" dirty="0"/>
          </a:p>
          <a:p>
            <a:pPr>
              <a:defRPr sz="2800" i="1"/>
            </a:pPr>
            <a:r>
              <a:rPr lang="en-GB" sz="2800" dirty="0"/>
              <a:t>Misinformation often tries to hijack our rational minds with strong emotional pulls.</a:t>
            </a:r>
          </a:p>
        </p:txBody>
      </p:sp>
      <p:pic>
        <p:nvPicPr>
          <p:cNvPr id="7" name="image2.jpeg"/>
          <p:cNvPicPr>
            <a:picLocks noChangeAspect="1"/>
          </p:cNvPicPr>
          <p:nvPr/>
        </p:nvPicPr>
        <p:blipFill>
          <a:blip r:embed="rId3"/>
          <a:stretch>
            <a:fillRect/>
          </a:stretch>
        </p:blipFill>
        <p:spPr>
          <a:xfrm>
            <a:off x="6816850" y="1772817"/>
            <a:ext cx="3285339" cy="3999543"/>
          </a:xfrm>
          <a:prstGeom prst="rect">
            <a:avLst/>
          </a:prstGeom>
          <a:ln w="12700">
            <a:miter lim="400000"/>
          </a:ln>
          <a:effectLst>
            <a:outerShdw blurRad="50800" dist="38100" dir="2700000" algn="tl" rotWithShape="0">
              <a:prstClr val="black">
                <a:alpha val="40000"/>
              </a:prstClr>
            </a:outerShdw>
          </a:effectLst>
        </p:spPr>
      </p:pic>
      <p:sp>
        <p:nvSpPr>
          <p:cNvPr id="2" name="Rectangle 1"/>
          <p:cNvSpPr/>
          <p:nvPr/>
        </p:nvSpPr>
        <p:spPr>
          <a:xfrm>
            <a:off x="7032105" y="5776110"/>
            <a:ext cx="3006849" cy="830997"/>
          </a:xfrm>
          <a:prstGeom prst="rect">
            <a:avLst/>
          </a:prstGeom>
        </p:spPr>
        <p:txBody>
          <a:bodyPr wrap="square">
            <a:spAutoFit/>
          </a:bodyPr>
          <a:lstStyle/>
          <a:p>
            <a:pPr algn="ctr"/>
            <a:r>
              <a:rPr lang="en-GB" sz="1200" i="1" dirty="0"/>
              <a:t>In 2016, Donald Trump's eldest son caused uproar on social media by comparing Syrian refugees to the fruit-flavoured sweets Skittles.</a:t>
            </a:r>
          </a:p>
        </p:txBody>
      </p:sp>
    </p:spTree>
    <p:extLst>
      <p:ext uri="{BB962C8B-B14F-4D97-AF65-F5344CB8AC3E}">
        <p14:creationId xmlns:p14="http://schemas.microsoft.com/office/powerpoint/2010/main" val="310841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116633"/>
            <a:ext cx="5328592" cy="523220"/>
          </a:xfrm>
          <a:prstGeom prst="rect">
            <a:avLst/>
          </a:prstGeom>
          <a:noFill/>
        </p:spPr>
        <p:txBody>
          <a:bodyPr wrap="square" rtlCol="0">
            <a:spAutoFit/>
          </a:bodyPr>
          <a:lstStyle/>
          <a:p>
            <a:pPr algn="ctr"/>
            <a:r>
              <a:rPr lang="en-GB" sz="2800" b="1" dirty="0"/>
              <a:t>Don’t Be Fooled Online</a:t>
            </a:r>
          </a:p>
        </p:txBody>
      </p:sp>
      <p:sp>
        <p:nvSpPr>
          <p:cNvPr id="6" name="Rectangle 5"/>
          <p:cNvSpPr/>
          <p:nvPr/>
        </p:nvSpPr>
        <p:spPr>
          <a:xfrm>
            <a:off x="1847528" y="1317883"/>
            <a:ext cx="4338228" cy="4129015"/>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lnSpc>
                <a:spcPct val="84600"/>
              </a:lnSpc>
              <a:defRPr sz="2800" b="1" u="sng">
                <a:solidFill>
                  <a:srgbClr val="FF0000"/>
                </a:solidFill>
              </a:defRPr>
            </a:pPr>
            <a:r>
              <a:rPr lang="en-GB" sz="2800" dirty="0"/>
              <a:t>2. WHAT IS THE PURPOSE OF WHAT YOU ARE READING, WATCHING OR HEARING?</a:t>
            </a:r>
          </a:p>
          <a:p>
            <a:pPr>
              <a:lnSpc>
                <a:spcPct val="84600"/>
              </a:lnSpc>
              <a:defRPr sz="2800" b="1" u="sng">
                <a:solidFill>
                  <a:srgbClr val="FF0000"/>
                </a:solidFill>
              </a:defRPr>
            </a:pPr>
            <a:endParaRPr lang="en-GB" sz="2800" dirty="0"/>
          </a:p>
          <a:p>
            <a:pPr>
              <a:lnSpc>
                <a:spcPct val="84600"/>
              </a:lnSpc>
              <a:defRPr sz="2800">
                <a:solidFill>
                  <a:srgbClr val="000000"/>
                </a:solidFill>
              </a:defRPr>
            </a:pPr>
            <a:r>
              <a:rPr lang="en-GB" sz="2800" dirty="0"/>
              <a:t>Is it a news report, opinion column, advert, satire </a:t>
            </a:r>
            <a:r>
              <a:rPr lang="en-GB" sz="2800" dirty="0" err="1"/>
              <a:t>etc</a:t>
            </a:r>
            <a:r>
              <a:rPr lang="en-GB" sz="2800" dirty="0"/>
              <a:t>?</a:t>
            </a:r>
          </a:p>
          <a:p>
            <a:pPr>
              <a:lnSpc>
                <a:spcPct val="84600"/>
              </a:lnSpc>
              <a:defRPr sz="2800">
                <a:solidFill>
                  <a:srgbClr val="FF0000"/>
                </a:solidFill>
              </a:defRPr>
            </a:pPr>
            <a:endParaRPr lang="en-GB" sz="2800" dirty="0"/>
          </a:p>
          <a:p>
            <a:pPr>
              <a:lnSpc>
                <a:spcPct val="84600"/>
              </a:lnSpc>
              <a:defRPr sz="2800" i="1">
                <a:solidFill>
                  <a:srgbClr val="000000"/>
                </a:solidFill>
              </a:defRPr>
            </a:pPr>
            <a:r>
              <a:rPr lang="en-GB" sz="2800" dirty="0"/>
              <a:t>What do you know about the source (news outlet, blog, meme generator)?</a:t>
            </a:r>
          </a:p>
        </p:txBody>
      </p:sp>
      <p:pic>
        <p:nvPicPr>
          <p:cNvPr id="8" name="image3.jpeg"/>
          <p:cNvPicPr>
            <a:picLocks noChangeAspect="1"/>
          </p:cNvPicPr>
          <p:nvPr/>
        </p:nvPicPr>
        <p:blipFill>
          <a:blip r:embed="rId3"/>
          <a:stretch>
            <a:fillRect/>
          </a:stretch>
        </p:blipFill>
        <p:spPr>
          <a:xfrm>
            <a:off x="6330808" y="1457530"/>
            <a:ext cx="4094208" cy="4208087"/>
          </a:xfrm>
          <a:prstGeom prst="rect">
            <a:avLst/>
          </a:prstGeom>
          <a:ln w="12700">
            <a:miter lim="4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26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116634"/>
            <a:ext cx="5328592" cy="584775"/>
          </a:xfrm>
          <a:prstGeom prst="rect">
            <a:avLst/>
          </a:prstGeom>
          <a:noFill/>
        </p:spPr>
        <p:txBody>
          <a:bodyPr wrap="square" rtlCol="0">
            <a:spAutoFit/>
          </a:bodyPr>
          <a:lstStyle/>
          <a:p>
            <a:pPr algn="ctr"/>
            <a:r>
              <a:rPr lang="en-GB" sz="3200" b="1" dirty="0"/>
              <a:t>Don’t Be Fooled Online</a:t>
            </a:r>
          </a:p>
        </p:txBody>
      </p:sp>
      <p:sp>
        <p:nvSpPr>
          <p:cNvPr id="6" name="Rectangle 5"/>
          <p:cNvSpPr/>
          <p:nvPr/>
        </p:nvSpPr>
        <p:spPr>
          <a:xfrm>
            <a:off x="1775520" y="1317882"/>
            <a:ext cx="4338228" cy="4487382"/>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a:defRPr sz="2800" b="1" u="sng">
                <a:solidFill>
                  <a:srgbClr val="FF0000"/>
                </a:solidFill>
              </a:defRPr>
            </a:pPr>
            <a:r>
              <a:rPr lang="en-GB" sz="2800" dirty="0"/>
              <a:t>3. BE AWARE OF YOUR OWN BIASES.</a:t>
            </a:r>
          </a:p>
          <a:p>
            <a:pPr>
              <a:defRPr sz="2800" b="1" i="1" u="sng">
                <a:solidFill>
                  <a:srgbClr val="FF0000"/>
                </a:solidFill>
              </a:defRPr>
            </a:pPr>
            <a:endParaRPr lang="en-GB" sz="2800" dirty="0"/>
          </a:p>
          <a:p>
            <a:pPr>
              <a:defRPr sz="2800">
                <a:solidFill>
                  <a:srgbClr val="000000"/>
                </a:solidFill>
              </a:defRPr>
            </a:pPr>
            <a:r>
              <a:rPr lang="en-GB" sz="2800" dirty="0"/>
              <a:t>Are your reactions a result of personal viewpoint or opinion?</a:t>
            </a:r>
          </a:p>
          <a:p>
            <a:pPr>
              <a:defRPr sz="2800">
                <a:solidFill>
                  <a:srgbClr val="000000"/>
                </a:solidFill>
              </a:defRPr>
            </a:pPr>
            <a:endParaRPr lang="en-GB" sz="2800" dirty="0"/>
          </a:p>
          <a:p>
            <a:pPr>
              <a:defRPr sz="2800" i="1">
                <a:solidFill>
                  <a:srgbClr val="000000"/>
                </a:solidFill>
              </a:defRPr>
            </a:pPr>
            <a:r>
              <a:rPr lang="en-GB" sz="2800" dirty="0"/>
              <a:t>Try looking at a range of sources to consider other viewpoints.</a:t>
            </a:r>
          </a:p>
        </p:txBody>
      </p:sp>
      <p:pic>
        <p:nvPicPr>
          <p:cNvPr id="5" name="image4.jpeg"/>
          <p:cNvPicPr>
            <a:picLocks noChangeAspect="1"/>
          </p:cNvPicPr>
          <p:nvPr/>
        </p:nvPicPr>
        <p:blipFill>
          <a:blip r:embed="rId3"/>
          <a:stretch>
            <a:fillRect/>
          </a:stretch>
        </p:blipFill>
        <p:spPr>
          <a:xfrm>
            <a:off x="6304094" y="1124745"/>
            <a:ext cx="4184394" cy="516283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43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116634"/>
            <a:ext cx="5328592" cy="584775"/>
          </a:xfrm>
          <a:prstGeom prst="rect">
            <a:avLst/>
          </a:prstGeom>
          <a:noFill/>
        </p:spPr>
        <p:txBody>
          <a:bodyPr wrap="square" rtlCol="0">
            <a:spAutoFit/>
          </a:bodyPr>
          <a:lstStyle/>
          <a:p>
            <a:pPr algn="ctr"/>
            <a:r>
              <a:rPr lang="en-GB" sz="3200" b="1" dirty="0"/>
              <a:t>Don’t Be Fooled Online</a:t>
            </a:r>
          </a:p>
        </p:txBody>
      </p:sp>
      <p:sp>
        <p:nvSpPr>
          <p:cNvPr id="6" name="Rectangle 5"/>
          <p:cNvSpPr/>
          <p:nvPr/>
        </p:nvSpPr>
        <p:spPr>
          <a:xfrm>
            <a:off x="1775520" y="1098142"/>
            <a:ext cx="4104456" cy="4635115"/>
          </a:xfrm>
          <a:prstGeom prst="rect">
            <a:avLst/>
          </a:prstGeom>
          <a:solidFill>
            <a:schemeClr val="accent6">
              <a:lumMod val="20000"/>
              <a:lumOff val="80000"/>
            </a:schemeClr>
          </a:solidFill>
          <a:ln>
            <a:solidFill>
              <a:schemeClr val="accent5">
                <a:lumMod val="50000"/>
              </a:schemeClr>
            </a:solidFill>
          </a:ln>
        </p:spPr>
        <p:txBody>
          <a:bodyPr wrap="square">
            <a:spAutoFit/>
          </a:bodyPr>
          <a:lstStyle/>
          <a:p>
            <a:pPr defTabSz="905255">
              <a:lnSpc>
                <a:spcPct val="84600"/>
              </a:lnSpc>
              <a:spcBef>
                <a:spcPts val="900"/>
              </a:spcBef>
              <a:defRPr sz="2772" b="1" u="sng">
                <a:solidFill>
                  <a:srgbClr val="FF0000"/>
                </a:solidFill>
              </a:defRPr>
            </a:pPr>
            <a:r>
              <a:rPr lang="en-GB" sz="2400" dirty="0"/>
              <a:t>4. CONSIDER THE MESSAGE</a:t>
            </a:r>
          </a:p>
          <a:p>
            <a:pPr marL="380207" indent="-380207" defTabSz="905255">
              <a:lnSpc>
                <a:spcPct val="84600"/>
              </a:lnSpc>
              <a:spcBef>
                <a:spcPts val="900"/>
              </a:spcBef>
              <a:buFont typeface="Wingdings"/>
              <a:buChar char="▪"/>
              <a:defRPr sz="2772">
                <a:solidFill>
                  <a:srgbClr val="000000"/>
                </a:solidFill>
              </a:defRPr>
            </a:pPr>
            <a:r>
              <a:rPr lang="en-GB" sz="2400" dirty="0"/>
              <a:t>Is it too perfect?</a:t>
            </a:r>
          </a:p>
          <a:p>
            <a:pPr marL="380207" indent="-380207" defTabSz="905255">
              <a:lnSpc>
                <a:spcPct val="84600"/>
              </a:lnSpc>
              <a:spcBef>
                <a:spcPts val="900"/>
              </a:spcBef>
              <a:buFont typeface="Wingdings"/>
              <a:buChar char="▪"/>
              <a:defRPr sz="2772">
                <a:solidFill>
                  <a:srgbClr val="000000"/>
                </a:solidFill>
              </a:defRPr>
            </a:pPr>
            <a:r>
              <a:rPr lang="en-GB" sz="2400" dirty="0"/>
              <a:t>Is it overtly or aggressively partisan?</a:t>
            </a:r>
          </a:p>
          <a:p>
            <a:pPr marL="380207" indent="-380207" defTabSz="905255">
              <a:lnSpc>
                <a:spcPct val="84600"/>
              </a:lnSpc>
              <a:spcBef>
                <a:spcPts val="900"/>
              </a:spcBef>
              <a:buFont typeface="Wingdings"/>
              <a:buChar char="▪"/>
              <a:defRPr sz="2772">
                <a:solidFill>
                  <a:srgbClr val="000000"/>
                </a:solidFill>
              </a:defRPr>
            </a:pPr>
            <a:r>
              <a:rPr lang="en-GB" sz="2400" dirty="0"/>
              <a:t>Does it use loaded language, excessive punctuation (!!!) or ALL CAPS for emphasis?</a:t>
            </a:r>
          </a:p>
          <a:p>
            <a:pPr marL="380207" indent="-380207" defTabSz="905255">
              <a:lnSpc>
                <a:spcPct val="84600"/>
              </a:lnSpc>
              <a:spcBef>
                <a:spcPts val="900"/>
              </a:spcBef>
              <a:buFont typeface="Wingdings"/>
              <a:buChar char="▪"/>
              <a:defRPr sz="2772">
                <a:solidFill>
                  <a:srgbClr val="000000"/>
                </a:solidFill>
              </a:defRPr>
            </a:pPr>
            <a:r>
              <a:rPr lang="en-GB" sz="2400" dirty="0"/>
              <a:t>Does it claim to contain a secret or tell you something that the media are covering or lying about?</a:t>
            </a:r>
          </a:p>
        </p:txBody>
      </p:sp>
      <p:pic>
        <p:nvPicPr>
          <p:cNvPr id="7" name="image5.png"/>
          <p:cNvPicPr>
            <a:picLocks noChangeAspect="1"/>
          </p:cNvPicPr>
          <p:nvPr/>
        </p:nvPicPr>
        <p:blipFill rotWithShape="1">
          <a:blip r:embed="rId3"/>
          <a:srcRect l="2606" r="2348" b="44715"/>
          <a:stretch/>
        </p:blipFill>
        <p:spPr>
          <a:xfrm>
            <a:off x="6096000" y="1268761"/>
            <a:ext cx="4462818" cy="3523501"/>
          </a:xfrm>
          <a:prstGeom prst="rect">
            <a:avLst/>
          </a:prstGeom>
          <a:ln w="12700">
            <a:miter lim="400000"/>
          </a:ln>
          <a:effectLst>
            <a:outerShdw blurRad="50800" dist="38100" dir="2700000" algn="tl" rotWithShape="0">
              <a:prstClr val="black">
                <a:alpha val="40000"/>
              </a:prstClr>
            </a:outerShdw>
          </a:effectLst>
        </p:spPr>
      </p:pic>
      <p:sp>
        <p:nvSpPr>
          <p:cNvPr id="2" name="Rectangle 1"/>
          <p:cNvSpPr/>
          <p:nvPr/>
        </p:nvSpPr>
        <p:spPr>
          <a:xfrm>
            <a:off x="6096000" y="4941168"/>
            <a:ext cx="4572000" cy="523220"/>
          </a:xfrm>
          <a:prstGeom prst="rect">
            <a:avLst/>
          </a:prstGeom>
        </p:spPr>
        <p:txBody>
          <a:bodyPr>
            <a:spAutoFit/>
          </a:bodyPr>
          <a:lstStyle/>
          <a:p>
            <a:pPr algn="ctr"/>
            <a:r>
              <a:rPr lang="en-GB" sz="1400" i="1" dirty="0"/>
              <a:t>An example of extremist propaganda using loaded language and assertion with no evidence</a:t>
            </a:r>
          </a:p>
        </p:txBody>
      </p:sp>
      <p:sp>
        <p:nvSpPr>
          <p:cNvPr id="5" name="TextBox 4"/>
          <p:cNvSpPr txBox="1"/>
          <p:nvPr/>
        </p:nvSpPr>
        <p:spPr>
          <a:xfrm>
            <a:off x="8327410" y="3030511"/>
            <a:ext cx="2089071" cy="646331"/>
          </a:xfrm>
          <a:prstGeom prst="rect">
            <a:avLst/>
          </a:prstGeom>
          <a:solidFill>
            <a:schemeClr val="bg1"/>
          </a:solidFill>
          <a:ln>
            <a:noFill/>
          </a:ln>
        </p:spPr>
        <p:txBody>
          <a:bodyPr wrap="square" rtlCol="0">
            <a:spAutoFit/>
          </a:bodyPr>
          <a:lstStyle/>
          <a:p>
            <a:endParaRPr lang="en-GB" dirty="0"/>
          </a:p>
          <a:p>
            <a:endParaRPr lang="en-GB" dirty="0"/>
          </a:p>
        </p:txBody>
      </p:sp>
    </p:spTree>
    <p:extLst>
      <p:ext uri="{BB962C8B-B14F-4D97-AF65-F5344CB8AC3E}">
        <p14:creationId xmlns:p14="http://schemas.microsoft.com/office/powerpoint/2010/main" val="2265183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1004</Words>
  <Application>Microsoft Office PowerPoint</Application>
  <PresentationFormat>Widescreen</PresentationFormat>
  <Paragraphs>103</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Lato</vt:lpstr>
      <vt:lpstr>Wingdings</vt:lpstr>
      <vt:lpstr>Office Theme</vt:lpstr>
      <vt:lpstr>Danielle King Prevent Coordinator Bradford Council</vt:lpstr>
      <vt:lpstr>Fake News</vt:lpstr>
      <vt:lpstr>PowerPoint Presentation</vt:lpstr>
      <vt:lpstr>PowerPoint Presentation</vt:lpstr>
      <vt:lpstr>Fake news can also lead to  Conspiracy Theories</vt:lpstr>
      <vt:lpstr>PowerPoint Presentation</vt:lpstr>
      <vt:lpstr>PowerPoint Presentation</vt:lpstr>
      <vt:lpstr>PowerPoint Presentation</vt:lpstr>
      <vt:lpstr>PowerPoint Presentation</vt:lpstr>
      <vt:lpstr>PowerPoint Presentation</vt:lpstr>
      <vt:lpstr>How might they be influencing you ? </vt:lpstr>
      <vt:lpstr>PowerPoint Presentation</vt:lpstr>
      <vt:lpstr>You do not have to react immediately or rush to respond.  You have the freedom to choose how you do react. </vt:lpstr>
      <vt:lpstr>PowerPoint Presentation</vt:lpstr>
    </vt:vector>
  </TitlesOfParts>
  <Company>City of Bradford Metropolitan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King</dc:creator>
  <cp:lastModifiedBy>Janka Brabcova</cp:lastModifiedBy>
  <cp:revision>1</cp:revision>
  <dcterms:created xsi:type="dcterms:W3CDTF">2025-01-20T09:04:37Z</dcterms:created>
  <dcterms:modified xsi:type="dcterms:W3CDTF">2025-02-14T13:03:11Z</dcterms:modified>
</cp:coreProperties>
</file>