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6" r:id="rId5"/>
    <p:sldId id="258" r:id="rId6"/>
    <p:sldId id="271" r:id="rId7"/>
    <p:sldId id="268" r:id="rId8"/>
    <p:sldId id="505" r:id="rId9"/>
    <p:sldId id="27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4BF874-5806-4AB2-85FE-929FD843CE2A}" v="26" dt="2025-01-22T20:49:07.0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DBDD94-DC36-4421-9ECF-890C6F591DE9}" type="datetimeFigureOut">
              <a:rPr lang="en-GB" smtClean="0"/>
              <a:t>27/01/2025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4E6B76-9091-4011-9044-30F63012E111}" type="slidenum">
              <a:rPr lang="en-GB" smtClean="0"/>
              <a:t>‹#›</a:t>
            </a:fld>
            <a:endParaRPr lang="en-GB"/>
          </a:p>
        </p:txBody>
      </p:sp>
    </p:spTree>
    <p:extLst>
      <p:ext uri="{BB962C8B-B14F-4D97-AF65-F5344CB8AC3E}">
        <p14:creationId xmlns:p14="http://schemas.microsoft.com/office/powerpoint/2010/main" val="264332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8BB63E-B44A-452B-8566-46C551EC790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2467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DFB4D68-C4AD-441E-A4E3-BE404C3863C5}"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2DE046-30AD-4506-8539-5247492F00CC}" type="slidenum">
              <a:rPr lang="en-GB" smtClean="0"/>
              <a:t>‹#›</a:t>
            </a:fld>
            <a:endParaRPr lang="en-GB"/>
          </a:p>
        </p:txBody>
      </p:sp>
    </p:spTree>
    <p:extLst>
      <p:ext uri="{BB962C8B-B14F-4D97-AF65-F5344CB8AC3E}">
        <p14:creationId xmlns:p14="http://schemas.microsoft.com/office/powerpoint/2010/main" val="1883606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DFB4D68-C4AD-441E-A4E3-BE404C3863C5}"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2DE046-30AD-4506-8539-5247492F00CC}" type="slidenum">
              <a:rPr lang="en-GB" smtClean="0"/>
              <a:t>‹#›</a:t>
            </a:fld>
            <a:endParaRPr lang="en-GB"/>
          </a:p>
        </p:txBody>
      </p:sp>
    </p:spTree>
    <p:extLst>
      <p:ext uri="{BB962C8B-B14F-4D97-AF65-F5344CB8AC3E}">
        <p14:creationId xmlns:p14="http://schemas.microsoft.com/office/powerpoint/2010/main" val="3698059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DFB4D68-C4AD-441E-A4E3-BE404C3863C5}"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2DE046-30AD-4506-8539-5247492F00CC}" type="slidenum">
              <a:rPr lang="en-GB" smtClean="0"/>
              <a:t>‹#›</a:t>
            </a:fld>
            <a:endParaRPr lang="en-GB"/>
          </a:p>
        </p:txBody>
      </p:sp>
    </p:spTree>
    <p:extLst>
      <p:ext uri="{BB962C8B-B14F-4D97-AF65-F5344CB8AC3E}">
        <p14:creationId xmlns:p14="http://schemas.microsoft.com/office/powerpoint/2010/main" val="2227229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DFB4D68-C4AD-441E-A4E3-BE404C3863C5}"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2DE046-30AD-4506-8539-5247492F00CC}" type="slidenum">
              <a:rPr lang="en-GB" smtClean="0"/>
              <a:t>‹#›</a:t>
            </a:fld>
            <a:endParaRPr lang="en-GB"/>
          </a:p>
        </p:txBody>
      </p:sp>
    </p:spTree>
    <p:extLst>
      <p:ext uri="{BB962C8B-B14F-4D97-AF65-F5344CB8AC3E}">
        <p14:creationId xmlns:p14="http://schemas.microsoft.com/office/powerpoint/2010/main" val="166837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DFB4D68-C4AD-441E-A4E3-BE404C3863C5}"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2DE046-30AD-4506-8539-5247492F00CC}" type="slidenum">
              <a:rPr lang="en-GB" smtClean="0"/>
              <a:t>‹#›</a:t>
            </a:fld>
            <a:endParaRPr lang="en-GB"/>
          </a:p>
        </p:txBody>
      </p:sp>
    </p:spTree>
    <p:extLst>
      <p:ext uri="{BB962C8B-B14F-4D97-AF65-F5344CB8AC3E}">
        <p14:creationId xmlns:p14="http://schemas.microsoft.com/office/powerpoint/2010/main" val="2850543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DFB4D68-C4AD-441E-A4E3-BE404C3863C5}" type="datetimeFigureOut">
              <a:rPr lang="en-GB" smtClean="0"/>
              <a:t>27/01/2025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2DE046-30AD-4506-8539-5247492F00CC}" type="slidenum">
              <a:rPr lang="en-GB" smtClean="0"/>
              <a:t>‹#›</a:t>
            </a:fld>
            <a:endParaRPr lang="en-GB"/>
          </a:p>
        </p:txBody>
      </p:sp>
    </p:spTree>
    <p:extLst>
      <p:ext uri="{BB962C8B-B14F-4D97-AF65-F5344CB8AC3E}">
        <p14:creationId xmlns:p14="http://schemas.microsoft.com/office/powerpoint/2010/main" val="925726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DFB4D68-C4AD-441E-A4E3-BE404C3863C5}" type="datetimeFigureOut">
              <a:rPr lang="en-GB" smtClean="0"/>
              <a:t>27/01/2025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92DE046-30AD-4506-8539-5247492F00CC}" type="slidenum">
              <a:rPr lang="en-GB" smtClean="0"/>
              <a:t>‹#›</a:t>
            </a:fld>
            <a:endParaRPr lang="en-GB"/>
          </a:p>
        </p:txBody>
      </p:sp>
    </p:spTree>
    <p:extLst>
      <p:ext uri="{BB962C8B-B14F-4D97-AF65-F5344CB8AC3E}">
        <p14:creationId xmlns:p14="http://schemas.microsoft.com/office/powerpoint/2010/main" val="1996039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DFB4D68-C4AD-441E-A4E3-BE404C3863C5}" type="datetimeFigureOut">
              <a:rPr lang="en-GB" smtClean="0"/>
              <a:t>27/01/2025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92DE046-30AD-4506-8539-5247492F00CC}" type="slidenum">
              <a:rPr lang="en-GB" smtClean="0"/>
              <a:t>‹#›</a:t>
            </a:fld>
            <a:endParaRPr lang="en-GB"/>
          </a:p>
        </p:txBody>
      </p:sp>
    </p:spTree>
    <p:extLst>
      <p:ext uri="{BB962C8B-B14F-4D97-AF65-F5344CB8AC3E}">
        <p14:creationId xmlns:p14="http://schemas.microsoft.com/office/powerpoint/2010/main" val="3328832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FB4D68-C4AD-441E-A4E3-BE404C3863C5}" type="datetimeFigureOut">
              <a:rPr lang="en-GB" smtClean="0"/>
              <a:t>27/01/2025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92DE046-30AD-4506-8539-5247492F00CC}" type="slidenum">
              <a:rPr lang="en-GB" smtClean="0"/>
              <a:t>‹#›</a:t>
            </a:fld>
            <a:endParaRPr lang="en-GB"/>
          </a:p>
        </p:txBody>
      </p:sp>
    </p:spTree>
    <p:extLst>
      <p:ext uri="{BB962C8B-B14F-4D97-AF65-F5344CB8AC3E}">
        <p14:creationId xmlns:p14="http://schemas.microsoft.com/office/powerpoint/2010/main" val="702134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DFB4D68-C4AD-441E-A4E3-BE404C3863C5}" type="datetimeFigureOut">
              <a:rPr lang="en-GB" smtClean="0"/>
              <a:t>27/01/2025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2DE046-30AD-4506-8539-5247492F00CC}" type="slidenum">
              <a:rPr lang="en-GB" smtClean="0"/>
              <a:t>‹#›</a:t>
            </a:fld>
            <a:endParaRPr lang="en-GB"/>
          </a:p>
        </p:txBody>
      </p:sp>
    </p:spTree>
    <p:extLst>
      <p:ext uri="{BB962C8B-B14F-4D97-AF65-F5344CB8AC3E}">
        <p14:creationId xmlns:p14="http://schemas.microsoft.com/office/powerpoint/2010/main" val="3531779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DFB4D68-C4AD-441E-A4E3-BE404C3863C5}" type="datetimeFigureOut">
              <a:rPr lang="en-GB" smtClean="0"/>
              <a:t>27/01/2025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2DE046-30AD-4506-8539-5247492F00CC}" type="slidenum">
              <a:rPr lang="en-GB" smtClean="0"/>
              <a:t>‹#›</a:t>
            </a:fld>
            <a:endParaRPr lang="en-GB"/>
          </a:p>
        </p:txBody>
      </p:sp>
    </p:spTree>
    <p:extLst>
      <p:ext uri="{BB962C8B-B14F-4D97-AF65-F5344CB8AC3E}">
        <p14:creationId xmlns:p14="http://schemas.microsoft.com/office/powerpoint/2010/main" val="3449746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FB4D68-C4AD-441E-A4E3-BE404C3863C5}" type="datetimeFigureOut">
              <a:rPr lang="en-GB" smtClean="0"/>
              <a:t>27/01/2025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2DE046-30AD-4506-8539-5247492F00CC}" type="slidenum">
              <a:rPr lang="en-GB" smtClean="0"/>
              <a:t>‹#›</a:t>
            </a:fld>
            <a:endParaRPr lang="en-GB"/>
          </a:p>
        </p:txBody>
      </p:sp>
    </p:spTree>
    <p:extLst>
      <p:ext uri="{BB962C8B-B14F-4D97-AF65-F5344CB8AC3E}">
        <p14:creationId xmlns:p14="http://schemas.microsoft.com/office/powerpoint/2010/main" val="1420929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ron.sanders@bradford.gov.uk"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18" Type="http://schemas.openxmlformats.org/officeDocument/2006/relationships/image" Target="../media/image17.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17" Type="http://schemas.openxmlformats.org/officeDocument/2006/relationships/image" Target="../media/image16.png"/><Relationship Id="rId2" Type="http://schemas.openxmlformats.org/officeDocument/2006/relationships/notesSlide" Target="../notesSlides/notesSlide1.xml"/><Relationship Id="rId16" Type="http://schemas.openxmlformats.org/officeDocument/2006/relationships/image" Target="../media/image15.svg"/><Relationship Id="rId20" Type="http://schemas.openxmlformats.org/officeDocument/2006/relationships/image" Target="../media/image19.svg"/><Relationship Id="rId1" Type="http://schemas.openxmlformats.org/officeDocument/2006/relationships/slideLayout" Target="../slideLayouts/slideLayout5.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svg"/><Relationship Id="rId19" Type="http://schemas.openxmlformats.org/officeDocument/2006/relationships/image" Target="../media/image18.pn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mailto:Sharon.sanders@bradford.gov.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0;">
            <a:extLst>
              <a:ext uri="{FF2B5EF4-FFF2-40B4-BE49-F238E27FC236}">
                <a16:creationId xmlns:a16="http://schemas.microsoft.com/office/drawing/2014/main" id="{29929252-A00C-16BC-9641-2B39353BE4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77515"/>
            <a:ext cx="12192000" cy="1895475"/>
          </a:xfrm>
          <a:prstGeom prst="rect">
            <a:avLst/>
          </a:prstGeom>
        </p:spPr>
      </p:pic>
      <p:sp>
        <p:nvSpPr>
          <p:cNvPr id="2" name="Title 1">
            <a:extLst>
              <a:ext uri="{FF2B5EF4-FFF2-40B4-BE49-F238E27FC236}">
                <a16:creationId xmlns:a16="http://schemas.microsoft.com/office/drawing/2014/main" id="{E4124C83-4600-D510-F28E-C24E914968EA}"/>
              </a:ext>
            </a:extLst>
          </p:cNvPr>
          <p:cNvSpPr>
            <a:spLocks noGrp="1"/>
          </p:cNvSpPr>
          <p:nvPr>
            <p:ph type="ctrTitle"/>
          </p:nvPr>
        </p:nvSpPr>
        <p:spPr>
          <a:xfrm>
            <a:off x="1524000" y="1122363"/>
            <a:ext cx="9010650" cy="1125537"/>
          </a:xfrm>
        </p:spPr>
        <p:txBody>
          <a:bodyPr>
            <a:normAutofit fontScale="90000"/>
          </a:bodyPr>
          <a:lstStyle/>
          <a:p>
            <a:r>
              <a:rPr lang="en-GB" sz="4800" b="1" dirty="0"/>
              <a:t>Bradford Digital Inclusion Programme</a:t>
            </a:r>
            <a:br>
              <a:rPr lang="en-GB" sz="4800" b="1" dirty="0"/>
            </a:br>
            <a:br>
              <a:rPr lang="en-GB" sz="4800" b="1" dirty="0"/>
            </a:br>
            <a:endParaRPr lang="en-GB" sz="4800" dirty="0">
              <a:latin typeface="Helvetica" panose="020B0604020202020204" pitchFamily="34" charset="0"/>
              <a:cs typeface="Helvetica" panose="020B0604020202020204" pitchFamily="34" charset="0"/>
            </a:endParaRPr>
          </a:p>
        </p:txBody>
      </p:sp>
      <p:sp>
        <p:nvSpPr>
          <p:cNvPr id="3" name="Subtitle 2">
            <a:extLst>
              <a:ext uri="{FF2B5EF4-FFF2-40B4-BE49-F238E27FC236}">
                <a16:creationId xmlns:a16="http://schemas.microsoft.com/office/drawing/2014/main" id="{EFFB783B-7B90-DC97-C836-604D91C03D79}"/>
              </a:ext>
            </a:extLst>
          </p:cNvPr>
          <p:cNvSpPr>
            <a:spLocks noGrp="1"/>
          </p:cNvSpPr>
          <p:nvPr>
            <p:ph type="subTitle" idx="1"/>
          </p:nvPr>
        </p:nvSpPr>
        <p:spPr>
          <a:xfrm>
            <a:off x="387926" y="2314575"/>
            <a:ext cx="11194473" cy="3174134"/>
          </a:xfrm>
        </p:spPr>
        <p:txBody>
          <a:bodyPr>
            <a:normAutofit/>
          </a:bodyPr>
          <a:lstStyle/>
          <a:p>
            <a:r>
              <a:rPr lang="en-GB" sz="2800" dirty="0"/>
              <a:t>Sharon Sanders</a:t>
            </a:r>
            <a:br>
              <a:rPr lang="en-GB" sz="2800" dirty="0"/>
            </a:br>
            <a:r>
              <a:rPr lang="en-GB" sz="2800" dirty="0"/>
              <a:t>Digital Inclusion Programme Manager</a:t>
            </a:r>
            <a:br>
              <a:rPr lang="en-GB" sz="2800" dirty="0"/>
            </a:br>
            <a:br>
              <a:rPr lang="en-GB" sz="2800" dirty="0"/>
            </a:br>
            <a:r>
              <a:rPr lang="en-GB" sz="2800" dirty="0">
                <a:hlinkClick r:id="rId3"/>
              </a:rPr>
              <a:t>Sharon.sanders@bradford.gov.uk</a:t>
            </a:r>
            <a:br>
              <a:rPr lang="en-GB" sz="2800" dirty="0"/>
            </a:br>
            <a:r>
              <a:rPr lang="en-GB" sz="2800" dirty="0"/>
              <a:t>07973982939</a:t>
            </a:r>
          </a:p>
        </p:txBody>
      </p:sp>
    </p:spTree>
    <p:extLst>
      <p:ext uri="{BB962C8B-B14F-4D97-AF65-F5344CB8AC3E}">
        <p14:creationId xmlns:p14="http://schemas.microsoft.com/office/powerpoint/2010/main" val="23805374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128202"/>
            <a:ext cx="9174480" cy="2835683"/>
          </a:xfrm>
        </p:spPr>
        <p:txBody>
          <a:bodyPr>
            <a:normAutofit fontScale="90000"/>
          </a:bodyPr>
          <a:lstStyle/>
          <a:p>
            <a:br>
              <a:rPr lang="en-GB" dirty="0"/>
            </a:br>
            <a:br>
              <a:rPr lang="en-GB" dirty="0"/>
            </a:br>
            <a:br>
              <a:rPr lang="en-GB" dirty="0"/>
            </a:br>
            <a:br>
              <a:rPr lang="en-GB" dirty="0"/>
            </a:br>
            <a:br>
              <a:rPr lang="en-GB" dirty="0"/>
            </a:br>
            <a:br>
              <a:rPr lang="en-GB" dirty="0"/>
            </a:br>
            <a:br>
              <a:rPr lang="en-GB" dirty="0"/>
            </a:br>
            <a:r>
              <a:rPr lang="en-GB" sz="4400" b="1" dirty="0">
                <a:latin typeface="+mn-lt"/>
              </a:rPr>
              <a:t>Digital Inclusion Programme Ambition</a:t>
            </a:r>
            <a:br>
              <a:rPr lang="en-GB" dirty="0"/>
            </a:br>
            <a:br>
              <a:rPr lang="en-GB" sz="4000" dirty="0">
                <a:latin typeface="+mn-lt"/>
              </a:rPr>
            </a:br>
            <a:r>
              <a:rPr lang="en-GB" sz="4000" b="0" i="0" dirty="0">
                <a:effectLst/>
                <a:latin typeface="+mn-lt"/>
              </a:rPr>
              <a:t>No citizens of Bradford District will be excluded from having access to digital devices, adequate affordable connectivity and the necessary skills to use them to improve their livelihoods.</a:t>
            </a:r>
            <a:br>
              <a:rPr lang="en-GB" sz="1200" dirty="0"/>
            </a:br>
            <a:endParaRPr lang="en-GB" sz="2700" dirty="0"/>
          </a:p>
        </p:txBody>
      </p:sp>
      <p:sp>
        <p:nvSpPr>
          <p:cNvPr id="3" name="AutoShape 2" descr="https://ukc-powerpoint.officeapps.live.com/pods/GetClipboardImage.ashx?Id=c11cf024-8214-4c9e-9071-e2c6d1f3bccf&amp;DC=GUK3&amp;pkey=2d42930a-93ff-455b-85f1-9f767a3004c9&amp;wdwaccluster=GUK3"/>
          <p:cNvSpPr>
            <a:spLocks noChangeAspect="1" noChangeArrowheads="1"/>
          </p:cNvSpPr>
          <p:nvPr/>
        </p:nvSpPr>
        <p:spPr bwMode="auto">
          <a:xfrm>
            <a:off x="2127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4" name="AutoShape 4" descr="https://ukc-powerpoint.officeapps.live.com/pods/GetClipboardImage.ashx?Id=c11cf024-8214-4c9e-9071-e2c6d1f3bccf&amp;DC=GUK3&amp;pkey=2d42930a-93ff-455b-85f1-9f767a3004c9&amp;wdwaccluster=GUK3"/>
          <p:cNvSpPr>
            <a:spLocks noChangeAspect="1" noChangeArrowheads="1"/>
          </p:cNvSpPr>
          <p:nvPr/>
        </p:nvSpPr>
        <p:spPr bwMode="auto">
          <a:xfrm>
            <a:off x="36512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2552603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2377C77A-A1AC-49CB-A57E-AD2EDA36E8CD}"/>
              </a:ext>
            </a:extLst>
          </p:cNvPr>
          <p:cNvSpPr txBox="1"/>
          <p:nvPr/>
        </p:nvSpPr>
        <p:spPr>
          <a:xfrm>
            <a:off x="5068602" y="4136700"/>
            <a:ext cx="1958246"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Community</a:t>
            </a:r>
          </a:p>
        </p:txBody>
      </p:sp>
      <p:sp>
        <p:nvSpPr>
          <p:cNvPr id="28" name="TextBox 27">
            <a:extLst>
              <a:ext uri="{FF2B5EF4-FFF2-40B4-BE49-F238E27FC236}">
                <a16:creationId xmlns:a16="http://schemas.microsoft.com/office/drawing/2014/main" id="{7DF7BE50-314D-4C8E-8460-E0023716282B}"/>
              </a:ext>
            </a:extLst>
          </p:cNvPr>
          <p:cNvSpPr txBox="1"/>
          <p:nvPr/>
        </p:nvSpPr>
        <p:spPr>
          <a:xfrm>
            <a:off x="832666" y="2611858"/>
            <a:ext cx="2600417" cy="840230"/>
          </a:xfrm>
          <a:prstGeom prst="rect">
            <a:avLst/>
          </a:prstGeom>
          <a:noFill/>
        </p:spPr>
        <p:txBody>
          <a:bodyPr wrap="square" rtlCol="0">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Embedded within the services people already use</a:t>
            </a:r>
          </a:p>
        </p:txBody>
      </p:sp>
      <p:sp>
        <p:nvSpPr>
          <p:cNvPr id="49" name="TextBox 48">
            <a:extLst>
              <a:ext uri="{FF2B5EF4-FFF2-40B4-BE49-F238E27FC236}">
                <a16:creationId xmlns:a16="http://schemas.microsoft.com/office/drawing/2014/main" id="{4F8C82DD-F8C1-43C5-B870-4E68909CC767}"/>
              </a:ext>
            </a:extLst>
          </p:cNvPr>
          <p:cNvSpPr txBox="1"/>
          <p:nvPr/>
        </p:nvSpPr>
        <p:spPr>
          <a:xfrm>
            <a:off x="9309444" y="3882883"/>
            <a:ext cx="2574312" cy="840230"/>
          </a:xfrm>
          <a:prstGeom prst="rect">
            <a:avLst/>
          </a:prstGeom>
          <a:noFill/>
        </p:spPr>
        <p:txBody>
          <a:bodyPr wrap="square" rtlCol="0">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Understanding complex need and able to assess risk</a:t>
            </a:r>
          </a:p>
        </p:txBody>
      </p:sp>
      <p:sp>
        <p:nvSpPr>
          <p:cNvPr id="24" name="TextBox 23">
            <a:extLst>
              <a:ext uri="{FF2B5EF4-FFF2-40B4-BE49-F238E27FC236}">
                <a16:creationId xmlns:a16="http://schemas.microsoft.com/office/drawing/2014/main" id="{43394618-91CB-4088-B7AD-B8FD84A5C369}"/>
              </a:ext>
            </a:extLst>
          </p:cNvPr>
          <p:cNvSpPr txBox="1"/>
          <p:nvPr/>
        </p:nvSpPr>
        <p:spPr>
          <a:xfrm>
            <a:off x="8650055" y="5309129"/>
            <a:ext cx="3007284" cy="840230"/>
          </a:xfrm>
          <a:prstGeom prst="rect">
            <a:avLst/>
          </a:prstGeom>
          <a:noFill/>
        </p:spPr>
        <p:txBody>
          <a:bodyPr wrap="square" rtlCol="0">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Digital as an enabler, addressed in the context of individual motivators </a:t>
            </a:r>
          </a:p>
        </p:txBody>
      </p:sp>
      <p:pic>
        <p:nvPicPr>
          <p:cNvPr id="9" name="Graphic 8" descr="Phone Vibration with solid fill">
            <a:extLst>
              <a:ext uri="{FF2B5EF4-FFF2-40B4-BE49-F238E27FC236}">
                <a16:creationId xmlns:a16="http://schemas.microsoft.com/office/drawing/2014/main" id="{C71F623C-0426-4111-BB30-47B6559C327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75831" y="5165094"/>
            <a:ext cx="914400" cy="914400"/>
          </a:xfrm>
          <a:prstGeom prst="rect">
            <a:avLst/>
          </a:prstGeom>
        </p:spPr>
      </p:pic>
      <p:pic>
        <p:nvPicPr>
          <p:cNvPr id="12" name="Graphic 11" descr="Group brainstorm with solid fill">
            <a:extLst>
              <a:ext uri="{FF2B5EF4-FFF2-40B4-BE49-F238E27FC236}">
                <a16:creationId xmlns:a16="http://schemas.microsoft.com/office/drawing/2014/main" id="{818ADA6A-DA2F-4871-A5D3-F39B12F81BD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245795" y="3792679"/>
            <a:ext cx="1063649" cy="1063649"/>
          </a:xfrm>
          <a:prstGeom prst="rect">
            <a:avLst/>
          </a:prstGeom>
        </p:spPr>
      </p:pic>
      <p:pic>
        <p:nvPicPr>
          <p:cNvPr id="3" name="Graphic 2" descr="Neighborhood with solid fill">
            <a:extLst>
              <a:ext uri="{FF2B5EF4-FFF2-40B4-BE49-F238E27FC236}">
                <a16:creationId xmlns:a16="http://schemas.microsoft.com/office/drawing/2014/main" id="{B211D8A1-08A4-4EA5-A8CA-CDD2373197E3}"/>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590525" y="3229141"/>
            <a:ext cx="914400" cy="914400"/>
          </a:xfrm>
          <a:prstGeom prst="rect">
            <a:avLst/>
          </a:prstGeom>
        </p:spPr>
      </p:pic>
      <p:pic>
        <p:nvPicPr>
          <p:cNvPr id="8" name="Graphic 7" descr="Group with solid fill">
            <a:extLst>
              <a:ext uri="{FF2B5EF4-FFF2-40B4-BE49-F238E27FC236}">
                <a16:creationId xmlns:a16="http://schemas.microsoft.com/office/drawing/2014/main" id="{F7AD895F-57C5-4AE7-A097-FE6A3ECF45B6}"/>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590525" y="4437018"/>
            <a:ext cx="914400" cy="914400"/>
          </a:xfrm>
          <a:prstGeom prst="rect">
            <a:avLst/>
          </a:prstGeom>
        </p:spPr>
      </p:pic>
      <p:sp>
        <p:nvSpPr>
          <p:cNvPr id="10" name="Oval 9">
            <a:extLst>
              <a:ext uri="{FF2B5EF4-FFF2-40B4-BE49-F238E27FC236}">
                <a16:creationId xmlns:a16="http://schemas.microsoft.com/office/drawing/2014/main" id="{D10522EA-7F12-4185-A7D8-906407ECA19D}"/>
              </a:ext>
            </a:extLst>
          </p:cNvPr>
          <p:cNvSpPr/>
          <p:nvPr/>
        </p:nvSpPr>
        <p:spPr>
          <a:xfrm>
            <a:off x="4894804" y="3113418"/>
            <a:ext cx="2305842" cy="2268623"/>
          </a:xfrm>
          <a:prstGeom prst="ellipse">
            <a:avLst/>
          </a:prstGeom>
          <a:no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4" name="Graphic 13" descr="Home1 with solid fill">
            <a:extLst>
              <a:ext uri="{FF2B5EF4-FFF2-40B4-BE49-F238E27FC236}">
                <a16:creationId xmlns:a16="http://schemas.microsoft.com/office/drawing/2014/main" id="{09CDA99F-E7F0-4364-9158-A615B9CCDC31}"/>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458481" y="2623247"/>
            <a:ext cx="914400" cy="914400"/>
          </a:xfrm>
          <a:prstGeom prst="rect">
            <a:avLst/>
          </a:prstGeom>
        </p:spPr>
      </p:pic>
      <p:pic>
        <p:nvPicPr>
          <p:cNvPr id="22" name="Graphic 21" descr="Shield Tick with solid fill">
            <a:extLst>
              <a:ext uri="{FF2B5EF4-FFF2-40B4-BE49-F238E27FC236}">
                <a16:creationId xmlns:a16="http://schemas.microsoft.com/office/drawing/2014/main" id="{26355E3E-A43E-42E4-BB10-D8A2448035A9}"/>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025893" y="3845798"/>
            <a:ext cx="914400" cy="914400"/>
          </a:xfrm>
          <a:prstGeom prst="rect">
            <a:avLst/>
          </a:prstGeom>
        </p:spPr>
      </p:pic>
      <p:sp>
        <p:nvSpPr>
          <p:cNvPr id="36" name="TextBox 35">
            <a:extLst>
              <a:ext uri="{FF2B5EF4-FFF2-40B4-BE49-F238E27FC236}">
                <a16:creationId xmlns:a16="http://schemas.microsoft.com/office/drawing/2014/main" id="{24BA7152-DA43-4C8C-B3A3-1FDCD2D075A9}"/>
              </a:ext>
            </a:extLst>
          </p:cNvPr>
          <p:cNvSpPr txBox="1"/>
          <p:nvPr/>
        </p:nvSpPr>
        <p:spPr>
          <a:xfrm>
            <a:off x="433819" y="3973524"/>
            <a:ext cx="2719571" cy="840230"/>
          </a:xfrm>
          <a:prstGeom prst="rect">
            <a:avLst/>
          </a:prstGeom>
          <a:noFill/>
        </p:spPr>
        <p:txBody>
          <a:bodyPr wrap="square" rtlCol="0">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Utilising existing trusted relationships and specialist training</a:t>
            </a:r>
          </a:p>
        </p:txBody>
      </p:sp>
      <p:sp>
        <p:nvSpPr>
          <p:cNvPr id="41" name="TextBox 40">
            <a:extLst>
              <a:ext uri="{FF2B5EF4-FFF2-40B4-BE49-F238E27FC236}">
                <a16:creationId xmlns:a16="http://schemas.microsoft.com/office/drawing/2014/main" id="{B69021E4-BAEA-41E5-B264-0CECB3CEC493}"/>
              </a:ext>
            </a:extLst>
          </p:cNvPr>
          <p:cNvSpPr txBox="1"/>
          <p:nvPr/>
        </p:nvSpPr>
        <p:spPr>
          <a:xfrm>
            <a:off x="433819" y="5241882"/>
            <a:ext cx="2945933" cy="1089529"/>
          </a:xfrm>
          <a:prstGeom prst="rect">
            <a:avLst/>
          </a:prstGeom>
          <a:noFill/>
        </p:spPr>
        <p:txBody>
          <a:bodyPr wrap="square" rtlCol="0">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Working in partnership to share learning and resources, and maximise impact</a:t>
            </a:r>
          </a:p>
        </p:txBody>
      </p:sp>
      <p:sp>
        <p:nvSpPr>
          <p:cNvPr id="42" name="TextBox 41">
            <a:extLst>
              <a:ext uri="{FF2B5EF4-FFF2-40B4-BE49-F238E27FC236}">
                <a16:creationId xmlns:a16="http://schemas.microsoft.com/office/drawing/2014/main" id="{D9E8F454-9F5E-4AEE-AF32-3BAF1E48EB56}"/>
              </a:ext>
            </a:extLst>
          </p:cNvPr>
          <p:cNvSpPr txBox="1"/>
          <p:nvPr/>
        </p:nvSpPr>
        <p:spPr>
          <a:xfrm>
            <a:off x="8937768" y="2643683"/>
            <a:ext cx="2945988" cy="840230"/>
          </a:xfrm>
          <a:prstGeom prst="rect">
            <a:avLst/>
          </a:prstGeom>
          <a:noFill/>
        </p:spPr>
        <p:txBody>
          <a:bodyPr wrap="square" rtlCol="0">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Embedded into existing person-centred holistic interventions </a:t>
            </a:r>
          </a:p>
        </p:txBody>
      </p:sp>
      <p:sp>
        <p:nvSpPr>
          <p:cNvPr id="43" name="TextBox 42">
            <a:extLst>
              <a:ext uri="{FF2B5EF4-FFF2-40B4-BE49-F238E27FC236}">
                <a16:creationId xmlns:a16="http://schemas.microsoft.com/office/drawing/2014/main" id="{0749A17B-CD33-428A-BD7E-14E02E7F946D}"/>
              </a:ext>
            </a:extLst>
          </p:cNvPr>
          <p:cNvSpPr txBox="1"/>
          <p:nvPr/>
        </p:nvSpPr>
        <p:spPr>
          <a:xfrm>
            <a:off x="4352017" y="6314870"/>
            <a:ext cx="3491786" cy="341632"/>
          </a:xfrm>
          <a:prstGeom prst="rect">
            <a:avLst/>
          </a:prstGeom>
          <a:noFill/>
        </p:spPr>
        <p:txBody>
          <a:bodyPr wrap="square" rtlCol="0">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Ongoing and sustainable</a:t>
            </a:r>
          </a:p>
        </p:txBody>
      </p:sp>
      <p:pic>
        <p:nvPicPr>
          <p:cNvPr id="30" name="Graphic 29" descr="Handshake with solid fill">
            <a:extLst>
              <a:ext uri="{FF2B5EF4-FFF2-40B4-BE49-F238E27FC236}">
                <a16:creationId xmlns:a16="http://schemas.microsoft.com/office/drawing/2014/main" id="{7AEE5071-0103-48FE-86A0-A38B2993BF13}"/>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7874119" y="2653509"/>
            <a:ext cx="1063649" cy="1063649"/>
          </a:xfrm>
          <a:prstGeom prst="rect">
            <a:avLst/>
          </a:prstGeom>
        </p:spPr>
      </p:pic>
      <p:pic>
        <p:nvPicPr>
          <p:cNvPr id="34" name="Graphic 33" descr="Arrow Right with solid fill">
            <a:extLst>
              <a:ext uri="{FF2B5EF4-FFF2-40B4-BE49-F238E27FC236}">
                <a16:creationId xmlns:a16="http://schemas.microsoft.com/office/drawing/2014/main" id="{DE0BD217-2FD7-4A47-88EB-7FC987156864}"/>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rot="12662780">
            <a:off x="4352667" y="3136433"/>
            <a:ext cx="772214" cy="772214"/>
          </a:xfrm>
          <a:prstGeom prst="rect">
            <a:avLst/>
          </a:prstGeom>
        </p:spPr>
      </p:pic>
      <p:pic>
        <p:nvPicPr>
          <p:cNvPr id="46" name="Graphic 45" descr="Arrow Right with solid fill">
            <a:extLst>
              <a:ext uri="{FF2B5EF4-FFF2-40B4-BE49-F238E27FC236}">
                <a16:creationId xmlns:a16="http://schemas.microsoft.com/office/drawing/2014/main" id="{BB77C311-02A1-4BFC-A345-E59CEC90425E}"/>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rot="10800000">
            <a:off x="4133513" y="3882883"/>
            <a:ext cx="772214" cy="772214"/>
          </a:xfrm>
          <a:prstGeom prst="rect">
            <a:avLst/>
          </a:prstGeom>
        </p:spPr>
      </p:pic>
      <p:pic>
        <p:nvPicPr>
          <p:cNvPr id="47" name="Graphic 46" descr="Arrow Right with solid fill">
            <a:extLst>
              <a:ext uri="{FF2B5EF4-FFF2-40B4-BE49-F238E27FC236}">
                <a16:creationId xmlns:a16="http://schemas.microsoft.com/office/drawing/2014/main" id="{F9ADC613-E1C9-4726-AD32-156D7432ECD4}"/>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rot="9036251">
            <a:off x="4443693" y="4749977"/>
            <a:ext cx="772214" cy="772214"/>
          </a:xfrm>
          <a:prstGeom prst="rect">
            <a:avLst/>
          </a:prstGeom>
        </p:spPr>
      </p:pic>
      <p:pic>
        <p:nvPicPr>
          <p:cNvPr id="48" name="Graphic 47" descr="Arrow Right with solid fill">
            <a:extLst>
              <a:ext uri="{FF2B5EF4-FFF2-40B4-BE49-F238E27FC236}">
                <a16:creationId xmlns:a16="http://schemas.microsoft.com/office/drawing/2014/main" id="{46D5CDC4-08D6-43FA-BEBF-3A8EE080E7EB}"/>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rot="5400000">
            <a:off x="5695983" y="5378480"/>
            <a:ext cx="772214" cy="772214"/>
          </a:xfrm>
          <a:prstGeom prst="rect">
            <a:avLst/>
          </a:prstGeom>
        </p:spPr>
      </p:pic>
      <p:pic>
        <p:nvPicPr>
          <p:cNvPr id="50" name="Graphic 49" descr="Arrow Right with solid fill">
            <a:extLst>
              <a:ext uri="{FF2B5EF4-FFF2-40B4-BE49-F238E27FC236}">
                <a16:creationId xmlns:a16="http://schemas.microsoft.com/office/drawing/2014/main" id="{B961533F-1E10-4D06-B60D-DC12034125A7}"/>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rot="19902379">
            <a:off x="7015848" y="3134168"/>
            <a:ext cx="772214" cy="772214"/>
          </a:xfrm>
          <a:prstGeom prst="rect">
            <a:avLst/>
          </a:prstGeom>
        </p:spPr>
      </p:pic>
      <p:pic>
        <p:nvPicPr>
          <p:cNvPr id="51" name="Graphic 50" descr="Arrow Right with solid fill">
            <a:extLst>
              <a:ext uri="{FF2B5EF4-FFF2-40B4-BE49-F238E27FC236}">
                <a16:creationId xmlns:a16="http://schemas.microsoft.com/office/drawing/2014/main" id="{B6003B2F-6301-49C1-BF52-DCC1D2537AC9}"/>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7189724" y="3861622"/>
            <a:ext cx="772214" cy="772214"/>
          </a:xfrm>
          <a:prstGeom prst="rect">
            <a:avLst/>
          </a:prstGeom>
        </p:spPr>
      </p:pic>
      <p:pic>
        <p:nvPicPr>
          <p:cNvPr id="52" name="Graphic 51" descr="Arrow Right with solid fill">
            <a:extLst>
              <a:ext uri="{FF2B5EF4-FFF2-40B4-BE49-F238E27FC236}">
                <a16:creationId xmlns:a16="http://schemas.microsoft.com/office/drawing/2014/main" id="{F5309B10-6F4E-42F3-9C93-542F3FB8EC2D}"/>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rot="2077563">
            <a:off x="6803616" y="4790703"/>
            <a:ext cx="772214" cy="772214"/>
          </a:xfrm>
          <a:prstGeom prst="rect">
            <a:avLst/>
          </a:prstGeom>
        </p:spPr>
      </p:pic>
      <p:pic>
        <p:nvPicPr>
          <p:cNvPr id="44" name="Graphic 43" descr="Cycle with people with solid fill">
            <a:extLst>
              <a:ext uri="{FF2B5EF4-FFF2-40B4-BE49-F238E27FC236}">
                <a16:creationId xmlns:a16="http://schemas.microsoft.com/office/drawing/2014/main" id="{16009C6E-A1BB-4C15-BF2B-5CEEC565FE93}"/>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3300192" y="5030322"/>
            <a:ext cx="1051825" cy="1051825"/>
          </a:xfrm>
          <a:prstGeom prst="rect">
            <a:avLst/>
          </a:prstGeom>
        </p:spPr>
      </p:pic>
      <p:pic>
        <p:nvPicPr>
          <p:cNvPr id="31" name="Graphic 30" descr="Arrow Right with solid fill">
            <a:extLst>
              <a:ext uri="{FF2B5EF4-FFF2-40B4-BE49-F238E27FC236}">
                <a16:creationId xmlns:a16="http://schemas.microsoft.com/office/drawing/2014/main" id="{AB292381-900E-4385-95C6-C2A4BE1775B0}"/>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rot="16200000">
            <a:off x="5786624" y="2459597"/>
            <a:ext cx="590932" cy="772214"/>
          </a:xfrm>
          <a:prstGeom prst="rect">
            <a:avLst/>
          </a:prstGeom>
        </p:spPr>
      </p:pic>
      <p:sp>
        <p:nvSpPr>
          <p:cNvPr id="32" name="TextBox 31">
            <a:extLst>
              <a:ext uri="{FF2B5EF4-FFF2-40B4-BE49-F238E27FC236}">
                <a16:creationId xmlns:a16="http://schemas.microsoft.com/office/drawing/2014/main" id="{34D91731-7D73-427F-9E1B-ACD1FCC062CD}"/>
              </a:ext>
            </a:extLst>
          </p:cNvPr>
          <p:cNvSpPr txBox="1"/>
          <p:nvPr/>
        </p:nvSpPr>
        <p:spPr>
          <a:xfrm>
            <a:off x="4197405" y="1983942"/>
            <a:ext cx="3835626" cy="590931"/>
          </a:xfrm>
          <a:prstGeom prst="rect">
            <a:avLst/>
          </a:prstGeom>
          <a:noFill/>
        </p:spPr>
        <p:txBody>
          <a:bodyPr wrap="square" rtlCol="0">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Designed by experts to meet the specific needs of a community</a:t>
            </a:r>
          </a:p>
        </p:txBody>
      </p:sp>
      <p:sp>
        <p:nvSpPr>
          <p:cNvPr id="35" name="Title 1">
            <a:extLst>
              <a:ext uri="{FF2B5EF4-FFF2-40B4-BE49-F238E27FC236}">
                <a16:creationId xmlns:a16="http://schemas.microsoft.com/office/drawing/2014/main" id="{79CD9041-B867-4FA1-B867-DFECBA9BC9C6}"/>
              </a:ext>
            </a:extLst>
          </p:cNvPr>
          <p:cNvSpPr txBox="1">
            <a:spLocks/>
          </p:cNvSpPr>
          <p:nvPr/>
        </p:nvSpPr>
        <p:spPr>
          <a:xfrm>
            <a:off x="2262164" y="110508"/>
            <a:ext cx="955481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a:lstStyle>
          <a:p>
            <a:r>
              <a:rPr lang="en-GB" sz="4500" dirty="0"/>
              <a:t>Community-based approach</a:t>
            </a:r>
          </a:p>
        </p:txBody>
      </p:sp>
      <p:sp>
        <p:nvSpPr>
          <p:cNvPr id="38" name="Text Placeholder 4">
            <a:extLst>
              <a:ext uri="{FF2B5EF4-FFF2-40B4-BE49-F238E27FC236}">
                <a16:creationId xmlns:a16="http://schemas.microsoft.com/office/drawing/2014/main" id="{D7BB4BB7-1A1E-4626-A586-B8A4DEDC30FD}"/>
              </a:ext>
            </a:extLst>
          </p:cNvPr>
          <p:cNvSpPr txBox="1">
            <a:spLocks/>
          </p:cNvSpPr>
          <p:nvPr/>
        </p:nvSpPr>
        <p:spPr>
          <a:xfrm>
            <a:off x="1998448" y="1270375"/>
            <a:ext cx="9012953" cy="537748"/>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spcBef>
                <a:spcPts val="0"/>
              </a:spcBef>
            </a:pPr>
            <a:r>
              <a:rPr lang="en-GB" sz="3200" b="0" dirty="0"/>
              <a:t>Devices – Connectivity - Skills</a:t>
            </a:r>
          </a:p>
        </p:txBody>
      </p:sp>
      <p:cxnSp>
        <p:nvCxnSpPr>
          <p:cNvPr id="39" name="Straight Connector 38">
            <a:extLst>
              <a:ext uri="{FF2B5EF4-FFF2-40B4-BE49-F238E27FC236}">
                <a16:creationId xmlns:a16="http://schemas.microsoft.com/office/drawing/2014/main" id="{03042727-E3F2-44AF-B077-EF51B601FF7F}"/>
              </a:ext>
            </a:extLst>
          </p:cNvPr>
          <p:cNvCxnSpPr>
            <a:cxnSpLocks/>
          </p:cNvCxnSpPr>
          <p:nvPr/>
        </p:nvCxnSpPr>
        <p:spPr>
          <a:xfrm>
            <a:off x="2383688" y="1261866"/>
            <a:ext cx="8845329"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0744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B58156AF-3AF7-4DA6-FB28-C318218B53BE}"/>
              </a:ext>
            </a:extLst>
          </p:cNvPr>
          <p:cNvGrpSpPr/>
          <p:nvPr/>
        </p:nvGrpSpPr>
        <p:grpSpPr>
          <a:xfrm>
            <a:off x="849640" y="785833"/>
            <a:ext cx="10048782" cy="7141049"/>
            <a:chOff x="859384" y="385024"/>
            <a:chExt cx="10048782" cy="7141049"/>
          </a:xfrm>
        </p:grpSpPr>
        <p:grpSp>
          <p:nvGrpSpPr>
            <p:cNvPr id="17" name="Group 16">
              <a:extLst>
                <a:ext uri="{FF2B5EF4-FFF2-40B4-BE49-F238E27FC236}">
                  <a16:creationId xmlns:a16="http://schemas.microsoft.com/office/drawing/2014/main" id="{E626A330-6244-D847-352D-E1C3150C07D0}"/>
                </a:ext>
              </a:extLst>
            </p:cNvPr>
            <p:cNvGrpSpPr/>
            <p:nvPr/>
          </p:nvGrpSpPr>
          <p:grpSpPr>
            <a:xfrm>
              <a:off x="1025323" y="1133250"/>
              <a:ext cx="2210766" cy="6392823"/>
              <a:chOff x="949123" y="726850"/>
              <a:chExt cx="2210766" cy="6392823"/>
            </a:xfrm>
          </p:grpSpPr>
          <p:sp>
            <p:nvSpPr>
              <p:cNvPr id="4" name="Rectangle: Rounded Corners 3">
                <a:extLst>
                  <a:ext uri="{FF2B5EF4-FFF2-40B4-BE49-F238E27FC236}">
                    <a16:creationId xmlns:a16="http://schemas.microsoft.com/office/drawing/2014/main" id="{5FC7187D-5EAB-D2FA-ECF4-C60410984DCB}"/>
                  </a:ext>
                </a:extLst>
              </p:cNvPr>
              <p:cNvSpPr/>
              <p:nvPr/>
            </p:nvSpPr>
            <p:spPr>
              <a:xfrm>
                <a:off x="949124" y="2518998"/>
                <a:ext cx="2210765" cy="3441964"/>
              </a:xfrm>
              <a:prstGeom prst="roundRect">
                <a:avLst>
                  <a:gd name="adj" fmla="val 737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 name="Rectangle: Rounded Corners 4">
                <a:extLst>
                  <a:ext uri="{FF2B5EF4-FFF2-40B4-BE49-F238E27FC236}">
                    <a16:creationId xmlns:a16="http://schemas.microsoft.com/office/drawing/2014/main" id="{7B3BE3C2-5B83-C1AD-3ABA-74305EAC6CA9}"/>
                  </a:ext>
                </a:extLst>
              </p:cNvPr>
              <p:cNvSpPr/>
              <p:nvPr/>
            </p:nvSpPr>
            <p:spPr>
              <a:xfrm>
                <a:off x="949123" y="726850"/>
                <a:ext cx="2210765" cy="1680683"/>
              </a:xfrm>
              <a:prstGeom prst="roundRect">
                <a:avLst>
                  <a:gd name="adj" fmla="val 8943"/>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a:solidFill>
                      <a:schemeClr val="tx1"/>
                    </a:solidFill>
                  </a:rPr>
                  <a:t>Access to technology</a:t>
                </a:r>
              </a:p>
              <a:p>
                <a:pPr algn="ctr"/>
                <a:r>
                  <a:rPr lang="en-AU" sz="2000" b="1" dirty="0">
                    <a:solidFill>
                      <a:schemeClr val="tx1"/>
                    </a:solidFill>
                  </a:rPr>
                  <a:t>(Wi-Fi &amp; Devices)</a:t>
                </a:r>
              </a:p>
              <a:p>
                <a:pPr algn="ctr"/>
                <a:endParaRPr lang="en-AU" b="1" dirty="0">
                  <a:solidFill>
                    <a:schemeClr val="tx1"/>
                  </a:solidFill>
                </a:endParaRPr>
              </a:p>
            </p:txBody>
          </p:sp>
          <p:sp>
            <p:nvSpPr>
              <p:cNvPr id="6" name="Oval 5">
                <a:extLst>
                  <a:ext uri="{FF2B5EF4-FFF2-40B4-BE49-F238E27FC236}">
                    <a16:creationId xmlns:a16="http://schemas.microsoft.com/office/drawing/2014/main" id="{048ECE76-EF9D-DD1A-6F17-E5B1CCE35118}"/>
                  </a:ext>
                </a:extLst>
              </p:cNvPr>
              <p:cNvSpPr/>
              <p:nvPr/>
            </p:nvSpPr>
            <p:spPr>
              <a:xfrm>
                <a:off x="1229488"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7" name="Oval 6">
                <a:extLst>
                  <a:ext uri="{FF2B5EF4-FFF2-40B4-BE49-F238E27FC236}">
                    <a16:creationId xmlns:a16="http://schemas.microsoft.com/office/drawing/2014/main" id="{E86E540B-1BC2-E054-7E14-0407A4981FE5}"/>
                  </a:ext>
                </a:extLst>
              </p:cNvPr>
              <p:cNvSpPr/>
              <p:nvPr/>
            </p:nvSpPr>
            <p:spPr>
              <a:xfrm>
                <a:off x="1986343"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8" name="Oval 7">
                <a:extLst>
                  <a:ext uri="{FF2B5EF4-FFF2-40B4-BE49-F238E27FC236}">
                    <a16:creationId xmlns:a16="http://schemas.microsoft.com/office/drawing/2014/main" id="{389E5180-A40F-B727-95E5-A5493E4DB38A}"/>
                  </a:ext>
                </a:extLst>
              </p:cNvPr>
              <p:cNvSpPr/>
              <p:nvPr/>
            </p:nvSpPr>
            <p:spPr>
              <a:xfrm>
                <a:off x="2743198"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 name="Oval 8">
                <a:extLst>
                  <a:ext uri="{FF2B5EF4-FFF2-40B4-BE49-F238E27FC236}">
                    <a16:creationId xmlns:a16="http://schemas.microsoft.com/office/drawing/2014/main" id="{C10C637A-8AA4-967F-9EAB-51D09F63CC54}"/>
                  </a:ext>
                </a:extLst>
              </p:cNvPr>
              <p:cNvSpPr/>
              <p:nvPr/>
            </p:nvSpPr>
            <p:spPr>
              <a:xfrm>
                <a:off x="1229488" y="2625042"/>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0" name="Oval 9">
                <a:extLst>
                  <a:ext uri="{FF2B5EF4-FFF2-40B4-BE49-F238E27FC236}">
                    <a16:creationId xmlns:a16="http://schemas.microsoft.com/office/drawing/2014/main" id="{D8289E4C-53BA-2C37-02F4-BBE0B6F13871}"/>
                  </a:ext>
                </a:extLst>
              </p:cNvPr>
              <p:cNvSpPr/>
              <p:nvPr/>
            </p:nvSpPr>
            <p:spPr>
              <a:xfrm>
                <a:off x="1986343" y="2625041"/>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 name="Oval 10">
                <a:extLst>
                  <a:ext uri="{FF2B5EF4-FFF2-40B4-BE49-F238E27FC236}">
                    <a16:creationId xmlns:a16="http://schemas.microsoft.com/office/drawing/2014/main" id="{52594C53-A328-B79E-9DF4-5BE370594C3E}"/>
                  </a:ext>
                </a:extLst>
              </p:cNvPr>
              <p:cNvSpPr/>
              <p:nvPr/>
            </p:nvSpPr>
            <p:spPr>
              <a:xfrm>
                <a:off x="2743198" y="26250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2" name="Rectangle: Rounded Corners 11">
                <a:extLst>
                  <a:ext uri="{FF2B5EF4-FFF2-40B4-BE49-F238E27FC236}">
                    <a16:creationId xmlns:a16="http://schemas.microsoft.com/office/drawing/2014/main" id="{3E0D36B6-FD54-195E-CA95-B57B6F4EBAE5}"/>
                  </a:ext>
                </a:extLst>
              </p:cNvPr>
              <p:cNvSpPr/>
              <p:nvPr/>
            </p:nvSpPr>
            <p:spPr>
              <a:xfrm>
                <a:off x="1276590" y="2141451"/>
                <a:ext cx="11414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3" name="Rectangle: Rounded Corners 12">
                <a:extLst>
                  <a:ext uri="{FF2B5EF4-FFF2-40B4-BE49-F238E27FC236}">
                    <a16:creationId xmlns:a16="http://schemas.microsoft.com/office/drawing/2014/main" id="{8C4F4B34-6E90-3B59-EEA7-528D396CD7F1}"/>
                  </a:ext>
                </a:extLst>
              </p:cNvPr>
              <p:cNvSpPr/>
              <p:nvPr/>
            </p:nvSpPr>
            <p:spPr>
              <a:xfrm>
                <a:off x="2036660" y="2140549"/>
                <a:ext cx="10771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4" name="Rectangle: Rounded Corners 13">
                <a:extLst>
                  <a:ext uri="{FF2B5EF4-FFF2-40B4-BE49-F238E27FC236}">
                    <a16:creationId xmlns:a16="http://schemas.microsoft.com/office/drawing/2014/main" id="{2A63E99A-E561-6B5B-28F8-19E0D7B29C39}"/>
                  </a:ext>
                </a:extLst>
              </p:cNvPr>
              <p:cNvSpPr/>
              <p:nvPr/>
            </p:nvSpPr>
            <p:spPr>
              <a:xfrm>
                <a:off x="2796730" y="2139647"/>
                <a:ext cx="10771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5" name="TextBox 14">
                <a:extLst>
                  <a:ext uri="{FF2B5EF4-FFF2-40B4-BE49-F238E27FC236}">
                    <a16:creationId xmlns:a16="http://schemas.microsoft.com/office/drawing/2014/main" id="{6855F193-6F75-C7FA-9030-1C3FE451D4EA}"/>
                  </a:ext>
                </a:extLst>
              </p:cNvPr>
              <p:cNvSpPr txBox="1"/>
              <p:nvPr/>
            </p:nvSpPr>
            <p:spPr>
              <a:xfrm>
                <a:off x="1175488" y="3332342"/>
                <a:ext cx="1728952" cy="461665"/>
              </a:xfrm>
              <a:prstGeom prst="rect">
                <a:avLst/>
              </a:prstGeom>
              <a:noFill/>
            </p:spPr>
            <p:txBody>
              <a:bodyPr wrap="square" rtlCol="0">
                <a:spAutoFit/>
              </a:bodyPr>
              <a:lstStyle/>
              <a:p>
                <a:pPr algn="ctr"/>
                <a:endParaRPr lang="en-AU" sz="2400" b="1" dirty="0">
                  <a:solidFill>
                    <a:schemeClr val="bg1"/>
                  </a:solidFill>
                </a:endParaRPr>
              </a:p>
            </p:txBody>
          </p:sp>
          <p:sp>
            <p:nvSpPr>
              <p:cNvPr id="16" name="TextBox 15">
                <a:extLst>
                  <a:ext uri="{FF2B5EF4-FFF2-40B4-BE49-F238E27FC236}">
                    <a16:creationId xmlns:a16="http://schemas.microsoft.com/office/drawing/2014/main" id="{6F9FB13B-53C0-BDC5-7FD1-F7ED457E53DF}"/>
                  </a:ext>
                </a:extLst>
              </p:cNvPr>
              <p:cNvSpPr txBox="1"/>
              <p:nvPr/>
            </p:nvSpPr>
            <p:spPr>
              <a:xfrm>
                <a:off x="1080309" y="2841579"/>
                <a:ext cx="1824131" cy="4278094"/>
              </a:xfrm>
              <a:prstGeom prst="rect">
                <a:avLst/>
              </a:prstGeom>
              <a:noFill/>
            </p:spPr>
            <p:txBody>
              <a:bodyPr wrap="square" rtlCol="0">
                <a:spAutoFit/>
              </a:bodyPr>
              <a:lstStyle/>
              <a:p>
                <a:pPr marL="285750" indent="-285750">
                  <a:buFont typeface="Arial" panose="020B0604020202020204" pitchFamily="34" charset="0"/>
                  <a:buChar char="•"/>
                </a:pPr>
                <a:r>
                  <a:rPr lang="en-AU" sz="1600" dirty="0"/>
                  <a:t>Voluntary and community organisations</a:t>
                </a:r>
              </a:p>
              <a:p>
                <a:pPr marL="285750" indent="-285750">
                  <a:buFont typeface="Arial" panose="020B0604020202020204" pitchFamily="34" charset="0"/>
                  <a:buChar char="•"/>
                </a:pPr>
                <a:r>
                  <a:rPr lang="en-AU" sz="1600" dirty="0"/>
                  <a:t>Family Hubs</a:t>
                </a:r>
              </a:p>
              <a:p>
                <a:pPr marL="285750" indent="-285750">
                  <a:buFont typeface="Arial" panose="020B0604020202020204" pitchFamily="34" charset="0"/>
                  <a:buChar char="•"/>
                </a:pPr>
                <a:r>
                  <a:rPr lang="en-AU" sz="1600" dirty="0"/>
                  <a:t>Libraries</a:t>
                </a:r>
              </a:p>
              <a:p>
                <a:pPr marL="285750" indent="-285750">
                  <a:buFont typeface="Arial" panose="020B0604020202020204" pitchFamily="34" charset="0"/>
                  <a:buChar char="•"/>
                </a:pPr>
                <a:r>
                  <a:rPr lang="en-AU" sz="1600" dirty="0"/>
                  <a:t>Solidaritech</a:t>
                </a:r>
              </a:p>
              <a:p>
                <a:pPr marL="285750" indent="-285750">
                  <a:buFont typeface="Arial" panose="020B0604020202020204" pitchFamily="34" charset="0"/>
                  <a:buChar char="•"/>
                </a:pPr>
                <a:r>
                  <a:rPr lang="en-AU" sz="1600" dirty="0"/>
                  <a:t>Reduced rate internet or free from providers</a:t>
                </a:r>
              </a:p>
              <a:p>
                <a:pPr marL="285750" indent="-285750">
                  <a:buFont typeface="Arial" panose="020B0604020202020204" pitchFamily="34" charset="0"/>
                  <a:buChar char="•"/>
                </a:pPr>
                <a:r>
                  <a:rPr lang="en-AU" sz="1600" dirty="0"/>
                  <a:t>DWP access to work</a:t>
                </a:r>
              </a:p>
              <a:p>
                <a:pPr marL="285750" indent="-285750">
                  <a:buFont typeface="Arial" panose="020B0604020202020204" pitchFamily="34" charset="0"/>
                  <a:buChar char="•"/>
                </a:pPr>
                <a:endParaRPr lang="en-AU" sz="1600" dirty="0">
                  <a:solidFill>
                    <a:schemeClr val="bg1"/>
                  </a:solidFill>
                </a:endParaRPr>
              </a:p>
              <a:p>
                <a:pPr marL="285750" indent="-285750" algn="ctr">
                  <a:buFont typeface="Arial" panose="020B0604020202020204" pitchFamily="34" charset="0"/>
                  <a:buChar char="•"/>
                </a:pPr>
                <a:endParaRPr lang="en-AU" sz="1600" dirty="0">
                  <a:solidFill>
                    <a:schemeClr val="bg1"/>
                  </a:solidFill>
                </a:endParaRPr>
              </a:p>
              <a:p>
                <a:pPr marL="285750" indent="-285750" algn="ctr">
                  <a:buFont typeface="Arial" panose="020B0604020202020204" pitchFamily="34" charset="0"/>
                  <a:buChar char="•"/>
                </a:pPr>
                <a:endParaRPr lang="en-AU" sz="1600" dirty="0">
                  <a:solidFill>
                    <a:schemeClr val="bg1"/>
                  </a:solidFill>
                </a:endParaRPr>
              </a:p>
              <a:p>
                <a:pPr marL="285750" indent="-285750" algn="ctr">
                  <a:buFont typeface="Arial" panose="020B0604020202020204" pitchFamily="34" charset="0"/>
                  <a:buChar char="•"/>
                </a:pPr>
                <a:endParaRPr lang="en-AU" sz="1600" dirty="0">
                  <a:solidFill>
                    <a:schemeClr val="bg1"/>
                  </a:solidFill>
                </a:endParaRPr>
              </a:p>
              <a:p>
                <a:pPr marL="285750" indent="-285750" algn="ctr">
                  <a:buFont typeface="Arial" panose="020B0604020202020204" pitchFamily="34" charset="0"/>
                  <a:buChar char="•"/>
                </a:pPr>
                <a:endParaRPr lang="en-AU" sz="1600" dirty="0">
                  <a:solidFill>
                    <a:schemeClr val="bg1"/>
                  </a:solidFill>
                </a:endParaRPr>
              </a:p>
              <a:p>
                <a:pPr marL="285750" indent="-285750" algn="ctr">
                  <a:buFont typeface="Arial" panose="020B0604020202020204" pitchFamily="34" charset="0"/>
                  <a:buChar char="•"/>
                </a:pPr>
                <a:endParaRPr lang="en-AU" sz="1600" dirty="0">
                  <a:solidFill>
                    <a:schemeClr val="bg1"/>
                  </a:solidFill>
                </a:endParaRPr>
              </a:p>
            </p:txBody>
          </p:sp>
        </p:grpSp>
        <p:grpSp>
          <p:nvGrpSpPr>
            <p:cNvPr id="18" name="Group 17">
              <a:extLst>
                <a:ext uri="{FF2B5EF4-FFF2-40B4-BE49-F238E27FC236}">
                  <a16:creationId xmlns:a16="http://schemas.microsoft.com/office/drawing/2014/main" id="{287E099A-9CAD-66B2-2BFA-665F915E8C34}"/>
                </a:ext>
              </a:extLst>
            </p:cNvPr>
            <p:cNvGrpSpPr/>
            <p:nvPr/>
          </p:nvGrpSpPr>
          <p:grpSpPr>
            <a:xfrm>
              <a:off x="3582682" y="1133250"/>
              <a:ext cx="2210766" cy="6244450"/>
              <a:chOff x="949123" y="726850"/>
              <a:chExt cx="2210766" cy="6244450"/>
            </a:xfrm>
          </p:grpSpPr>
          <p:sp>
            <p:nvSpPr>
              <p:cNvPr id="19" name="Rectangle: Rounded Corners 18">
                <a:extLst>
                  <a:ext uri="{FF2B5EF4-FFF2-40B4-BE49-F238E27FC236}">
                    <a16:creationId xmlns:a16="http://schemas.microsoft.com/office/drawing/2014/main" id="{1AB1BD93-E93B-F092-0D77-CF669ED2C3B9}"/>
                  </a:ext>
                </a:extLst>
              </p:cNvPr>
              <p:cNvSpPr/>
              <p:nvPr/>
            </p:nvSpPr>
            <p:spPr>
              <a:xfrm>
                <a:off x="949124" y="2518998"/>
                <a:ext cx="2210765" cy="3441964"/>
              </a:xfrm>
              <a:prstGeom prst="roundRect">
                <a:avLst>
                  <a:gd name="adj" fmla="val 737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0" name="Rectangle: Rounded Corners 19">
                <a:extLst>
                  <a:ext uri="{FF2B5EF4-FFF2-40B4-BE49-F238E27FC236}">
                    <a16:creationId xmlns:a16="http://schemas.microsoft.com/office/drawing/2014/main" id="{B511E511-C8FA-8140-5AB2-518A2F13586E}"/>
                  </a:ext>
                </a:extLst>
              </p:cNvPr>
              <p:cNvSpPr/>
              <p:nvPr/>
            </p:nvSpPr>
            <p:spPr>
              <a:xfrm>
                <a:off x="949123" y="726850"/>
                <a:ext cx="2210765" cy="1680683"/>
              </a:xfrm>
              <a:prstGeom prst="roundRect">
                <a:avLst>
                  <a:gd name="adj" fmla="val 8943"/>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1" name="Oval 20">
                <a:extLst>
                  <a:ext uri="{FF2B5EF4-FFF2-40B4-BE49-F238E27FC236}">
                    <a16:creationId xmlns:a16="http://schemas.microsoft.com/office/drawing/2014/main" id="{21C25E06-5B73-3602-2D0F-396E6E465E34}"/>
                  </a:ext>
                </a:extLst>
              </p:cNvPr>
              <p:cNvSpPr/>
              <p:nvPr/>
            </p:nvSpPr>
            <p:spPr>
              <a:xfrm>
                <a:off x="1229488"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2" name="Oval 21">
                <a:extLst>
                  <a:ext uri="{FF2B5EF4-FFF2-40B4-BE49-F238E27FC236}">
                    <a16:creationId xmlns:a16="http://schemas.microsoft.com/office/drawing/2014/main" id="{78BA3A23-1B2E-855D-B997-731DCC37ADB7}"/>
                  </a:ext>
                </a:extLst>
              </p:cNvPr>
              <p:cNvSpPr/>
              <p:nvPr/>
            </p:nvSpPr>
            <p:spPr>
              <a:xfrm>
                <a:off x="1986343"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3" name="Oval 22">
                <a:extLst>
                  <a:ext uri="{FF2B5EF4-FFF2-40B4-BE49-F238E27FC236}">
                    <a16:creationId xmlns:a16="http://schemas.microsoft.com/office/drawing/2014/main" id="{546DE6AA-C0A7-C051-5877-EDFA6DC78086}"/>
                  </a:ext>
                </a:extLst>
              </p:cNvPr>
              <p:cNvSpPr/>
              <p:nvPr/>
            </p:nvSpPr>
            <p:spPr>
              <a:xfrm>
                <a:off x="2743198"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4" name="Oval 23">
                <a:extLst>
                  <a:ext uri="{FF2B5EF4-FFF2-40B4-BE49-F238E27FC236}">
                    <a16:creationId xmlns:a16="http://schemas.microsoft.com/office/drawing/2014/main" id="{8D8FFFCD-96F5-9A57-18A3-1399B16C04A0}"/>
                  </a:ext>
                </a:extLst>
              </p:cNvPr>
              <p:cNvSpPr/>
              <p:nvPr/>
            </p:nvSpPr>
            <p:spPr>
              <a:xfrm>
                <a:off x="1229488" y="2625042"/>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5" name="Oval 24">
                <a:extLst>
                  <a:ext uri="{FF2B5EF4-FFF2-40B4-BE49-F238E27FC236}">
                    <a16:creationId xmlns:a16="http://schemas.microsoft.com/office/drawing/2014/main" id="{1E889359-8A5C-EC0C-3705-8B3544B92D3B}"/>
                  </a:ext>
                </a:extLst>
              </p:cNvPr>
              <p:cNvSpPr/>
              <p:nvPr/>
            </p:nvSpPr>
            <p:spPr>
              <a:xfrm>
                <a:off x="1986343" y="2625041"/>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6" name="Oval 25">
                <a:extLst>
                  <a:ext uri="{FF2B5EF4-FFF2-40B4-BE49-F238E27FC236}">
                    <a16:creationId xmlns:a16="http://schemas.microsoft.com/office/drawing/2014/main" id="{93E56E79-E0D2-FAAE-4E44-6A57A4AAD28B}"/>
                  </a:ext>
                </a:extLst>
              </p:cNvPr>
              <p:cNvSpPr/>
              <p:nvPr/>
            </p:nvSpPr>
            <p:spPr>
              <a:xfrm>
                <a:off x="2743198" y="26250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7" name="Rectangle: Rounded Corners 26">
                <a:extLst>
                  <a:ext uri="{FF2B5EF4-FFF2-40B4-BE49-F238E27FC236}">
                    <a16:creationId xmlns:a16="http://schemas.microsoft.com/office/drawing/2014/main" id="{470D33F0-5D50-A92D-1716-F6119CD79379}"/>
                  </a:ext>
                </a:extLst>
              </p:cNvPr>
              <p:cNvSpPr/>
              <p:nvPr/>
            </p:nvSpPr>
            <p:spPr>
              <a:xfrm>
                <a:off x="1276590" y="2141451"/>
                <a:ext cx="11414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8" name="Rectangle: Rounded Corners 27">
                <a:extLst>
                  <a:ext uri="{FF2B5EF4-FFF2-40B4-BE49-F238E27FC236}">
                    <a16:creationId xmlns:a16="http://schemas.microsoft.com/office/drawing/2014/main" id="{9A9BFB30-9E58-AF63-DB86-8498FB41A009}"/>
                  </a:ext>
                </a:extLst>
              </p:cNvPr>
              <p:cNvSpPr/>
              <p:nvPr/>
            </p:nvSpPr>
            <p:spPr>
              <a:xfrm>
                <a:off x="2036660" y="2140549"/>
                <a:ext cx="10771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9" name="Rectangle: Rounded Corners 28">
                <a:extLst>
                  <a:ext uri="{FF2B5EF4-FFF2-40B4-BE49-F238E27FC236}">
                    <a16:creationId xmlns:a16="http://schemas.microsoft.com/office/drawing/2014/main" id="{A8C2DF38-60A1-C7FE-E4F1-C03AC8854F18}"/>
                  </a:ext>
                </a:extLst>
              </p:cNvPr>
              <p:cNvSpPr/>
              <p:nvPr/>
            </p:nvSpPr>
            <p:spPr>
              <a:xfrm>
                <a:off x="2796730" y="2139647"/>
                <a:ext cx="10771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1" name="TextBox 30">
                <a:extLst>
                  <a:ext uri="{FF2B5EF4-FFF2-40B4-BE49-F238E27FC236}">
                    <a16:creationId xmlns:a16="http://schemas.microsoft.com/office/drawing/2014/main" id="{9D282681-AAFC-E346-594D-9D404AED1FC8}"/>
                  </a:ext>
                </a:extLst>
              </p:cNvPr>
              <p:cNvSpPr txBox="1"/>
              <p:nvPr/>
            </p:nvSpPr>
            <p:spPr>
              <a:xfrm>
                <a:off x="1047440" y="2939427"/>
                <a:ext cx="2014130" cy="4031873"/>
              </a:xfrm>
              <a:prstGeom prst="rect">
                <a:avLst/>
              </a:prstGeom>
              <a:noFill/>
            </p:spPr>
            <p:txBody>
              <a:bodyPr wrap="square" rtlCol="0">
                <a:spAutoFit/>
              </a:bodyPr>
              <a:lstStyle/>
              <a:p>
                <a:pPr marL="285750" indent="-285750">
                  <a:buFont typeface="Arial" panose="020B0604020202020204" pitchFamily="34" charset="0"/>
                  <a:buChar char="•"/>
                </a:pPr>
                <a:r>
                  <a:rPr lang="en-AU" sz="1600" dirty="0"/>
                  <a:t>Digital Drop-in sessions in community groups and libraries</a:t>
                </a:r>
              </a:p>
              <a:p>
                <a:pPr marL="285750" indent="-285750">
                  <a:buFont typeface="Arial" panose="020B0604020202020204" pitchFamily="34" charset="0"/>
                  <a:buChar char="•"/>
                </a:pPr>
                <a:r>
                  <a:rPr lang="en-AU" sz="1600" dirty="0"/>
                  <a:t>Adult learning sessions</a:t>
                </a:r>
              </a:p>
              <a:p>
                <a:pPr marL="285750" indent="-285750">
                  <a:buFont typeface="Arial" panose="020B0604020202020204" pitchFamily="34" charset="0"/>
                  <a:buChar char="•"/>
                </a:pPr>
                <a:r>
                  <a:rPr lang="en-AU" sz="1600" dirty="0"/>
                  <a:t>Vodafone Digital Skills helpline</a:t>
                </a:r>
              </a:p>
              <a:p>
                <a:pPr marL="285750" indent="-285750">
                  <a:buFont typeface="Arial" panose="020B0604020202020204" pitchFamily="34" charset="0"/>
                  <a:buChar char="•"/>
                </a:pPr>
                <a:r>
                  <a:rPr lang="en-AU" sz="1600" dirty="0"/>
                  <a:t>Learn My Way Good Things Foundation</a:t>
                </a:r>
              </a:p>
              <a:p>
                <a:pPr marL="285750" indent="-285750">
                  <a:buFont typeface="Arial" panose="020B0604020202020204" pitchFamily="34" charset="0"/>
                  <a:buChar char="•"/>
                </a:pPr>
                <a:endParaRPr lang="en-AU" sz="1600" dirty="0">
                  <a:solidFill>
                    <a:schemeClr val="bg1"/>
                  </a:solidFill>
                </a:endParaRPr>
              </a:p>
              <a:p>
                <a:pPr algn="ctr"/>
                <a:endParaRPr lang="en-AU" sz="1600" dirty="0">
                  <a:solidFill>
                    <a:schemeClr val="bg1"/>
                  </a:solidFill>
                </a:endParaRPr>
              </a:p>
              <a:p>
                <a:pPr algn="ctr"/>
                <a:endParaRPr lang="en-AU" sz="1600" dirty="0">
                  <a:solidFill>
                    <a:schemeClr val="bg1"/>
                  </a:solidFill>
                </a:endParaRPr>
              </a:p>
              <a:p>
                <a:pPr algn="ctr"/>
                <a:endParaRPr lang="en-AU" sz="1600" dirty="0">
                  <a:solidFill>
                    <a:schemeClr val="bg1"/>
                  </a:solidFill>
                </a:endParaRPr>
              </a:p>
              <a:p>
                <a:pPr algn="ctr"/>
                <a:endParaRPr lang="en-AU" sz="1600" dirty="0">
                  <a:solidFill>
                    <a:schemeClr val="bg1"/>
                  </a:solidFill>
                </a:endParaRPr>
              </a:p>
            </p:txBody>
          </p:sp>
        </p:grpSp>
        <p:grpSp>
          <p:nvGrpSpPr>
            <p:cNvPr id="32" name="Group 31">
              <a:extLst>
                <a:ext uri="{FF2B5EF4-FFF2-40B4-BE49-F238E27FC236}">
                  <a16:creationId xmlns:a16="http://schemas.microsoft.com/office/drawing/2014/main" id="{44D69ED3-476F-AD69-E5E6-5EE03455BB32}"/>
                </a:ext>
              </a:extLst>
            </p:cNvPr>
            <p:cNvGrpSpPr/>
            <p:nvPr/>
          </p:nvGrpSpPr>
          <p:grpSpPr>
            <a:xfrm>
              <a:off x="6140043" y="1133250"/>
              <a:ext cx="2210764" cy="5234112"/>
              <a:chOff x="949125" y="726850"/>
              <a:chExt cx="2210764" cy="5234112"/>
            </a:xfrm>
          </p:grpSpPr>
          <p:sp>
            <p:nvSpPr>
              <p:cNvPr id="33" name="Rectangle: Rounded Corners 32">
                <a:extLst>
                  <a:ext uri="{FF2B5EF4-FFF2-40B4-BE49-F238E27FC236}">
                    <a16:creationId xmlns:a16="http://schemas.microsoft.com/office/drawing/2014/main" id="{237C1855-D6D7-C3AB-72FC-15E1E1337B06}"/>
                  </a:ext>
                </a:extLst>
              </p:cNvPr>
              <p:cNvSpPr/>
              <p:nvPr/>
            </p:nvSpPr>
            <p:spPr>
              <a:xfrm>
                <a:off x="949125" y="2625040"/>
                <a:ext cx="2120014" cy="3335922"/>
              </a:xfrm>
              <a:prstGeom prst="roundRect">
                <a:avLst>
                  <a:gd name="adj" fmla="val 737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AU" dirty="0"/>
                  <a:t>A</a:t>
                </a:r>
              </a:p>
              <a:p>
                <a:pPr marL="285750" indent="-285750">
                  <a:buFont typeface="Arial" panose="020B0604020202020204" pitchFamily="34" charset="0"/>
                  <a:buChar char="•"/>
                </a:pPr>
                <a:endParaRPr lang="en-AU" dirty="0"/>
              </a:p>
              <a:p>
                <a:pPr marL="285750" indent="-285750">
                  <a:buFont typeface="Arial" panose="020B0604020202020204" pitchFamily="34" charset="0"/>
                  <a:buChar char="•"/>
                </a:pPr>
                <a:endParaRPr lang="en-AU" dirty="0"/>
              </a:p>
              <a:p>
                <a:pPr marL="285750" indent="-285750">
                  <a:buFont typeface="Arial" panose="020B0604020202020204" pitchFamily="34" charset="0"/>
                  <a:buChar char="•"/>
                </a:pPr>
                <a:endParaRPr lang="en-AU" dirty="0"/>
              </a:p>
              <a:p>
                <a:pPr marL="285750" indent="-285750">
                  <a:buFont typeface="Arial" panose="020B0604020202020204" pitchFamily="34" charset="0"/>
                  <a:buChar char="•"/>
                </a:pPr>
                <a:endParaRPr lang="en-AU" dirty="0"/>
              </a:p>
              <a:p>
                <a:pPr marL="285750" indent="-285750">
                  <a:buFont typeface="Arial" panose="020B0604020202020204" pitchFamily="34" charset="0"/>
                  <a:buChar char="•"/>
                </a:pPr>
                <a:endParaRPr lang="en-AU" dirty="0"/>
              </a:p>
              <a:p>
                <a:pPr marL="285750" indent="-285750">
                  <a:buFont typeface="Arial" panose="020B0604020202020204" pitchFamily="34" charset="0"/>
                  <a:buChar char="•"/>
                </a:pPr>
                <a:endParaRPr lang="en-AU" dirty="0"/>
              </a:p>
              <a:p>
                <a:pPr marL="285750" indent="-285750">
                  <a:buFont typeface="Arial" panose="020B0604020202020204" pitchFamily="34" charset="0"/>
                  <a:buChar char="•"/>
                </a:pPr>
                <a:r>
                  <a:rPr lang="en-AU" dirty="0">
                    <a:solidFill>
                      <a:schemeClr val="tx1"/>
                    </a:solidFill>
                  </a:rPr>
                  <a:t>Ability Net – support for all age disability and older adults. Home visit and helpline</a:t>
                </a:r>
              </a:p>
              <a:p>
                <a:pPr marL="285750" indent="-285750">
                  <a:buFont typeface="Arial" panose="020B0604020202020204" pitchFamily="34" charset="0"/>
                  <a:buChar char="•"/>
                </a:pPr>
                <a:r>
                  <a:rPr lang="en-AU" dirty="0">
                    <a:solidFill>
                      <a:schemeClr val="tx1"/>
                    </a:solidFill>
                  </a:rPr>
                  <a:t>Worth Connecting. Age 55 plus</a:t>
                </a:r>
              </a:p>
              <a:p>
                <a:pPr marL="285750" indent="-285750">
                  <a:buFont typeface="Arial" panose="020B0604020202020204" pitchFamily="34" charset="0"/>
                  <a:buChar char="•"/>
                </a:pPr>
                <a:endParaRPr lang="en-AU" dirty="0"/>
              </a:p>
              <a:p>
                <a:pPr marL="285750" indent="-285750">
                  <a:buFont typeface="Arial" panose="020B0604020202020204" pitchFamily="34" charset="0"/>
                  <a:buChar char="•"/>
                </a:pPr>
                <a:endParaRPr lang="en-AU" dirty="0"/>
              </a:p>
              <a:p>
                <a:pPr marL="285750" indent="-285750">
                  <a:buFont typeface="Arial" panose="020B0604020202020204" pitchFamily="34" charset="0"/>
                  <a:buChar char="•"/>
                </a:pPr>
                <a:endParaRPr lang="en-AU" dirty="0"/>
              </a:p>
              <a:p>
                <a:pPr marL="285750" indent="-285750">
                  <a:buFont typeface="Arial" panose="020B0604020202020204" pitchFamily="34" charset="0"/>
                  <a:buChar char="•"/>
                </a:pPr>
                <a:endParaRPr lang="en-AU" dirty="0"/>
              </a:p>
              <a:p>
                <a:pPr marL="285750" indent="-285750">
                  <a:buFont typeface="Arial" panose="020B0604020202020204" pitchFamily="34" charset="0"/>
                  <a:buChar char="•"/>
                </a:pPr>
                <a:endParaRPr lang="en-AU" dirty="0"/>
              </a:p>
              <a:p>
                <a:pPr marL="285750" indent="-285750">
                  <a:buFont typeface="Arial" panose="020B0604020202020204" pitchFamily="34" charset="0"/>
                  <a:buChar char="•"/>
                </a:pPr>
                <a:endParaRPr lang="en-AU" dirty="0"/>
              </a:p>
              <a:p>
                <a:pPr marL="285750" indent="-285750">
                  <a:buFont typeface="Arial" panose="020B0604020202020204" pitchFamily="34" charset="0"/>
                  <a:buChar char="•"/>
                </a:pPr>
                <a:endParaRPr lang="en-AU" dirty="0"/>
              </a:p>
              <a:p>
                <a:pPr marL="285750" indent="-285750">
                  <a:buFont typeface="Arial" panose="020B0604020202020204" pitchFamily="34" charset="0"/>
                  <a:buChar char="•"/>
                </a:pPr>
                <a:endParaRPr lang="en-AU" dirty="0"/>
              </a:p>
            </p:txBody>
          </p:sp>
          <p:sp>
            <p:nvSpPr>
              <p:cNvPr id="34" name="Rectangle: Rounded Corners 33">
                <a:extLst>
                  <a:ext uri="{FF2B5EF4-FFF2-40B4-BE49-F238E27FC236}">
                    <a16:creationId xmlns:a16="http://schemas.microsoft.com/office/drawing/2014/main" id="{CBCE1538-BAD5-FF20-8D69-56D1E6D6733A}"/>
                  </a:ext>
                </a:extLst>
              </p:cNvPr>
              <p:cNvSpPr/>
              <p:nvPr/>
            </p:nvSpPr>
            <p:spPr>
              <a:xfrm>
                <a:off x="965089" y="726850"/>
                <a:ext cx="2194800" cy="1609748"/>
              </a:xfrm>
              <a:prstGeom prst="roundRect">
                <a:avLst>
                  <a:gd name="adj" fmla="val 8943"/>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a:solidFill>
                      <a:schemeClr val="tx1"/>
                    </a:solidFill>
                  </a:rPr>
                  <a:t>Help at home </a:t>
                </a:r>
              </a:p>
            </p:txBody>
          </p:sp>
          <p:sp>
            <p:nvSpPr>
              <p:cNvPr id="35" name="Oval 34">
                <a:extLst>
                  <a:ext uri="{FF2B5EF4-FFF2-40B4-BE49-F238E27FC236}">
                    <a16:creationId xmlns:a16="http://schemas.microsoft.com/office/drawing/2014/main" id="{A7AD6C28-3A1C-959F-CB3E-5E2C267DB30A}"/>
                  </a:ext>
                </a:extLst>
              </p:cNvPr>
              <p:cNvSpPr/>
              <p:nvPr/>
            </p:nvSpPr>
            <p:spPr>
              <a:xfrm>
                <a:off x="1229488"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6" name="Oval 35">
                <a:extLst>
                  <a:ext uri="{FF2B5EF4-FFF2-40B4-BE49-F238E27FC236}">
                    <a16:creationId xmlns:a16="http://schemas.microsoft.com/office/drawing/2014/main" id="{62D973ED-96A1-A0E8-2DEA-AF55D6D6300F}"/>
                  </a:ext>
                </a:extLst>
              </p:cNvPr>
              <p:cNvSpPr/>
              <p:nvPr/>
            </p:nvSpPr>
            <p:spPr>
              <a:xfrm>
                <a:off x="1986343"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7" name="Oval 36">
                <a:extLst>
                  <a:ext uri="{FF2B5EF4-FFF2-40B4-BE49-F238E27FC236}">
                    <a16:creationId xmlns:a16="http://schemas.microsoft.com/office/drawing/2014/main" id="{0349F5C0-4060-C05C-3ADD-61D6453378BC}"/>
                  </a:ext>
                </a:extLst>
              </p:cNvPr>
              <p:cNvSpPr/>
              <p:nvPr/>
            </p:nvSpPr>
            <p:spPr>
              <a:xfrm>
                <a:off x="2743198"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8" name="Oval 37">
                <a:extLst>
                  <a:ext uri="{FF2B5EF4-FFF2-40B4-BE49-F238E27FC236}">
                    <a16:creationId xmlns:a16="http://schemas.microsoft.com/office/drawing/2014/main" id="{41BD1537-BABA-2265-F120-3FDBD7F2A294}"/>
                  </a:ext>
                </a:extLst>
              </p:cNvPr>
              <p:cNvSpPr/>
              <p:nvPr/>
            </p:nvSpPr>
            <p:spPr>
              <a:xfrm>
                <a:off x="1229488" y="2625042"/>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9" name="Oval 38">
                <a:extLst>
                  <a:ext uri="{FF2B5EF4-FFF2-40B4-BE49-F238E27FC236}">
                    <a16:creationId xmlns:a16="http://schemas.microsoft.com/office/drawing/2014/main" id="{6E94A7A4-4236-E275-F8A1-8F2FB75539FB}"/>
                  </a:ext>
                </a:extLst>
              </p:cNvPr>
              <p:cNvSpPr/>
              <p:nvPr/>
            </p:nvSpPr>
            <p:spPr>
              <a:xfrm>
                <a:off x="1986343" y="2625041"/>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0" name="Oval 39">
                <a:extLst>
                  <a:ext uri="{FF2B5EF4-FFF2-40B4-BE49-F238E27FC236}">
                    <a16:creationId xmlns:a16="http://schemas.microsoft.com/office/drawing/2014/main" id="{6B178091-B06F-B41C-E47F-1FFDEB55592B}"/>
                  </a:ext>
                </a:extLst>
              </p:cNvPr>
              <p:cNvSpPr/>
              <p:nvPr/>
            </p:nvSpPr>
            <p:spPr>
              <a:xfrm>
                <a:off x="2743198" y="26250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1" name="Rectangle: Rounded Corners 40">
                <a:extLst>
                  <a:ext uri="{FF2B5EF4-FFF2-40B4-BE49-F238E27FC236}">
                    <a16:creationId xmlns:a16="http://schemas.microsoft.com/office/drawing/2014/main" id="{62726676-CA6E-B1F5-CCB1-38409ACD1710}"/>
                  </a:ext>
                </a:extLst>
              </p:cNvPr>
              <p:cNvSpPr/>
              <p:nvPr/>
            </p:nvSpPr>
            <p:spPr>
              <a:xfrm>
                <a:off x="1276590" y="2141451"/>
                <a:ext cx="11414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2" name="Rectangle: Rounded Corners 41">
                <a:extLst>
                  <a:ext uri="{FF2B5EF4-FFF2-40B4-BE49-F238E27FC236}">
                    <a16:creationId xmlns:a16="http://schemas.microsoft.com/office/drawing/2014/main" id="{37E3ED87-8D9F-B949-7C02-3ADAC3BF7AE1}"/>
                  </a:ext>
                </a:extLst>
              </p:cNvPr>
              <p:cNvSpPr/>
              <p:nvPr/>
            </p:nvSpPr>
            <p:spPr>
              <a:xfrm>
                <a:off x="2036660" y="2140549"/>
                <a:ext cx="10771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3" name="Rectangle: Rounded Corners 42">
                <a:extLst>
                  <a:ext uri="{FF2B5EF4-FFF2-40B4-BE49-F238E27FC236}">
                    <a16:creationId xmlns:a16="http://schemas.microsoft.com/office/drawing/2014/main" id="{F19ECA59-15D9-2DA2-C5A4-B44D0CF14E37}"/>
                  </a:ext>
                </a:extLst>
              </p:cNvPr>
              <p:cNvSpPr/>
              <p:nvPr/>
            </p:nvSpPr>
            <p:spPr>
              <a:xfrm>
                <a:off x="2796730" y="2139647"/>
                <a:ext cx="10771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4" name="TextBox 43">
                <a:extLst>
                  <a:ext uri="{FF2B5EF4-FFF2-40B4-BE49-F238E27FC236}">
                    <a16:creationId xmlns:a16="http://schemas.microsoft.com/office/drawing/2014/main" id="{B0435022-4F42-531E-8120-10C689E4F73B}"/>
                  </a:ext>
                </a:extLst>
              </p:cNvPr>
              <p:cNvSpPr txBox="1"/>
              <p:nvPr/>
            </p:nvSpPr>
            <p:spPr>
              <a:xfrm>
                <a:off x="1175488" y="3332342"/>
                <a:ext cx="184731" cy="461665"/>
              </a:xfrm>
              <a:prstGeom prst="rect">
                <a:avLst/>
              </a:prstGeom>
              <a:noFill/>
            </p:spPr>
            <p:txBody>
              <a:bodyPr wrap="none" rtlCol="0">
                <a:spAutoFit/>
              </a:bodyPr>
              <a:lstStyle/>
              <a:p>
                <a:endParaRPr lang="en-AU" sz="2400" b="1" dirty="0">
                  <a:solidFill>
                    <a:schemeClr val="bg1"/>
                  </a:solidFill>
                </a:endParaRPr>
              </a:p>
            </p:txBody>
          </p:sp>
        </p:grpSp>
        <p:grpSp>
          <p:nvGrpSpPr>
            <p:cNvPr id="46" name="Group 45">
              <a:extLst>
                <a:ext uri="{FF2B5EF4-FFF2-40B4-BE49-F238E27FC236}">
                  <a16:creationId xmlns:a16="http://schemas.microsoft.com/office/drawing/2014/main" id="{91FC8703-564A-0C71-7E78-6F1C6B8AC84C}"/>
                </a:ext>
              </a:extLst>
            </p:cNvPr>
            <p:cNvGrpSpPr/>
            <p:nvPr/>
          </p:nvGrpSpPr>
          <p:grpSpPr>
            <a:xfrm>
              <a:off x="8636906" y="1133250"/>
              <a:ext cx="2271260" cy="5471464"/>
              <a:chOff x="888629" y="726850"/>
              <a:chExt cx="2271260" cy="5471464"/>
            </a:xfrm>
          </p:grpSpPr>
          <p:sp>
            <p:nvSpPr>
              <p:cNvPr id="47" name="Rectangle: Rounded Corners 46">
                <a:extLst>
                  <a:ext uri="{FF2B5EF4-FFF2-40B4-BE49-F238E27FC236}">
                    <a16:creationId xmlns:a16="http://schemas.microsoft.com/office/drawing/2014/main" id="{7B4CC4B3-E736-C02F-8C1C-392919405185}"/>
                  </a:ext>
                </a:extLst>
              </p:cNvPr>
              <p:cNvSpPr/>
              <p:nvPr/>
            </p:nvSpPr>
            <p:spPr>
              <a:xfrm>
                <a:off x="949124" y="2518998"/>
                <a:ext cx="2210765" cy="3441964"/>
              </a:xfrm>
              <a:prstGeom prst="roundRect">
                <a:avLst>
                  <a:gd name="adj" fmla="val 737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8" name="Rectangle: Rounded Corners 47">
                <a:extLst>
                  <a:ext uri="{FF2B5EF4-FFF2-40B4-BE49-F238E27FC236}">
                    <a16:creationId xmlns:a16="http://schemas.microsoft.com/office/drawing/2014/main" id="{45BA736E-2A99-12F5-C9C3-1754119A9C86}"/>
                  </a:ext>
                </a:extLst>
              </p:cNvPr>
              <p:cNvSpPr/>
              <p:nvPr/>
            </p:nvSpPr>
            <p:spPr>
              <a:xfrm>
                <a:off x="888629" y="726850"/>
                <a:ext cx="2245335" cy="1680683"/>
              </a:xfrm>
              <a:prstGeom prst="roundRect">
                <a:avLst>
                  <a:gd name="adj" fmla="val 8943"/>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a:solidFill>
                      <a:schemeClr val="tx1"/>
                    </a:solidFill>
                  </a:rPr>
                  <a:t>Free resources </a:t>
                </a:r>
                <a:endParaRPr lang="en-AU" sz="2000" b="1" dirty="0"/>
              </a:p>
            </p:txBody>
          </p:sp>
          <p:sp>
            <p:nvSpPr>
              <p:cNvPr id="49" name="Oval 48">
                <a:extLst>
                  <a:ext uri="{FF2B5EF4-FFF2-40B4-BE49-F238E27FC236}">
                    <a16:creationId xmlns:a16="http://schemas.microsoft.com/office/drawing/2014/main" id="{25F5B36B-E76A-1E99-29C0-CD234408C85B}"/>
                  </a:ext>
                </a:extLst>
              </p:cNvPr>
              <p:cNvSpPr/>
              <p:nvPr/>
            </p:nvSpPr>
            <p:spPr>
              <a:xfrm>
                <a:off x="1229488"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0" name="Oval 49">
                <a:extLst>
                  <a:ext uri="{FF2B5EF4-FFF2-40B4-BE49-F238E27FC236}">
                    <a16:creationId xmlns:a16="http://schemas.microsoft.com/office/drawing/2014/main" id="{F1FB3078-8A55-8C61-D889-C2177623DEEE}"/>
                  </a:ext>
                </a:extLst>
              </p:cNvPr>
              <p:cNvSpPr/>
              <p:nvPr/>
            </p:nvSpPr>
            <p:spPr>
              <a:xfrm>
                <a:off x="1986343"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1" name="Oval 50">
                <a:extLst>
                  <a:ext uri="{FF2B5EF4-FFF2-40B4-BE49-F238E27FC236}">
                    <a16:creationId xmlns:a16="http://schemas.microsoft.com/office/drawing/2014/main" id="{E1771454-70E0-F4AE-83B0-D98C6AC2B5C8}"/>
                  </a:ext>
                </a:extLst>
              </p:cNvPr>
              <p:cNvSpPr/>
              <p:nvPr/>
            </p:nvSpPr>
            <p:spPr>
              <a:xfrm>
                <a:off x="2743198"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2" name="Oval 51">
                <a:extLst>
                  <a:ext uri="{FF2B5EF4-FFF2-40B4-BE49-F238E27FC236}">
                    <a16:creationId xmlns:a16="http://schemas.microsoft.com/office/drawing/2014/main" id="{5DAB806A-682C-3741-CD4B-BD03B3FE14EE}"/>
                  </a:ext>
                </a:extLst>
              </p:cNvPr>
              <p:cNvSpPr/>
              <p:nvPr/>
            </p:nvSpPr>
            <p:spPr>
              <a:xfrm>
                <a:off x="1229488" y="2625042"/>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3" name="Oval 52">
                <a:extLst>
                  <a:ext uri="{FF2B5EF4-FFF2-40B4-BE49-F238E27FC236}">
                    <a16:creationId xmlns:a16="http://schemas.microsoft.com/office/drawing/2014/main" id="{02D1333A-BE45-3F94-3A67-31ED855D86B3}"/>
                  </a:ext>
                </a:extLst>
              </p:cNvPr>
              <p:cNvSpPr/>
              <p:nvPr/>
            </p:nvSpPr>
            <p:spPr>
              <a:xfrm>
                <a:off x="1986343" y="2625041"/>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4" name="Oval 53">
                <a:extLst>
                  <a:ext uri="{FF2B5EF4-FFF2-40B4-BE49-F238E27FC236}">
                    <a16:creationId xmlns:a16="http://schemas.microsoft.com/office/drawing/2014/main" id="{0439CF33-BE25-6C7D-AD00-82BC6E032469}"/>
                  </a:ext>
                </a:extLst>
              </p:cNvPr>
              <p:cNvSpPr/>
              <p:nvPr/>
            </p:nvSpPr>
            <p:spPr>
              <a:xfrm>
                <a:off x="2743198" y="26250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5" name="Rectangle: Rounded Corners 54">
                <a:extLst>
                  <a:ext uri="{FF2B5EF4-FFF2-40B4-BE49-F238E27FC236}">
                    <a16:creationId xmlns:a16="http://schemas.microsoft.com/office/drawing/2014/main" id="{AAA09E18-2025-F579-9E5C-8333EC622929}"/>
                  </a:ext>
                </a:extLst>
              </p:cNvPr>
              <p:cNvSpPr/>
              <p:nvPr/>
            </p:nvSpPr>
            <p:spPr>
              <a:xfrm>
                <a:off x="1276590" y="2141451"/>
                <a:ext cx="11414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6" name="Rectangle: Rounded Corners 55">
                <a:extLst>
                  <a:ext uri="{FF2B5EF4-FFF2-40B4-BE49-F238E27FC236}">
                    <a16:creationId xmlns:a16="http://schemas.microsoft.com/office/drawing/2014/main" id="{C0BDFCCD-39C9-7002-AAA9-F5BD3E825BC5}"/>
                  </a:ext>
                </a:extLst>
              </p:cNvPr>
              <p:cNvSpPr/>
              <p:nvPr/>
            </p:nvSpPr>
            <p:spPr>
              <a:xfrm>
                <a:off x="2036660" y="2140549"/>
                <a:ext cx="10771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7" name="Rectangle: Rounded Corners 56">
                <a:extLst>
                  <a:ext uri="{FF2B5EF4-FFF2-40B4-BE49-F238E27FC236}">
                    <a16:creationId xmlns:a16="http://schemas.microsoft.com/office/drawing/2014/main" id="{58FDB168-0027-E52B-E656-C53A941F8981}"/>
                  </a:ext>
                </a:extLst>
              </p:cNvPr>
              <p:cNvSpPr/>
              <p:nvPr/>
            </p:nvSpPr>
            <p:spPr>
              <a:xfrm>
                <a:off x="2796730" y="2139647"/>
                <a:ext cx="10771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9" name="TextBox 58">
                <a:extLst>
                  <a:ext uri="{FF2B5EF4-FFF2-40B4-BE49-F238E27FC236}">
                    <a16:creationId xmlns:a16="http://schemas.microsoft.com/office/drawing/2014/main" id="{61543496-C46C-E8F6-11F8-099FE45C7708}"/>
                  </a:ext>
                </a:extLst>
              </p:cNvPr>
              <p:cNvSpPr txBox="1"/>
              <p:nvPr/>
            </p:nvSpPr>
            <p:spPr>
              <a:xfrm>
                <a:off x="1060289" y="2905105"/>
                <a:ext cx="2020410" cy="3293209"/>
              </a:xfrm>
              <a:prstGeom prst="rect">
                <a:avLst/>
              </a:prstGeom>
              <a:noFill/>
            </p:spPr>
            <p:txBody>
              <a:bodyPr wrap="square" rtlCol="0">
                <a:spAutoFit/>
              </a:bodyPr>
              <a:lstStyle/>
              <a:p>
                <a:pPr marL="285750" indent="-285750">
                  <a:buFont typeface="Arial" panose="020B0604020202020204" pitchFamily="34" charset="0"/>
                  <a:buChar char="•"/>
                </a:pPr>
                <a:r>
                  <a:rPr lang="en-AU" sz="1600" dirty="0"/>
                  <a:t>Digital Unite – 400 user guides </a:t>
                </a:r>
              </a:p>
              <a:p>
                <a:pPr marL="285750" indent="-285750">
                  <a:buFont typeface="Arial" panose="020B0604020202020204" pitchFamily="34" charset="0"/>
                  <a:buChar char="•"/>
                </a:pPr>
                <a:r>
                  <a:rPr lang="en-AU" sz="1600" dirty="0"/>
                  <a:t>IBM </a:t>
                </a:r>
                <a:r>
                  <a:rPr lang="en-AU" sz="1600" dirty="0" err="1"/>
                  <a:t>Skillsbuild</a:t>
                </a:r>
                <a:r>
                  <a:rPr lang="en-AU" sz="1600" dirty="0"/>
                  <a:t> – digital badges </a:t>
                </a:r>
              </a:p>
              <a:p>
                <a:pPr marL="285750" indent="-285750">
                  <a:buFont typeface="Arial" panose="020B0604020202020204" pitchFamily="34" charset="0"/>
                  <a:buChar char="•"/>
                </a:pPr>
                <a:r>
                  <a:rPr lang="en-AU" sz="1600" dirty="0"/>
                  <a:t>Accenture digital skills </a:t>
                </a:r>
              </a:p>
              <a:p>
                <a:pPr marL="285750" indent="-285750">
                  <a:buFont typeface="Arial" panose="020B0604020202020204" pitchFamily="34" charset="0"/>
                  <a:buChar char="•"/>
                </a:pPr>
                <a:r>
                  <a:rPr lang="en-AU" sz="1600" dirty="0"/>
                  <a:t>Free courses in England online (19 years plus)</a:t>
                </a:r>
              </a:p>
              <a:p>
                <a:pPr marL="285750" indent="-285750">
                  <a:buFont typeface="Arial" panose="020B0604020202020204" pitchFamily="34" charset="0"/>
                  <a:buChar char="•"/>
                </a:pPr>
                <a:r>
                  <a:rPr lang="en-AU" sz="1600" dirty="0"/>
                  <a:t>YouTube Essential Digital </a:t>
                </a:r>
              </a:p>
              <a:p>
                <a:pPr algn="ctr"/>
                <a:endParaRPr lang="en-AU" sz="1600" dirty="0">
                  <a:solidFill>
                    <a:schemeClr val="bg1"/>
                  </a:solidFill>
                </a:endParaRPr>
              </a:p>
              <a:p>
                <a:pPr algn="ctr"/>
                <a:endParaRPr lang="en-AU" sz="1600" dirty="0">
                  <a:solidFill>
                    <a:schemeClr val="bg1"/>
                  </a:solidFill>
                </a:endParaRPr>
              </a:p>
            </p:txBody>
          </p:sp>
        </p:grpSp>
        <p:sp>
          <p:nvSpPr>
            <p:cNvPr id="66" name="TextBox 65">
              <a:extLst>
                <a:ext uri="{FF2B5EF4-FFF2-40B4-BE49-F238E27FC236}">
                  <a16:creationId xmlns:a16="http://schemas.microsoft.com/office/drawing/2014/main" id="{EE226C42-516E-36B7-6883-A56327D313FA}"/>
                </a:ext>
              </a:extLst>
            </p:cNvPr>
            <p:cNvSpPr txBox="1"/>
            <p:nvPr/>
          </p:nvSpPr>
          <p:spPr>
            <a:xfrm>
              <a:off x="859384" y="385024"/>
              <a:ext cx="4336717" cy="523220"/>
            </a:xfrm>
            <a:prstGeom prst="rect">
              <a:avLst/>
            </a:prstGeom>
            <a:noFill/>
          </p:spPr>
          <p:txBody>
            <a:bodyPr wrap="square" rtlCol="0">
              <a:spAutoFit/>
            </a:bodyPr>
            <a:lstStyle/>
            <a:p>
              <a:endParaRPr lang="en-AU" sz="2800" b="1" dirty="0"/>
            </a:p>
          </p:txBody>
        </p:sp>
      </p:grpSp>
      <p:sp>
        <p:nvSpPr>
          <p:cNvPr id="65" name="Rectangle: Rounded Corners 4">
            <a:extLst>
              <a:ext uri="{FF2B5EF4-FFF2-40B4-BE49-F238E27FC236}">
                <a16:creationId xmlns:a16="http://schemas.microsoft.com/office/drawing/2014/main" id="{7B3BE3C2-5B83-C1AD-3ABA-74305EAC6CA9}"/>
              </a:ext>
            </a:extLst>
          </p:cNvPr>
          <p:cNvSpPr/>
          <p:nvPr/>
        </p:nvSpPr>
        <p:spPr>
          <a:xfrm>
            <a:off x="3663930" y="1534059"/>
            <a:ext cx="2173306" cy="1623912"/>
          </a:xfrm>
          <a:prstGeom prst="roundRect">
            <a:avLst>
              <a:gd name="adj" fmla="val 8943"/>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a:solidFill>
                  <a:schemeClr val="tx1"/>
                </a:solidFill>
              </a:rPr>
              <a:t>Digital Skills Support</a:t>
            </a:r>
          </a:p>
        </p:txBody>
      </p:sp>
      <p:sp>
        <p:nvSpPr>
          <p:cNvPr id="61" name="Rectangle 60"/>
          <p:cNvSpPr/>
          <p:nvPr/>
        </p:nvSpPr>
        <p:spPr>
          <a:xfrm>
            <a:off x="6352267" y="3411141"/>
            <a:ext cx="1798759" cy="584775"/>
          </a:xfrm>
          <a:prstGeom prst="rect">
            <a:avLst/>
          </a:prstGeom>
        </p:spPr>
        <p:txBody>
          <a:bodyPr wrap="square">
            <a:spAutoFit/>
          </a:bodyPr>
          <a:lstStyle/>
          <a:p>
            <a:pPr algn="ctr"/>
            <a:endParaRPr lang="en-AU" sz="1600" dirty="0"/>
          </a:p>
          <a:p>
            <a:pPr algn="ctr"/>
            <a:endParaRPr lang="en-AU" sz="1600" dirty="0">
              <a:solidFill>
                <a:schemeClr val="bg1"/>
              </a:solidFill>
            </a:endParaRPr>
          </a:p>
        </p:txBody>
      </p:sp>
      <p:sp>
        <p:nvSpPr>
          <p:cNvPr id="30" name="TextBox 29">
            <a:extLst>
              <a:ext uri="{FF2B5EF4-FFF2-40B4-BE49-F238E27FC236}">
                <a16:creationId xmlns:a16="http://schemas.microsoft.com/office/drawing/2014/main" id="{E9DA20D5-64E7-BD93-A0CF-00164846D5C9}"/>
              </a:ext>
            </a:extLst>
          </p:cNvPr>
          <p:cNvSpPr txBox="1"/>
          <p:nvPr/>
        </p:nvSpPr>
        <p:spPr>
          <a:xfrm>
            <a:off x="1071609" y="385024"/>
            <a:ext cx="9186296" cy="523220"/>
          </a:xfrm>
          <a:prstGeom prst="rect">
            <a:avLst/>
          </a:prstGeom>
          <a:noFill/>
        </p:spPr>
        <p:txBody>
          <a:bodyPr wrap="square" rtlCol="0">
            <a:spAutoFit/>
          </a:bodyPr>
          <a:lstStyle/>
          <a:p>
            <a:r>
              <a:rPr lang="en-AU" sz="2800" b="1" dirty="0"/>
              <a:t>Support Available for Individuals </a:t>
            </a:r>
          </a:p>
        </p:txBody>
      </p:sp>
    </p:spTree>
    <p:extLst>
      <p:ext uri="{BB962C8B-B14F-4D97-AF65-F5344CB8AC3E}">
        <p14:creationId xmlns:p14="http://schemas.microsoft.com/office/powerpoint/2010/main" val="1933362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8F1EBC-ED7B-A44C-F771-926AD37F7F9C}"/>
            </a:ext>
          </a:extLst>
        </p:cNvPr>
        <p:cNvGrpSpPr/>
        <p:nvPr/>
      </p:nvGrpSpPr>
      <p:grpSpPr>
        <a:xfrm>
          <a:off x="0" y="0"/>
          <a:ext cx="0" cy="0"/>
          <a:chOff x="0" y="0"/>
          <a:chExt cx="0" cy="0"/>
        </a:xfrm>
      </p:grpSpPr>
      <p:grpSp>
        <p:nvGrpSpPr>
          <p:cNvPr id="2" name="Group 1">
            <a:extLst>
              <a:ext uri="{FF2B5EF4-FFF2-40B4-BE49-F238E27FC236}">
                <a16:creationId xmlns:a16="http://schemas.microsoft.com/office/drawing/2014/main" id="{DDC8BED9-6A77-CF3F-030A-7D4264487B07}"/>
              </a:ext>
            </a:extLst>
          </p:cNvPr>
          <p:cNvGrpSpPr/>
          <p:nvPr/>
        </p:nvGrpSpPr>
        <p:grpSpPr>
          <a:xfrm>
            <a:off x="882891" y="693589"/>
            <a:ext cx="10048782" cy="7238897"/>
            <a:chOff x="859384" y="385024"/>
            <a:chExt cx="10048782" cy="7238897"/>
          </a:xfrm>
        </p:grpSpPr>
        <p:grpSp>
          <p:nvGrpSpPr>
            <p:cNvPr id="17" name="Group 16">
              <a:extLst>
                <a:ext uri="{FF2B5EF4-FFF2-40B4-BE49-F238E27FC236}">
                  <a16:creationId xmlns:a16="http://schemas.microsoft.com/office/drawing/2014/main" id="{31C707D8-504A-49FB-950A-68B81E5393B2}"/>
                </a:ext>
              </a:extLst>
            </p:cNvPr>
            <p:cNvGrpSpPr/>
            <p:nvPr/>
          </p:nvGrpSpPr>
          <p:grpSpPr>
            <a:xfrm>
              <a:off x="1025323" y="1133250"/>
              <a:ext cx="2210766" cy="6146602"/>
              <a:chOff x="949123" y="726850"/>
              <a:chExt cx="2210766" cy="6146602"/>
            </a:xfrm>
          </p:grpSpPr>
          <p:sp>
            <p:nvSpPr>
              <p:cNvPr id="4" name="Rectangle: Rounded Corners 3">
                <a:extLst>
                  <a:ext uri="{FF2B5EF4-FFF2-40B4-BE49-F238E27FC236}">
                    <a16:creationId xmlns:a16="http://schemas.microsoft.com/office/drawing/2014/main" id="{852328DA-45A5-9171-1C7B-86D408A9B33A}"/>
                  </a:ext>
                </a:extLst>
              </p:cNvPr>
              <p:cNvSpPr/>
              <p:nvPr/>
            </p:nvSpPr>
            <p:spPr>
              <a:xfrm>
                <a:off x="949124" y="2518998"/>
                <a:ext cx="2210765" cy="3441964"/>
              </a:xfrm>
              <a:prstGeom prst="roundRect">
                <a:avLst>
                  <a:gd name="adj" fmla="val 737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 name="Rectangle: Rounded Corners 4">
                <a:extLst>
                  <a:ext uri="{FF2B5EF4-FFF2-40B4-BE49-F238E27FC236}">
                    <a16:creationId xmlns:a16="http://schemas.microsoft.com/office/drawing/2014/main" id="{D7F9650F-3123-EF3C-B76D-D5A066803C02}"/>
                  </a:ext>
                </a:extLst>
              </p:cNvPr>
              <p:cNvSpPr/>
              <p:nvPr/>
            </p:nvSpPr>
            <p:spPr>
              <a:xfrm>
                <a:off x="949123" y="726850"/>
                <a:ext cx="2210765" cy="1680683"/>
              </a:xfrm>
              <a:prstGeom prst="roundRect">
                <a:avLst>
                  <a:gd name="adj" fmla="val 8943"/>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a:solidFill>
                      <a:schemeClr val="tx1"/>
                    </a:solidFill>
                  </a:rPr>
                  <a:t>Good Things Foundation Network</a:t>
                </a:r>
              </a:p>
              <a:p>
                <a:pPr algn="ctr"/>
                <a:endParaRPr lang="en-AU" b="1" dirty="0">
                  <a:solidFill>
                    <a:schemeClr val="tx1"/>
                  </a:solidFill>
                </a:endParaRPr>
              </a:p>
            </p:txBody>
          </p:sp>
          <p:sp>
            <p:nvSpPr>
              <p:cNvPr id="6" name="Oval 5">
                <a:extLst>
                  <a:ext uri="{FF2B5EF4-FFF2-40B4-BE49-F238E27FC236}">
                    <a16:creationId xmlns:a16="http://schemas.microsoft.com/office/drawing/2014/main" id="{53E919CB-B3BF-4F2D-DC04-415F3FA356AF}"/>
                  </a:ext>
                </a:extLst>
              </p:cNvPr>
              <p:cNvSpPr/>
              <p:nvPr/>
            </p:nvSpPr>
            <p:spPr>
              <a:xfrm>
                <a:off x="1229488"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7" name="Oval 6">
                <a:extLst>
                  <a:ext uri="{FF2B5EF4-FFF2-40B4-BE49-F238E27FC236}">
                    <a16:creationId xmlns:a16="http://schemas.microsoft.com/office/drawing/2014/main" id="{D84602DE-78B2-50A7-39B5-8D2282D2DD52}"/>
                  </a:ext>
                </a:extLst>
              </p:cNvPr>
              <p:cNvSpPr/>
              <p:nvPr/>
            </p:nvSpPr>
            <p:spPr>
              <a:xfrm>
                <a:off x="1986343"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8" name="Oval 7">
                <a:extLst>
                  <a:ext uri="{FF2B5EF4-FFF2-40B4-BE49-F238E27FC236}">
                    <a16:creationId xmlns:a16="http://schemas.microsoft.com/office/drawing/2014/main" id="{7A44BBAD-7B1A-D217-FB02-2D102DDDFFC1}"/>
                  </a:ext>
                </a:extLst>
              </p:cNvPr>
              <p:cNvSpPr/>
              <p:nvPr/>
            </p:nvSpPr>
            <p:spPr>
              <a:xfrm>
                <a:off x="2743198"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 name="Oval 8">
                <a:extLst>
                  <a:ext uri="{FF2B5EF4-FFF2-40B4-BE49-F238E27FC236}">
                    <a16:creationId xmlns:a16="http://schemas.microsoft.com/office/drawing/2014/main" id="{57A59A99-EAE2-F7AF-37C5-099ABDBA8101}"/>
                  </a:ext>
                </a:extLst>
              </p:cNvPr>
              <p:cNvSpPr/>
              <p:nvPr/>
            </p:nvSpPr>
            <p:spPr>
              <a:xfrm>
                <a:off x="1229488" y="2625042"/>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0" name="Oval 9">
                <a:extLst>
                  <a:ext uri="{FF2B5EF4-FFF2-40B4-BE49-F238E27FC236}">
                    <a16:creationId xmlns:a16="http://schemas.microsoft.com/office/drawing/2014/main" id="{E32CFB57-F1C4-4538-9879-96798D24138D}"/>
                  </a:ext>
                </a:extLst>
              </p:cNvPr>
              <p:cNvSpPr/>
              <p:nvPr/>
            </p:nvSpPr>
            <p:spPr>
              <a:xfrm>
                <a:off x="1986343" y="2625041"/>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 name="Oval 10">
                <a:extLst>
                  <a:ext uri="{FF2B5EF4-FFF2-40B4-BE49-F238E27FC236}">
                    <a16:creationId xmlns:a16="http://schemas.microsoft.com/office/drawing/2014/main" id="{2B742DE3-D563-2C82-D339-4292DE5C0C15}"/>
                  </a:ext>
                </a:extLst>
              </p:cNvPr>
              <p:cNvSpPr/>
              <p:nvPr/>
            </p:nvSpPr>
            <p:spPr>
              <a:xfrm>
                <a:off x="2743198" y="26250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2" name="Rectangle: Rounded Corners 11">
                <a:extLst>
                  <a:ext uri="{FF2B5EF4-FFF2-40B4-BE49-F238E27FC236}">
                    <a16:creationId xmlns:a16="http://schemas.microsoft.com/office/drawing/2014/main" id="{E8BA20BB-E37A-2FA2-7514-D5EBBD08C79A}"/>
                  </a:ext>
                </a:extLst>
              </p:cNvPr>
              <p:cNvSpPr/>
              <p:nvPr/>
            </p:nvSpPr>
            <p:spPr>
              <a:xfrm>
                <a:off x="1276590" y="2141451"/>
                <a:ext cx="11414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3" name="Rectangle: Rounded Corners 12">
                <a:extLst>
                  <a:ext uri="{FF2B5EF4-FFF2-40B4-BE49-F238E27FC236}">
                    <a16:creationId xmlns:a16="http://schemas.microsoft.com/office/drawing/2014/main" id="{C9482700-C132-57D3-3D6B-D7171EDA7A5B}"/>
                  </a:ext>
                </a:extLst>
              </p:cNvPr>
              <p:cNvSpPr/>
              <p:nvPr/>
            </p:nvSpPr>
            <p:spPr>
              <a:xfrm>
                <a:off x="2036660" y="2140549"/>
                <a:ext cx="10771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4" name="Rectangle: Rounded Corners 13">
                <a:extLst>
                  <a:ext uri="{FF2B5EF4-FFF2-40B4-BE49-F238E27FC236}">
                    <a16:creationId xmlns:a16="http://schemas.microsoft.com/office/drawing/2014/main" id="{9175E553-CFC0-67D5-4DC0-5BC26064CCA5}"/>
                  </a:ext>
                </a:extLst>
              </p:cNvPr>
              <p:cNvSpPr/>
              <p:nvPr/>
            </p:nvSpPr>
            <p:spPr>
              <a:xfrm>
                <a:off x="2796730" y="2139647"/>
                <a:ext cx="10771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5" name="TextBox 14">
                <a:extLst>
                  <a:ext uri="{FF2B5EF4-FFF2-40B4-BE49-F238E27FC236}">
                    <a16:creationId xmlns:a16="http://schemas.microsoft.com/office/drawing/2014/main" id="{CACBE4F7-E4C4-70DA-3448-E572D6AA0B24}"/>
                  </a:ext>
                </a:extLst>
              </p:cNvPr>
              <p:cNvSpPr txBox="1"/>
              <p:nvPr/>
            </p:nvSpPr>
            <p:spPr>
              <a:xfrm>
                <a:off x="1175488" y="3332342"/>
                <a:ext cx="1728952" cy="461665"/>
              </a:xfrm>
              <a:prstGeom prst="rect">
                <a:avLst/>
              </a:prstGeom>
              <a:noFill/>
            </p:spPr>
            <p:txBody>
              <a:bodyPr wrap="square" rtlCol="0">
                <a:spAutoFit/>
              </a:bodyPr>
              <a:lstStyle/>
              <a:p>
                <a:pPr algn="ctr"/>
                <a:endParaRPr lang="en-AU" sz="2400" b="1" dirty="0">
                  <a:solidFill>
                    <a:schemeClr val="bg1"/>
                  </a:solidFill>
                </a:endParaRPr>
              </a:p>
            </p:txBody>
          </p:sp>
          <p:sp>
            <p:nvSpPr>
              <p:cNvPr id="16" name="TextBox 15">
                <a:extLst>
                  <a:ext uri="{FF2B5EF4-FFF2-40B4-BE49-F238E27FC236}">
                    <a16:creationId xmlns:a16="http://schemas.microsoft.com/office/drawing/2014/main" id="{8FBCA46E-3085-D426-0B32-DD0331B7EB42}"/>
                  </a:ext>
                </a:extLst>
              </p:cNvPr>
              <p:cNvSpPr txBox="1"/>
              <p:nvPr/>
            </p:nvSpPr>
            <p:spPr>
              <a:xfrm>
                <a:off x="1080309" y="2841579"/>
                <a:ext cx="1824131" cy="4031873"/>
              </a:xfrm>
              <a:prstGeom prst="rect">
                <a:avLst/>
              </a:prstGeom>
              <a:noFill/>
            </p:spPr>
            <p:txBody>
              <a:bodyPr wrap="square" rtlCol="0">
                <a:spAutoFit/>
              </a:bodyPr>
              <a:lstStyle/>
              <a:p>
                <a:pPr marL="285750" indent="-285750">
                  <a:buFont typeface="Arial" panose="020B0604020202020204" pitchFamily="34" charset="0"/>
                  <a:buChar char="•"/>
                </a:pPr>
                <a:r>
                  <a:rPr lang="en-AU" sz="1600" dirty="0"/>
                  <a:t>Access to the databank free sim cards</a:t>
                </a:r>
              </a:p>
              <a:p>
                <a:pPr marL="285750" indent="-285750">
                  <a:buFont typeface="Arial" panose="020B0604020202020204" pitchFamily="34" charset="0"/>
                  <a:buChar char="•"/>
                </a:pPr>
                <a:r>
                  <a:rPr lang="en-AU" sz="1600" dirty="0"/>
                  <a:t>Access to devices for individuals</a:t>
                </a:r>
              </a:p>
              <a:p>
                <a:pPr marL="285750" indent="-285750">
                  <a:buFont typeface="Arial" panose="020B0604020202020204" pitchFamily="34" charset="0"/>
                  <a:buChar char="•"/>
                </a:pPr>
                <a:r>
                  <a:rPr lang="en-AU" sz="1600" dirty="0"/>
                  <a:t>Grant Funding Opportunities</a:t>
                </a:r>
              </a:p>
              <a:p>
                <a:pPr marL="285750" indent="-285750">
                  <a:buFont typeface="Arial" panose="020B0604020202020204" pitchFamily="34" charset="0"/>
                  <a:buChar char="•"/>
                </a:pPr>
                <a:r>
                  <a:rPr lang="en-AU" sz="1600" dirty="0"/>
                  <a:t>Learn my way learning platform </a:t>
                </a:r>
              </a:p>
              <a:p>
                <a:pPr algn="ctr"/>
                <a:endParaRPr lang="en-AU" sz="1600" dirty="0">
                  <a:solidFill>
                    <a:schemeClr val="bg1"/>
                  </a:solidFill>
                </a:endParaRPr>
              </a:p>
              <a:p>
                <a:pPr algn="ctr"/>
                <a:endParaRPr lang="en-AU" sz="1600" dirty="0">
                  <a:solidFill>
                    <a:schemeClr val="bg1"/>
                  </a:solidFill>
                </a:endParaRPr>
              </a:p>
              <a:p>
                <a:pPr algn="ctr"/>
                <a:endParaRPr lang="en-AU" sz="1600" dirty="0">
                  <a:solidFill>
                    <a:schemeClr val="bg1"/>
                  </a:solidFill>
                </a:endParaRPr>
              </a:p>
              <a:p>
                <a:pPr algn="ctr"/>
                <a:endParaRPr lang="en-AU" sz="1600" dirty="0">
                  <a:solidFill>
                    <a:schemeClr val="bg1"/>
                  </a:solidFill>
                </a:endParaRPr>
              </a:p>
              <a:p>
                <a:pPr algn="ctr"/>
                <a:endParaRPr lang="en-AU" sz="1600" dirty="0">
                  <a:solidFill>
                    <a:schemeClr val="bg1"/>
                  </a:solidFill>
                </a:endParaRPr>
              </a:p>
            </p:txBody>
          </p:sp>
        </p:grpSp>
        <p:grpSp>
          <p:nvGrpSpPr>
            <p:cNvPr id="18" name="Group 17">
              <a:extLst>
                <a:ext uri="{FF2B5EF4-FFF2-40B4-BE49-F238E27FC236}">
                  <a16:creationId xmlns:a16="http://schemas.microsoft.com/office/drawing/2014/main" id="{E40D22EF-B1C2-B58D-85C3-0E86D174286F}"/>
                </a:ext>
              </a:extLst>
            </p:cNvPr>
            <p:cNvGrpSpPr/>
            <p:nvPr/>
          </p:nvGrpSpPr>
          <p:grpSpPr>
            <a:xfrm>
              <a:off x="3582682" y="1133250"/>
              <a:ext cx="2210766" cy="6490671"/>
              <a:chOff x="949123" y="726850"/>
              <a:chExt cx="2210766" cy="6490671"/>
            </a:xfrm>
          </p:grpSpPr>
          <p:sp>
            <p:nvSpPr>
              <p:cNvPr id="19" name="Rectangle: Rounded Corners 18">
                <a:extLst>
                  <a:ext uri="{FF2B5EF4-FFF2-40B4-BE49-F238E27FC236}">
                    <a16:creationId xmlns:a16="http://schemas.microsoft.com/office/drawing/2014/main" id="{B4FED4B1-F7E8-AE25-8679-FC59E5F882F0}"/>
                  </a:ext>
                </a:extLst>
              </p:cNvPr>
              <p:cNvSpPr/>
              <p:nvPr/>
            </p:nvSpPr>
            <p:spPr>
              <a:xfrm>
                <a:off x="949124" y="2518998"/>
                <a:ext cx="2210765" cy="3441964"/>
              </a:xfrm>
              <a:prstGeom prst="roundRect">
                <a:avLst>
                  <a:gd name="adj" fmla="val 737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0" name="Rectangle: Rounded Corners 19">
                <a:extLst>
                  <a:ext uri="{FF2B5EF4-FFF2-40B4-BE49-F238E27FC236}">
                    <a16:creationId xmlns:a16="http://schemas.microsoft.com/office/drawing/2014/main" id="{F78109A6-DB0B-E1BA-39EA-F2192FB0C896}"/>
                  </a:ext>
                </a:extLst>
              </p:cNvPr>
              <p:cNvSpPr/>
              <p:nvPr/>
            </p:nvSpPr>
            <p:spPr>
              <a:xfrm>
                <a:off x="949123" y="726850"/>
                <a:ext cx="2210765" cy="1680683"/>
              </a:xfrm>
              <a:prstGeom prst="roundRect">
                <a:avLst>
                  <a:gd name="adj" fmla="val 8943"/>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1" name="Oval 20">
                <a:extLst>
                  <a:ext uri="{FF2B5EF4-FFF2-40B4-BE49-F238E27FC236}">
                    <a16:creationId xmlns:a16="http://schemas.microsoft.com/office/drawing/2014/main" id="{8BD99283-84E5-64A3-BEAB-3BB0311AEB99}"/>
                  </a:ext>
                </a:extLst>
              </p:cNvPr>
              <p:cNvSpPr/>
              <p:nvPr/>
            </p:nvSpPr>
            <p:spPr>
              <a:xfrm>
                <a:off x="1229488"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2" name="Oval 21">
                <a:extLst>
                  <a:ext uri="{FF2B5EF4-FFF2-40B4-BE49-F238E27FC236}">
                    <a16:creationId xmlns:a16="http://schemas.microsoft.com/office/drawing/2014/main" id="{EF0096A9-1288-5086-09EC-385019FCC41F}"/>
                  </a:ext>
                </a:extLst>
              </p:cNvPr>
              <p:cNvSpPr/>
              <p:nvPr/>
            </p:nvSpPr>
            <p:spPr>
              <a:xfrm>
                <a:off x="1986343"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3" name="Oval 22">
                <a:extLst>
                  <a:ext uri="{FF2B5EF4-FFF2-40B4-BE49-F238E27FC236}">
                    <a16:creationId xmlns:a16="http://schemas.microsoft.com/office/drawing/2014/main" id="{68894119-0EDE-4116-069E-ABE722075F38}"/>
                  </a:ext>
                </a:extLst>
              </p:cNvPr>
              <p:cNvSpPr/>
              <p:nvPr/>
            </p:nvSpPr>
            <p:spPr>
              <a:xfrm>
                <a:off x="2743198"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4" name="Oval 23">
                <a:extLst>
                  <a:ext uri="{FF2B5EF4-FFF2-40B4-BE49-F238E27FC236}">
                    <a16:creationId xmlns:a16="http://schemas.microsoft.com/office/drawing/2014/main" id="{B15530C5-3F94-00E6-15DC-93174A190D7D}"/>
                  </a:ext>
                </a:extLst>
              </p:cNvPr>
              <p:cNvSpPr/>
              <p:nvPr/>
            </p:nvSpPr>
            <p:spPr>
              <a:xfrm>
                <a:off x="1229488" y="2625042"/>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5" name="Oval 24">
                <a:extLst>
                  <a:ext uri="{FF2B5EF4-FFF2-40B4-BE49-F238E27FC236}">
                    <a16:creationId xmlns:a16="http://schemas.microsoft.com/office/drawing/2014/main" id="{AB56CA0B-55C3-629D-B56A-2A29AE134927}"/>
                  </a:ext>
                </a:extLst>
              </p:cNvPr>
              <p:cNvSpPr/>
              <p:nvPr/>
            </p:nvSpPr>
            <p:spPr>
              <a:xfrm>
                <a:off x="1986343" y="2625041"/>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6" name="Oval 25">
                <a:extLst>
                  <a:ext uri="{FF2B5EF4-FFF2-40B4-BE49-F238E27FC236}">
                    <a16:creationId xmlns:a16="http://schemas.microsoft.com/office/drawing/2014/main" id="{090297C9-2BA0-0CD2-8DCC-76B7CC02BC01}"/>
                  </a:ext>
                </a:extLst>
              </p:cNvPr>
              <p:cNvSpPr/>
              <p:nvPr/>
            </p:nvSpPr>
            <p:spPr>
              <a:xfrm>
                <a:off x="2743198" y="26250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7" name="Rectangle: Rounded Corners 26">
                <a:extLst>
                  <a:ext uri="{FF2B5EF4-FFF2-40B4-BE49-F238E27FC236}">
                    <a16:creationId xmlns:a16="http://schemas.microsoft.com/office/drawing/2014/main" id="{9693B3C1-95B4-3F57-13DF-BC693FA06F59}"/>
                  </a:ext>
                </a:extLst>
              </p:cNvPr>
              <p:cNvSpPr/>
              <p:nvPr/>
            </p:nvSpPr>
            <p:spPr>
              <a:xfrm>
                <a:off x="1276590" y="2141451"/>
                <a:ext cx="11414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8" name="Rectangle: Rounded Corners 27">
                <a:extLst>
                  <a:ext uri="{FF2B5EF4-FFF2-40B4-BE49-F238E27FC236}">
                    <a16:creationId xmlns:a16="http://schemas.microsoft.com/office/drawing/2014/main" id="{CDBF2F94-4BA1-7DCB-A59F-DE28D4858253}"/>
                  </a:ext>
                </a:extLst>
              </p:cNvPr>
              <p:cNvSpPr/>
              <p:nvPr/>
            </p:nvSpPr>
            <p:spPr>
              <a:xfrm>
                <a:off x="2036660" y="2140549"/>
                <a:ext cx="10771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9" name="Rectangle: Rounded Corners 28">
                <a:extLst>
                  <a:ext uri="{FF2B5EF4-FFF2-40B4-BE49-F238E27FC236}">
                    <a16:creationId xmlns:a16="http://schemas.microsoft.com/office/drawing/2014/main" id="{AA2A267F-262F-ECE1-4739-E143B3956DFA}"/>
                  </a:ext>
                </a:extLst>
              </p:cNvPr>
              <p:cNvSpPr/>
              <p:nvPr/>
            </p:nvSpPr>
            <p:spPr>
              <a:xfrm>
                <a:off x="2796730" y="2139647"/>
                <a:ext cx="10771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1" name="TextBox 30">
                <a:extLst>
                  <a:ext uri="{FF2B5EF4-FFF2-40B4-BE49-F238E27FC236}">
                    <a16:creationId xmlns:a16="http://schemas.microsoft.com/office/drawing/2014/main" id="{2CF40559-BC17-A018-3664-5C3B83646D1D}"/>
                  </a:ext>
                </a:extLst>
              </p:cNvPr>
              <p:cNvSpPr txBox="1"/>
              <p:nvPr/>
            </p:nvSpPr>
            <p:spPr>
              <a:xfrm>
                <a:off x="1047440" y="2939427"/>
                <a:ext cx="2014130" cy="4278094"/>
              </a:xfrm>
              <a:prstGeom prst="rect">
                <a:avLst/>
              </a:prstGeom>
              <a:noFill/>
            </p:spPr>
            <p:txBody>
              <a:bodyPr wrap="square" rtlCol="0">
                <a:spAutoFit/>
              </a:bodyPr>
              <a:lstStyle/>
              <a:p>
                <a:pPr algn="ctr"/>
                <a:r>
                  <a:rPr lang="en-AU" sz="1600" dirty="0"/>
                  <a:t>Training for staff, volunteers, social prescribers etc</a:t>
                </a:r>
              </a:p>
              <a:p>
                <a:pPr algn="ctr"/>
                <a:endParaRPr lang="en-AU" sz="1600" dirty="0"/>
              </a:p>
              <a:p>
                <a:pPr algn="ctr"/>
                <a:r>
                  <a:rPr lang="en-AU" sz="1600" dirty="0"/>
                  <a:t>How to support people to access digital to support their lives</a:t>
                </a:r>
              </a:p>
              <a:p>
                <a:pPr algn="ctr"/>
                <a:endParaRPr lang="en-AU" sz="1600" dirty="0"/>
              </a:p>
              <a:p>
                <a:pPr algn="ctr"/>
                <a:r>
                  <a:rPr lang="en-AU" sz="1600" dirty="0"/>
                  <a:t>Benefit from Citizen Coin aligned to sessions</a:t>
                </a:r>
              </a:p>
              <a:p>
                <a:pPr algn="ctr"/>
                <a:endParaRPr lang="en-AU" sz="1600" dirty="0">
                  <a:solidFill>
                    <a:schemeClr val="bg1"/>
                  </a:solidFill>
                </a:endParaRPr>
              </a:p>
              <a:p>
                <a:pPr algn="ctr"/>
                <a:endParaRPr lang="en-AU" sz="1600" dirty="0">
                  <a:solidFill>
                    <a:schemeClr val="bg1"/>
                  </a:solidFill>
                </a:endParaRPr>
              </a:p>
              <a:p>
                <a:pPr algn="ctr"/>
                <a:endParaRPr lang="en-AU" sz="1600" dirty="0">
                  <a:solidFill>
                    <a:schemeClr val="bg1"/>
                  </a:solidFill>
                </a:endParaRPr>
              </a:p>
              <a:p>
                <a:pPr algn="ctr"/>
                <a:endParaRPr lang="en-AU" sz="1600" dirty="0">
                  <a:solidFill>
                    <a:schemeClr val="bg1"/>
                  </a:solidFill>
                </a:endParaRPr>
              </a:p>
              <a:p>
                <a:pPr algn="ctr"/>
                <a:endParaRPr lang="en-AU" sz="1600" dirty="0">
                  <a:solidFill>
                    <a:schemeClr val="bg1"/>
                  </a:solidFill>
                </a:endParaRPr>
              </a:p>
            </p:txBody>
          </p:sp>
        </p:grpSp>
        <p:grpSp>
          <p:nvGrpSpPr>
            <p:cNvPr id="32" name="Group 31">
              <a:extLst>
                <a:ext uri="{FF2B5EF4-FFF2-40B4-BE49-F238E27FC236}">
                  <a16:creationId xmlns:a16="http://schemas.microsoft.com/office/drawing/2014/main" id="{ACF904AD-AFA9-D6A3-460D-D8AB3812220C}"/>
                </a:ext>
              </a:extLst>
            </p:cNvPr>
            <p:cNvGrpSpPr/>
            <p:nvPr/>
          </p:nvGrpSpPr>
          <p:grpSpPr>
            <a:xfrm>
              <a:off x="6140041" y="1006390"/>
              <a:ext cx="2210766" cy="5360972"/>
              <a:chOff x="949123" y="599990"/>
              <a:chExt cx="2210766" cy="5360972"/>
            </a:xfrm>
          </p:grpSpPr>
          <p:sp>
            <p:nvSpPr>
              <p:cNvPr id="33" name="Rectangle: Rounded Corners 32">
                <a:extLst>
                  <a:ext uri="{FF2B5EF4-FFF2-40B4-BE49-F238E27FC236}">
                    <a16:creationId xmlns:a16="http://schemas.microsoft.com/office/drawing/2014/main" id="{A113D6EE-E8C9-F341-4ADF-EB041C52B60C}"/>
                  </a:ext>
                </a:extLst>
              </p:cNvPr>
              <p:cNvSpPr/>
              <p:nvPr/>
            </p:nvSpPr>
            <p:spPr>
              <a:xfrm>
                <a:off x="949124" y="2518998"/>
                <a:ext cx="2210765" cy="3441964"/>
              </a:xfrm>
              <a:prstGeom prst="roundRect">
                <a:avLst>
                  <a:gd name="adj" fmla="val 737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4" name="Rectangle: Rounded Corners 33">
                <a:extLst>
                  <a:ext uri="{FF2B5EF4-FFF2-40B4-BE49-F238E27FC236}">
                    <a16:creationId xmlns:a16="http://schemas.microsoft.com/office/drawing/2014/main" id="{28313841-0160-4F94-C951-445980E452DB}"/>
                  </a:ext>
                </a:extLst>
              </p:cNvPr>
              <p:cNvSpPr/>
              <p:nvPr/>
            </p:nvSpPr>
            <p:spPr>
              <a:xfrm>
                <a:off x="949123" y="599990"/>
                <a:ext cx="2194800" cy="1609748"/>
              </a:xfrm>
              <a:prstGeom prst="roundRect">
                <a:avLst>
                  <a:gd name="adj" fmla="val 8943"/>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a:solidFill>
                      <a:schemeClr val="tx1"/>
                    </a:solidFill>
                  </a:rPr>
                  <a:t>Devices for organisations   and to allocate to individuals  </a:t>
                </a:r>
              </a:p>
            </p:txBody>
          </p:sp>
          <p:sp>
            <p:nvSpPr>
              <p:cNvPr id="35" name="Oval 34">
                <a:extLst>
                  <a:ext uri="{FF2B5EF4-FFF2-40B4-BE49-F238E27FC236}">
                    <a16:creationId xmlns:a16="http://schemas.microsoft.com/office/drawing/2014/main" id="{2B5C822C-28EB-0561-5B4A-DB827A5626F7}"/>
                  </a:ext>
                </a:extLst>
              </p:cNvPr>
              <p:cNvSpPr/>
              <p:nvPr/>
            </p:nvSpPr>
            <p:spPr>
              <a:xfrm>
                <a:off x="1229488"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6" name="Oval 35">
                <a:extLst>
                  <a:ext uri="{FF2B5EF4-FFF2-40B4-BE49-F238E27FC236}">
                    <a16:creationId xmlns:a16="http://schemas.microsoft.com/office/drawing/2014/main" id="{3F21BF11-3332-409B-F2AD-CBE2DED8155C}"/>
                  </a:ext>
                </a:extLst>
              </p:cNvPr>
              <p:cNvSpPr/>
              <p:nvPr/>
            </p:nvSpPr>
            <p:spPr>
              <a:xfrm>
                <a:off x="1986343"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7" name="Oval 36">
                <a:extLst>
                  <a:ext uri="{FF2B5EF4-FFF2-40B4-BE49-F238E27FC236}">
                    <a16:creationId xmlns:a16="http://schemas.microsoft.com/office/drawing/2014/main" id="{67DD905F-F88A-6777-2222-04DCE6232932}"/>
                  </a:ext>
                </a:extLst>
              </p:cNvPr>
              <p:cNvSpPr/>
              <p:nvPr/>
            </p:nvSpPr>
            <p:spPr>
              <a:xfrm>
                <a:off x="2743198"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8" name="Oval 37">
                <a:extLst>
                  <a:ext uri="{FF2B5EF4-FFF2-40B4-BE49-F238E27FC236}">
                    <a16:creationId xmlns:a16="http://schemas.microsoft.com/office/drawing/2014/main" id="{AB590EA3-0E98-0129-0DA1-D603E098C9E7}"/>
                  </a:ext>
                </a:extLst>
              </p:cNvPr>
              <p:cNvSpPr/>
              <p:nvPr/>
            </p:nvSpPr>
            <p:spPr>
              <a:xfrm>
                <a:off x="1229488" y="2625042"/>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9" name="Oval 38">
                <a:extLst>
                  <a:ext uri="{FF2B5EF4-FFF2-40B4-BE49-F238E27FC236}">
                    <a16:creationId xmlns:a16="http://schemas.microsoft.com/office/drawing/2014/main" id="{FA335B1B-2D2F-BD40-D699-5404E70E38DD}"/>
                  </a:ext>
                </a:extLst>
              </p:cNvPr>
              <p:cNvSpPr/>
              <p:nvPr/>
            </p:nvSpPr>
            <p:spPr>
              <a:xfrm>
                <a:off x="1986343" y="2625041"/>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0" name="Oval 39">
                <a:extLst>
                  <a:ext uri="{FF2B5EF4-FFF2-40B4-BE49-F238E27FC236}">
                    <a16:creationId xmlns:a16="http://schemas.microsoft.com/office/drawing/2014/main" id="{1AFC6F66-21D9-0B95-DACE-AA94D0F8985D}"/>
                  </a:ext>
                </a:extLst>
              </p:cNvPr>
              <p:cNvSpPr/>
              <p:nvPr/>
            </p:nvSpPr>
            <p:spPr>
              <a:xfrm>
                <a:off x="2743198" y="26250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1" name="Rectangle: Rounded Corners 40">
                <a:extLst>
                  <a:ext uri="{FF2B5EF4-FFF2-40B4-BE49-F238E27FC236}">
                    <a16:creationId xmlns:a16="http://schemas.microsoft.com/office/drawing/2014/main" id="{5C35F37E-55AA-075D-A6BB-75F2434335FC}"/>
                  </a:ext>
                </a:extLst>
              </p:cNvPr>
              <p:cNvSpPr/>
              <p:nvPr/>
            </p:nvSpPr>
            <p:spPr>
              <a:xfrm>
                <a:off x="1276590" y="2141451"/>
                <a:ext cx="11414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2" name="Rectangle: Rounded Corners 41">
                <a:extLst>
                  <a:ext uri="{FF2B5EF4-FFF2-40B4-BE49-F238E27FC236}">
                    <a16:creationId xmlns:a16="http://schemas.microsoft.com/office/drawing/2014/main" id="{EFC3385C-62E3-9A5B-4651-E6D70DB2CE55}"/>
                  </a:ext>
                </a:extLst>
              </p:cNvPr>
              <p:cNvSpPr/>
              <p:nvPr/>
            </p:nvSpPr>
            <p:spPr>
              <a:xfrm>
                <a:off x="2036660" y="2140549"/>
                <a:ext cx="10771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3" name="Rectangle: Rounded Corners 42">
                <a:extLst>
                  <a:ext uri="{FF2B5EF4-FFF2-40B4-BE49-F238E27FC236}">
                    <a16:creationId xmlns:a16="http://schemas.microsoft.com/office/drawing/2014/main" id="{25D36FDE-401D-F633-00AD-D68DAA0BD663}"/>
                  </a:ext>
                </a:extLst>
              </p:cNvPr>
              <p:cNvSpPr/>
              <p:nvPr/>
            </p:nvSpPr>
            <p:spPr>
              <a:xfrm>
                <a:off x="2796730" y="2139647"/>
                <a:ext cx="10771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4" name="TextBox 43">
                <a:extLst>
                  <a:ext uri="{FF2B5EF4-FFF2-40B4-BE49-F238E27FC236}">
                    <a16:creationId xmlns:a16="http://schemas.microsoft.com/office/drawing/2014/main" id="{0E58D34C-94EC-2FEE-6A50-808B1CF5165D}"/>
                  </a:ext>
                </a:extLst>
              </p:cNvPr>
              <p:cNvSpPr txBox="1"/>
              <p:nvPr/>
            </p:nvSpPr>
            <p:spPr>
              <a:xfrm>
                <a:off x="1175488" y="3332342"/>
                <a:ext cx="184731" cy="461665"/>
              </a:xfrm>
              <a:prstGeom prst="rect">
                <a:avLst/>
              </a:prstGeom>
              <a:noFill/>
            </p:spPr>
            <p:txBody>
              <a:bodyPr wrap="none" rtlCol="0">
                <a:spAutoFit/>
              </a:bodyPr>
              <a:lstStyle/>
              <a:p>
                <a:endParaRPr lang="en-AU" sz="2400" b="1" dirty="0">
                  <a:solidFill>
                    <a:schemeClr val="bg1"/>
                  </a:solidFill>
                </a:endParaRPr>
              </a:p>
            </p:txBody>
          </p:sp>
        </p:grpSp>
        <p:grpSp>
          <p:nvGrpSpPr>
            <p:cNvPr id="46" name="Group 45">
              <a:extLst>
                <a:ext uri="{FF2B5EF4-FFF2-40B4-BE49-F238E27FC236}">
                  <a16:creationId xmlns:a16="http://schemas.microsoft.com/office/drawing/2014/main" id="{8C3F59E7-481B-5C96-9CAD-40581CBDF6C3}"/>
                </a:ext>
              </a:extLst>
            </p:cNvPr>
            <p:cNvGrpSpPr/>
            <p:nvPr/>
          </p:nvGrpSpPr>
          <p:grpSpPr>
            <a:xfrm>
              <a:off x="8636906" y="1101714"/>
              <a:ext cx="2271260" cy="5265648"/>
              <a:chOff x="888629" y="695314"/>
              <a:chExt cx="2271260" cy="5265648"/>
            </a:xfrm>
          </p:grpSpPr>
          <p:sp>
            <p:nvSpPr>
              <p:cNvPr id="47" name="Rectangle: Rounded Corners 46">
                <a:extLst>
                  <a:ext uri="{FF2B5EF4-FFF2-40B4-BE49-F238E27FC236}">
                    <a16:creationId xmlns:a16="http://schemas.microsoft.com/office/drawing/2014/main" id="{FACD84B6-ABE9-2970-6606-B6682BE48390}"/>
                  </a:ext>
                </a:extLst>
              </p:cNvPr>
              <p:cNvSpPr/>
              <p:nvPr/>
            </p:nvSpPr>
            <p:spPr>
              <a:xfrm>
                <a:off x="949124" y="2518998"/>
                <a:ext cx="2210765" cy="3441964"/>
              </a:xfrm>
              <a:prstGeom prst="roundRect">
                <a:avLst>
                  <a:gd name="adj" fmla="val 737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8" name="Rectangle: Rounded Corners 47">
                <a:extLst>
                  <a:ext uri="{FF2B5EF4-FFF2-40B4-BE49-F238E27FC236}">
                    <a16:creationId xmlns:a16="http://schemas.microsoft.com/office/drawing/2014/main" id="{29996E98-722C-4B00-0B66-7E7A614BD1F5}"/>
                  </a:ext>
                </a:extLst>
              </p:cNvPr>
              <p:cNvSpPr/>
              <p:nvPr/>
            </p:nvSpPr>
            <p:spPr>
              <a:xfrm>
                <a:off x="888629" y="695314"/>
                <a:ext cx="2271260" cy="1712220"/>
              </a:xfrm>
              <a:prstGeom prst="roundRect">
                <a:avLst>
                  <a:gd name="adj" fmla="val 8943"/>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a:solidFill>
                      <a:schemeClr val="tx1"/>
                    </a:solidFill>
                  </a:rPr>
                  <a:t> Digital Inclusion Officer </a:t>
                </a:r>
                <a:endParaRPr lang="en-AU" sz="2000" b="1" dirty="0"/>
              </a:p>
            </p:txBody>
          </p:sp>
          <p:sp>
            <p:nvSpPr>
              <p:cNvPr id="49" name="Oval 48">
                <a:extLst>
                  <a:ext uri="{FF2B5EF4-FFF2-40B4-BE49-F238E27FC236}">
                    <a16:creationId xmlns:a16="http://schemas.microsoft.com/office/drawing/2014/main" id="{ED0E4AE6-8120-DC3C-6B79-D6704A8830B2}"/>
                  </a:ext>
                </a:extLst>
              </p:cNvPr>
              <p:cNvSpPr/>
              <p:nvPr/>
            </p:nvSpPr>
            <p:spPr>
              <a:xfrm>
                <a:off x="1229488"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0" name="Oval 49">
                <a:extLst>
                  <a:ext uri="{FF2B5EF4-FFF2-40B4-BE49-F238E27FC236}">
                    <a16:creationId xmlns:a16="http://schemas.microsoft.com/office/drawing/2014/main" id="{5EDED5DF-F44E-897D-8700-4684A922D778}"/>
                  </a:ext>
                </a:extLst>
              </p:cNvPr>
              <p:cNvSpPr/>
              <p:nvPr/>
            </p:nvSpPr>
            <p:spPr>
              <a:xfrm>
                <a:off x="1986343"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1" name="Oval 50">
                <a:extLst>
                  <a:ext uri="{FF2B5EF4-FFF2-40B4-BE49-F238E27FC236}">
                    <a16:creationId xmlns:a16="http://schemas.microsoft.com/office/drawing/2014/main" id="{21B76BE4-38FC-744B-E67A-55741A989C50}"/>
                  </a:ext>
                </a:extLst>
              </p:cNvPr>
              <p:cNvSpPr/>
              <p:nvPr/>
            </p:nvSpPr>
            <p:spPr>
              <a:xfrm>
                <a:off x="2743198" y="20408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2" name="Oval 51">
                <a:extLst>
                  <a:ext uri="{FF2B5EF4-FFF2-40B4-BE49-F238E27FC236}">
                    <a16:creationId xmlns:a16="http://schemas.microsoft.com/office/drawing/2014/main" id="{A2301AD1-C363-927F-5C3A-3EE1200784A7}"/>
                  </a:ext>
                </a:extLst>
              </p:cNvPr>
              <p:cNvSpPr/>
              <p:nvPr/>
            </p:nvSpPr>
            <p:spPr>
              <a:xfrm>
                <a:off x="1229488" y="2625042"/>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3" name="Oval 52">
                <a:extLst>
                  <a:ext uri="{FF2B5EF4-FFF2-40B4-BE49-F238E27FC236}">
                    <a16:creationId xmlns:a16="http://schemas.microsoft.com/office/drawing/2014/main" id="{EA0453F2-15FF-2328-7411-BCD37EFD806F}"/>
                  </a:ext>
                </a:extLst>
              </p:cNvPr>
              <p:cNvSpPr/>
              <p:nvPr/>
            </p:nvSpPr>
            <p:spPr>
              <a:xfrm>
                <a:off x="1986343" y="2625041"/>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4" name="Oval 53">
                <a:extLst>
                  <a:ext uri="{FF2B5EF4-FFF2-40B4-BE49-F238E27FC236}">
                    <a16:creationId xmlns:a16="http://schemas.microsoft.com/office/drawing/2014/main" id="{6B7BA2E5-A463-675B-E392-383536D3C601}"/>
                  </a:ext>
                </a:extLst>
              </p:cNvPr>
              <p:cNvSpPr/>
              <p:nvPr/>
            </p:nvSpPr>
            <p:spPr>
              <a:xfrm>
                <a:off x="2743198" y="2625040"/>
                <a:ext cx="208345" cy="20834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5" name="Rectangle: Rounded Corners 54">
                <a:extLst>
                  <a:ext uri="{FF2B5EF4-FFF2-40B4-BE49-F238E27FC236}">
                    <a16:creationId xmlns:a16="http://schemas.microsoft.com/office/drawing/2014/main" id="{61FF421F-8C18-D873-1048-DB20969AD7B5}"/>
                  </a:ext>
                </a:extLst>
              </p:cNvPr>
              <p:cNvSpPr/>
              <p:nvPr/>
            </p:nvSpPr>
            <p:spPr>
              <a:xfrm>
                <a:off x="1276590" y="2141451"/>
                <a:ext cx="11414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6" name="Rectangle: Rounded Corners 55">
                <a:extLst>
                  <a:ext uri="{FF2B5EF4-FFF2-40B4-BE49-F238E27FC236}">
                    <a16:creationId xmlns:a16="http://schemas.microsoft.com/office/drawing/2014/main" id="{4FD60375-4529-CEDA-377E-C5C9A65AB951}"/>
                  </a:ext>
                </a:extLst>
              </p:cNvPr>
              <p:cNvSpPr/>
              <p:nvPr/>
            </p:nvSpPr>
            <p:spPr>
              <a:xfrm>
                <a:off x="2036660" y="2140549"/>
                <a:ext cx="10771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7" name="Rectangle: Rounded Corners 56">
                <a:extLst>
                  <a:ext uri="{FF2B5EF4-FFF2-40B4-BE49-F238E27FC236}">
                    <a16:creationId xmlns:a16="http://schemas.microsoft.com/office/drawing/2014/main" id="{3EE21368-2A4C-E892-2639-94FD46915ED9}"/>
                  </a:ext>
                </a:extLst>
              </p:cNvPr>
              <p:cNvSpPr/>
              <p:nvPr/>
            </p:nvSpPr>
            <p:spPr>
              <a:xfrm>
                <a:off x="2796730" y="2139647"/>
                <a:ext cx="107710" cy="588663"/>
              </a:xfrm>
              <a:prstGeom prst="roundRect">
                <a:avLst>
                  <a:gd name="adj" fmla="val 31271"/>
                </a:avLst>
              </a:prstGeom>
              <a:gradFill flip="none" rotWithShape="1">
                <a:gsLst>
                  <a:gs pos="45862">
                    <a:schemeClr val="bg1">
                      <a:lumMod val="85000"/>
                    </a:schemeClr>
                  </a:gs>
                  <a:gs pos="0">
                    <a:schemeClr val="accent3">
                      <a:lumMod val="89000"/>
                    </a:schemeClr>
                  </a:gs>
                  <a:gs pos="7000">
                    <a:schemeClr val="accent3">
                      <a:lumMod val="89000"/>
                    </a:schemeClr>
                  </a:gs>
                  <a:gs pos="69000">
                    <a:schemeClr val="bg1">
                      <a:lumMod val="85000"/>
                    </a:schemeClr>
                  </a:gs>
                  <a:gs pos="97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9" name="TextBox 58">
                <a:extLst>
                  <a:ext uri="{FF2B5EF4-FFF2-40B4-BE49-F238E27FC236}">
                    <a16:creationId xmlns:a16="http://schemas.microsoft.com/office/drawing/2014/main" id="{22E0F3D5-85B9-4CA8-E138-E4176899EDAF}"/>
                  </a:ext>
                </a:extLst>
              </p:cNvPr>
              <p:cNvSpPr txBox="1"/>
              <p:nvPr/>
            </p:nvSpPr>
            <p:spPr>
              <a:xfrm>
                <a:off x="1060289" y="2905105"/>
                <a:ext cx="2020410" cy="3046988"/>
              </a:xfrm>
              <a:prstGeom prst="rect">
                <a:avLst/>
              </a:prstGeom>
              <a:noFill/>
            </p:spPr>
            <p:txBody>
              <a:bodyPr wrap="square" rtlCol="0">
                <a:spAutoFit/>
              </a:bodyPr>
              <a:lstStyle/>
              <a:p>
                <a:pPr marL="285750" indent="-285750">
                  <a:buFont typeface="Arial" panose="020B0604020202020204" pitchFamily="34" charset="0"/>
                  <a:buChar char="•"/>
                </a:pPr>
                <a:r>
                  <a:rPr lang="en-AU" sz="1600" dirty="0"/>
                  <a:t>Digital Drop in development and support</a:t>
                </a:r>
              </a:p>
              <a:p>
                <a:pPr marL="285750" indent="-285750">
                  <a:buFont typeface="Arial" panose="020B0604020202020204" pitchFamily="34" charset="0"/>
                  <a:buChar char="•"/>
                </a:pPr>
                <a:r>
                  <a:rPr lang="en-AU" sz="1600" dirty="0"/>
                  <a:t>Training staff and volunteers as digital friends </a:t>
                </a:r>
              </a:p>
              <a:p>
                <a:pPr marL="285750" indent="-285750">
                  <a:buFont typeface="Arial" panose="020B0604020202020204" pitchFamily="34" charset="0"/>
                  <a:buChar char="•"/>
                </a:pPr>
                <a:endParaRPr lang="en-AU" sz="1600" dirty="0"/>
              </a:p>
              <a:p>
                <a:pPr marL="285750" indent="-285750">
                  <a:buFont typeface="Arial" panose="020B0604020202020204" pitchFamily="34" charset="0"/>
                  <a:buChar char="•"/>
                </a:pPr>
                <a:r>
                  <a:rPr lang="en-AU" sz="1600" dirty="0"/>
                  <a:t>Funding opportunities and application support</a:t>
                </a:r>
              </a:p>
              <a:p>
                <a:pPr algn="ctr"/>
                <a:endParaRPr lang="en-AU" sz="1600" dirty="0">
                  <a:solidFill>
                    <a:schemeClr val="bg1"/>
                  </a:solidFill>
                </a:endParaRPr>
              </a:p>
            </p:txBody>
          </p:sp>
        </p:grpSp>
        <p:sp>
          <p:nvSpPr>
            <p:cNvPr id="66" name="TextBox 65">
              <a:extLst>
                <a:ext uri="{FF2B5EF4-FFF2-40B4-BE49-F238E27FC236}">
                  <a16:creationId xmlns:a16="http://schemas.microsoft.com/office/drawing/2014/main" id="{C7B9B064-29C3-1F46-4060-BAE690984092}"/>
                </a:ext>
              </a:extLst>
            </p:cNvPr>
            <p:cNvSpPr txBox="1"/>
            <p:nvPr/>
          </p:nvSpPr>
          <p:spPr>
            <a:xfrm>
              <a:off x="859384" y="385024"/>
              <a:ext cx="4336717" cy="523220"/>
            </a:xfrm>
            <a:prstGeom prst="rect">
              <a:avLst/>
            </a:prstGeom>
            <a:noFill/>
          </p:spPr>
          <p:txBody>
            <a:bodyPr wrap="square" rtlCol="0">
              <a:spAutoFit/>
            </a:bodyPr>
            <a:lstStyle/>
            <a:p>
              <a:endParaRPr lang="en-AU" sz="2800" b="1" dirty="0"/>
            </a:p>
          </p:txBody>
        </p:sp>
      </p:grpSp>
      <p:sp>
        <p:nvSpPr>
          <p:cNvPr id="65" name="Rectangle: Rounded Corners 4">
            <a:extLst>
              <a:ext uri="{FF2B5EF4-FFF2-40B4-BE49-F238E27FC236}">
                <a16:creationId xmlns:a16="http://schemas.microsoft.com/office/drawing/2014/main" id="{0F48CF0B-3099-0BED-2721-0BB247373A5F}"/>
              </a:ext>
            </a:extLst>
          </p:cNvPr>
          <p:cNvSpPr/>
          <p:nvPr/>
        </p:nvSpPr>
        <p:spPr>
          <a:xfrm>
            <a:off x="3663929" y="1410278"/>
            <a:ext cx="2173306" cy="1623912"/>
          </a:xfrm>
          <a:prstGeom prst="roundRect">
            <a:avLst>
              <a:gd name="adj" fmla="val 8943"/>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a:solidFill>
                  <a:schemeClr val="tx1"/>
                </a:solidFill>
              </a:rPr>
              <a:t>Digital Friends Training </a:t>
            </a:r>
          </a:p>
        </p:txBody>
      </p:sp>
      <p:sp>
        <p:nvSpPr>
          <p:cNvPr id="61" name="Rectangle 60">
            <a:extLst>
              <a:ext uri="{FF2B5EF4-FFF2-40B4-BE49-F238E27FC236}">
                <a16:creationId xmlns:a16="http://schemas.microsoft.com/office/drawing/2014/main" id="{46EEBD43-89B2-5608-E712-D907F98F4B1D}"/>
              </a:ext>
            </a:extLst>
          </p:cNvPr>
          <p:cNvSpPr/>
          <p:nvPr/>
        </p:nvSpPr>
        <p:spPr>
          <a:xfrm>
            <a:off x="6352267" y="3411141"/>
            <a:ext cx="1798759" cy="3539430"/>
          </a:xfrm>
          <a:prstGeom prst="rect">
            <a:avLst/>
          </a:prstGeom>
        </p:spPr>
        <p:txBody>
          <a:bodyPr wrap="square">
            <a:spAutoFit/>
          </a:bodyPr>
          <a:lstStyle/>
          <a:p>
            <a:pPr algn="ctr"/>
            <a:endParaRPr lang="en-AU" sz="1600" dirty="0"/>
          </a:p>
          <a:p>
            <a:r>
              <a:rPr lang="en-AU" sz="1600" dirty="0"/>
              <a:t>Chromebooks and iPads for support  projects </a:t>
            </a:r>
          </a:p>
          <a:p>
            <a:endParaRPr lang="en-AU" sz="1600" dirty="0"/>
          </a:p>
          <a:p>
            <a:r>
              <a:rPr lang="en-AU" sz="1600" dirty="0"/>
              <a:t>A range of devices  smartphones etc for individuals aligned to projects</a:t>
            </a:r>
          </a:p>
          <a:p>
            <a:endParaRPr lang="en-AU" sz="1600" dirty="0"/>
          </a:p>
          <a:p>
            <a:r>
              <a:rPr lang="en-AU" sz="1600" dirty="0"/>
              <a:t>5year free broadband connections </a:t>
            </a:r>
          </a:p>
          <a:p>
            <a:pPr algn="ctr"/>
            <a:endParaRPr lang="en-AU" sz="1600" dirty="0">
              <a:solidFill>
                <a:schemeClr val="bg1"/>
              </a:solidFill>
            </a:endParaRPr>
          </a:p>
        </p:txBody>
      </p:sp>
      <p:sp>
        <p:nvSpPr>
          <p:cNvPr id="30" name="TextBox 29">
            <a:extLst>
              <a:ext uri="{FF2B5EF4-FFF2-40B4-BE49-F238E27FC236}">
                <a16:creationId xmlns:a16="http://schemas.microsoft.com/office/drawing/2014/main" id="{8E99C607-72DC-462A-230D-8148F04A7532}"/>
              </a:ext>
            </a:extLst>
          </p:cNvPr>
          <p:cNvSpPr txBox="1"/>
          <p:nvPr/>
        </p:nvSpPr>
        <p:spPr>
          <a:xfrm>
            <a:off x="1071609" y="385024"/>
            <a:ext cx="9186296" cy="523220"/>
          </a:xfrm>
          <a:prstGeom prst="rect">
            <a:avLst/>
          </a:prstGeom>
          <a:noFill/>
        </p:spPr>
        <p:txBody>
          <a:bodyPr wrap="square" rtlCol="0">
            <a:spAutoFit/>
          </a:bodyPr>
          <a:lstStyle/>
          <a:p>
            <a:r>
              <a:rPr lang="en-AU" sz="2800" b="1" dirty="0"/>
              <a:t>Support Available for Organisations  </a:t>
            </a:r>
          </a:p>
        </p:txBody>
      </p:sp>
    </p:spTree>
    <p:extLst>
      <p:ext uri="{BB962C8B-B14F-4D97-AF65-F5344CB8AC3E}">
        <p14:creationId xmlns:p14="http://schemas.microsoft.com/office/powerpoint/2010/main" val="3403300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5344" y="921735"/>
            <a:ext cx="10515600" cy="5360532"/>
          </a:xfrm>
        </p:spPr>
        <p:txBody>
          <a:bodyPr/>
          <a:lstStyle/>
          <a:p>
            <a:pPr marL="0" indent="0">
              <a:buNone/>
            </a:pPr>
            <a:endParaRPr lang="en-GB" dirty="0"/>
          </a:p>
          <a:p>
            <a:pPr marL="0" indent="0">
              <a:buNone/>
            </a:pPr>
            <a:endParaRPr lang="en-GB" dirty="0"/>
          </a:p>
          <a:p>
            <a:pPr marL="0" indent="0">
              <a:buNone/>
            </a:pPr>
            <a:endParaRPr lang="en-GB" dirty="0"/>
          </a:p>
          <a:p>
            <a:pPr marL="0" indent="0">
              <a:buNone/>
            </a:pPr>
            <a:r>
              <a:rPr lang="en-GB" dirty="0"/>
              <a:t>Let’s work together to reduce the digital divide </a:t>
            </a:r>
          </a:p>
          <a:p>
            <a:pPr marL="0" indent="0">
              <a:buNone/>
            </a:pPr>
            <a:endParaRPr lang="en-GB" dirty="0"/>
          </a:p>
          <a:p>
            <a:pPr marL="0" indent="0">
              <a:buNone/>
            </a:pPr>
            <a:r>
              <a:rPr lang="en-GB" dirty="0"/>
              <a:t>Get in touch for more information </a:t>
            </a:r>
          </a:p>
          <a:p>
            <a:pPr marL="0" indent="0">
              <a:buNone/>
            </a:pPr>
            <a:endParaRPr lang="en-GB" dirty="0"/>
          </a:p>
          <a:p>
            <a:pPr marL="0" indent="0">
              <a:buNone/>
            </a:pPr>
            <a:r>
              <a:rPr lang="en-GB" sz="2800" dirty="0">
                <a:hlinkClick r:id="rId2"/>
              </a:rPr>
              <a:t>Sharon.sanders@bradford.gov.uk</a:t>
            </a:r>
            <a:br>
              <a:rPr lang="en-GB" sz="2800" dirty="0"/>
            </a:br>
            <a:r>
              <a:rPr lang="en-GB" dirty="0"/>
              <a:t> </a:t>
            </a:r>
          </a:p>
        </p:txBody>
      </p:sp>
      <p:pic>
        <p:nvPicPr>
          <p:cNvPr id="1026" name="Picture 2">
            <a:extLst>
              <a:ext uri="{FF2B5EF4-FFF2-40B4-BE49-F238E27FC236}">
                <a16:creationId xmlns:a16="http://schemas.microsoft.com/office/drawing/2014/main" id="{00D67075-4514-B149-DFF6-C084C3558F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68737" y="278137"/>
            <a:ext cx="4095796" cy="31508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6805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04BEEAA1EB81044AB80D551B949D7C7" ma:contentTypeVersion="7" ma:contentTypeDescription="Create a new document." ma:contentTypeScope="" ma:versionID="b50e4cdffa68dffd986e3b35de6ea813">
  <xsd:schema xmlns:xsd="http://www.w3.org/2001/XMLSchema" xmlns:xs="http://www.w3.org/2001/XMLSchema" xmlns:p="http://schemas.microsoft.com/office/2006/metadata/properties" xmlns:ns3="ce2aab35-e206-4898-bace-03cc4297625b" xmlns:ns4="21187c48-f2de-48a1-be89-f483b7eb7569" targetNamespace="http://schemas.microsoft.com/office/2006/metadata/properties" ma:root="true" ma:fieldsID="5a64b2533be0a0f7de7b5b182cae22b1" ns3:_="" ns4:_="">
    <xsd:import namespace="ce2aab35-e206-4898-bace-03cc4297625b"/>
    <xsd:import namespace="21187c48-f2de-48a1-be89-f483b7eb7569"/>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2aab35-e206-4898-bace-03cc429762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1187c48-f2de-48a1-be89-f483b7eb756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73C7D0-AB49-47F9-BC9E-9AC694C015C5}">
  <ds:schemaRefs>
    <ds:schemaRef ds:uri="http://purl.org/dc/elements/1.1/"/>
    <ds:schemaRef ds:uri="http://schemas.microsoft.com/office/2006/metadata/properties"/>
    <ds:schemaRef ds:uri="21187c48-f2de-48a1-be89-f483b7eb7569"/>
    <ds:schemaRef ds:uri="http://purl.org/dc/terms/"/>
    <ds:schemaRef ds:uri="ce2aab35-e206-4898-bace-03cc4297625b"/>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E69486FE-8DB1-464E-884E-5DB8150AEE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2aab35-e206-4898-bace-03cc4297625b"/>
    <ds:schemaRef ds:uri="21187c48-f2de-48a1-be89-f483b7eb75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5EC7108-3342-41B9-8CB5-CB476D93AD2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TotalTime>
  <Words>389</Words>
  <Application>Microsoft Office PowerPoint</Application>
  <PresentationFormat>Widescreen</PresentationFormat>
  <Paragraphs>96</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Helvetica</vt:lpstr>
      <vt:lpstr>Office Theme</vt:lpstr>
      <vt:lpstr>Bradford Digital Inclusion Programme  </vt:lpstr>
      <vt:lpstr>       Digital Inclusion Programme Ambition  No citizens of Bradford District will be excluded from having access to digital devices, adequate affordable connectivity and the necessary skills to use them to improve their livelihoods.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Inclusion Programme   Sharon Sanders Digital Inclusion Programme Manager</dc:title>
  <dc:creator>Sharon Sanders</dc:creator>
  <cp:lastModifiedBy>Ian Brewer</cp:lastModifiedBy>
  <cp:revision>33</cp:revision>
  <dcterms:created xsi:type="dcterms:W3CDTF">2023-04-17T13:41:13Z</dcterms:created>
  <dcterms:modified xsi:type="dcterms:W3CDTF">2025-01-27T20:21:18Z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0x010100104BEEAA1EB81044AB80D551B949D7C7</vt:lpwstr>
  </property>
</Properties>
</file>