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3" r:id="rId3"/>
    <p:sldMasterId id="2147483668" r:id="rId4"/>
    <p:sldMasterId id="2147483653" r:id="rId5"/>
  </p:sldMasterIdLst>
  <p:notesMasterIdLst>
    <p:notesMasterId r:id="rId13"/>
  </p:notesMasterIdLst>
  <p:sldIdLst>
    <p:sldId id="256" r:id="rId6"/>
    <p:sldId id="260" r:id="rId7"/>
    <p:sldId id="261" r:id="rId8"/>
    <p:sldId id="262" r:id="rId9"/>
    <p:sldId id="477" r:id="rId10"/>
    <p:sldId id="478" r:id="rId11"/>
    <p:sldId id="4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4"/>
    <a:srgbClr val="006E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69" d="100"/>
          <a:sy n="69" d="100"/>
        </p:scale>
        <p:origin x="780" y="60"/>
      </p:cViewPr>
      <p:guideLst/>
    </p:cSldViewPr>
  </p:slideViewPr>
  <p:notesTextViewPr>
    <p:cViewPr>
      <p:scale>
        <a:sx n="1" d="1"/>
        <a:sy n="1" d="1"/>
      </p:scale>
      <p:origin x="0" y="0"/>
    </p:cViewPr>
  </p:notesTextViewPr>
  <p:notesViewPr>
    <p:cSldViewPr snapToGrid="0" snapToObjects="1">
      <p:cViewPr varScale="1">
        <p:scale>
          <a:sx n="84" d="100"/>
          <a:sy n="84" d="100"/>
        </p:scale>
        <p:origin x="39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F0D92-D057-6849-8555-413D098BFF1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33D96-7EBA-C54A-AEFA-0BCAFAF26303}" type="slidenum">
              <a:rPr lang="en-US" smtClean="0"/>
              <a:t>‹#›</a:t>
            </a:fld>
            <a:endParaRPr lang="en-US"/>
          </a:p>
        </p:txBody>
      </p:sp>
    </p:spTree>
    <p:extLst>
      <p:ext uri="{BB962C8B-B14F-4D97-AF65-F5344CB8AC3E}">
        <p14:creationId xmlns:p14="http://schemas.microsoft.com/office/powerpoint/2010/main" val="110435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loyment &amp; Skills genera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35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loyment &amp; Skills general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9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loyment &amp; Skills employmen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9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loyment &amp; Skills employment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F8FE33-D410-AEC2-334B-96AC32551562}"/>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276627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loyment &amp; Skills employment tex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D78CDF-FB6F-68C2-30BF-2AC319488A66}"/>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174"/>
                </a:solidFill>
                <a:latin typeface="Arial Rounded MT Bold" panose="020F0704030504030204" pitchFamily="34" charset="77"/>
              </a:defRPr>
            </a:lvl1pPr>
          </a:lstStyle>
          <a:p>
            <a:r>
              <a:rPr lang="en-GB" dirty="0"/>
              <a:t>Title goes here</a:t>
            </a:r>
            <a:endParaRPr lang="en-US" dirty="0"/>
          </a:p>
        </p:txBody>
      </p:sp>
      <p:sp>
        <p:nvSpPr>
          <p:cNvPr id="5" name="Content Placeholder 2">
            <a:extLst>
              <a:ext uri="{FF2B5EF4-FFF2-40B4-BE49-F238E27FC236}">
                <a16:creationId xmlns:a16="http://schemas.microsoft.com/office/drawing/2014/main" id="{60847CE1-4E5F-4518-44EF-99BFD32AB3B2}"/>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80950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ment &amp; Skills green text slide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348155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loyment &amp; Skills green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1807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loyment &amp; Skills employment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28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loyment &amp; Skills skill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5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ment &amp; Skills skills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D5AB9E-2ACA-7899-BA2B-A5CC8DD3D857}"/>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204995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loyment &amp; Skills fea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4A605-00C9-6730-3A50-6E5CDD60C481}"/>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174"/>
                </a:solidFill>
                <a:latin typeface="Arial Rounded MT Bold" panose="020F0704030504030204" pitchFamily="34" charset="77"/>
              </a:defRPr>
            </a:lvl1pPr>
          </a:lstStyle>
          <a:p>
            <a:r>
              <a:rPr lang="en-GB" dirty="0"/>
              <a:t>Title goes here</a:t>
            </a:r>
            <a:endParaRPr lang="en-US" dirty="0"/>
          </a:p>
        </p:txBody>
      </p:sp>
      <p:sp>
        <p:nvSpPr>
          <p:cNvPr id="5" name="Content Placeholder 2">
            <a:extLst>
              <a:ext uri="{FF2B5EF4-FFF2-40B4-BE49-F238E27FC236}">
                <a16:creationId xmlns:a16="http://schemas.microsoft.com/office/drawing/2014/main" id="{EE2C2FBC-77AA-7BB2-247B-8E7DA09A7F8C}"/>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144898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loyment &amp; Skills general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E5B998-103E-E267-18B9-DE72F95C0741}"/>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295519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loyment &amp; Skills orange text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198315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loyment &amp; Skills orange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163640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loyment &amp; Skills skills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24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loyment &amp; Skills employers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483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loyment &amp; Skills employer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DEFD14-FD2F-7177-602F-26FE5BA3EF5F}"/>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49636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loyment &amp; Skills employers fea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0E00-B73C-D116-5503-7C6101D77AC3}"/>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174"/>
                </a:solidFill>
                <a:latin typeface="Arial Rounded MT Bold" panose="020F0704030504030204" pitchFamily="34" charset="77"/>
              </a:defRPr>
            </a:lvl1pPr>
          </a:lstStyle>
          <a:p>
            <a:r>
              <a:rPr lang="en-GB" dirty="0"/>
              <a:t>Title goes here</a:t>
            </a:r>
            <a:endParaRPr lang="en-US" dirty="0"/>
          </a:p>
        </p:txBody>
      </p:sp>
      <p:sp>
        <p:nvSpPr>
          <p:cNvPr id="3" name="Content Placeholder 2">
            <a:extLst>
              <a:ext uri="{FF2B5EF4-FFF2-40B4-BE49-F238E27FC236}">
                <a16:creationId xmlns:a16="http://schemas.microsoft.com/office/drawing/2014/main" id="{999EFF6A-F641-E71F-50ED-C88FFE671FE0}"/>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229746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loyment &amp; Skills blue text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714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loyment &amp; Skills blue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345177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loyment &amp; Skills employers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609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loyment &amp; Skills apprenticeship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4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mployment &amp; Skills general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E5B998-103E-E267-18B9-DE72F95C0741}"/>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857292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loyment &amp; Skills apprenticeships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9F1578-9B8A-2F57-3B9B-8724210D6EEC}"/>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dirty="0"/>
              <a:t>Title goes here title goes here</a:t>
            </a:r>
            <a:endParaRPr lang="en-US" dirty="0"/>
          </a:p>
        </p:txBody>
      </p:sp>
    </p:spTree>
    <p:extLst>
      <p:ext uri="{BB962C8B-B14F-4D97-AF65-F5344CB8AC3E}">
        <p14:creationId xmlns:p14="http://schemas.microsoft.com/office/powerpoint/2010/main" val="3223804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loyment &amp; Skills apprenticeships fea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6A97-6210-24F2-55A3-CF8418CCA498}"/>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174"/>
                </a:solidFill>
                <a:latin typeface="Arial Rounded MT Bold" panose="020F0704030504030204" pitchFamily="34" charset="77"/>
              </a:defRPr>
            </a:lvl1pPr>
          </a:lstStyle>
          <a:p>
            <a:r>
              <a:rPr lang="en-GB" dirty="0"/>
              <a:t>Title goes here</a:t>
            </a:r>
            <a:endParaRPr lang="en-US" dirty="0"/>
          </a:p>
        </p:txBody>
      </p:sp>
      <p:sp>
        <p:nvSpPr>
          <p:cNvPr id="3" name="Content Placeholder 2">
            <a:extLst>
              <a:ext uri="{FF2B5EF4-FFF2-40B4-BE49-F238E27FC236}">
                <a16:creationId xmlns:a16="http://schemas.microsoft.com/office/drawing/2014/main" id="{A0AE6DDA-EE45-6233-F987-3E6A295AE006}"/>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1059608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loyment &amp; Skills yellow text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485842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loyment &amp; Skills yellow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387997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loyment &amp; Skills apprenticeships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39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ment &amp; Skills general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D8C8F1-EAA1-609A-6BEA-9ACB6D741822}"/>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174"/>
                </a:solidFill>
                <a:latin typeface="Arial Rounded MT Bold" panose="020F0704030504030204" pitchFamily="34" charset="77"/>
              </a:defRPr>
            </a:lvl1pPr>
          </a:lstStyle>
          <a:p>
            <a:r>
              <a:rPr lang="en-GB" dirty="0"/>
              <a:t>Title goes here</a:t>
            </a:r>
            <a:endParaRPr lang="en-US" dirty="0"/>
          </a:p>
        </p:txBody>
      </p:sp>
      <p:sp>
        <p:nvSpPr>
          <p:cNvPr id="6" name="Content Placeholder 2">
            <a:extLst>
              <a:ext uri="{FF2B5EF4-FFF2-40B4-BE49-F238E27FC236}">
                <a16:creationId xmlns:a16="http://schemas.microsoft.com/office/drawing/2014/main" id="{BAE91604-1083-B8B8-0598-3ACD5C2AD2D8}"/>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426133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oyment &amp; Skills general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64842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loyment &amp; Skills general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4EC41-FD27-BB2D-D419-615AFBA1FF61}"/>
              </a:ext>
            </a:extLst>
          </p:cNvPr>
          <p:cNvSpPr>
            <a:spLocks noGrp="1"/>
          </p:cNvSpPr>
          <p:nvPr>
            <p:ph idx="1" hasCustomPrompt="1"/>
          </p:nvPr>
        </p:nvSpPr>
        <p:spPr>
          <a:xfrm>
            <a:off x="845820" y="1312069"/>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94135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stacke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D06A-66A1-2386-9C65-978066822240}"/>
              </a:ext>
            </a:extLst>
          </p:cNvPr>
          <p:cNvSpPr>
            <a:spLocks noGrp="1"/>
          </p:cNvSpPr>
          <p:nvPr>
            <p:ph type="title" hasCustomPrompt="1"/>
          </p:nvPr>
        </p:nvSpPr>
        <p:spPr>
          <a:xfrm>
            <a:off x="838200" y="681038"/>
            <a:ext cx="10500360" cy="640079"/>
          </a:xfrm>
          <a:prstGeom prst="rect">
            <a:avLst/>
          </a:prstGeom>
        </p:spPr>
        <p:txBody>
          <a:bodyPr/>
          <a:lstStyle>
            <a:lvl1pPr algn="l">
              <a:defRPr sz="4800" b="1">
                <a:solidFill>
                  <a:srgbClr val="006174"/>
                </a:solidFill>
                <a:latin typeface="Arial Rounded MT Bold" panose="020F0704030504030204" pitchFamily="34" charset="77"/>
              </a:defRPr>
            </a:lvl1pPr>
          </a:lstStyle>
          <a:p>
            <a:r>
              <a:rPr lang="en-GB" dirty="0"/>
              <a:t>Title goes here</a:t>
            </a:r>
            <a:endParaRPr lang="en-US" dirty="0"/>
          </a:p>
        </p:txBody>
      </p:sp>
      <p:sp>
        <p:nvSpPr>
          <p:cNvPr id="3" name="Content Placeholder 2">
            <a:extLst>
              <a:ext uri="{FF2B5EF4-FFF2-40B4-BE49-F238E27FC236}">
                <a16:creationId xmlns:a16="http://schemas.microsoft.com/office/drawing/2014/main" id="{E84D36A9-868A-C17A-94CF-E0055CEEEFE6}"/>
              </a:ext>
            </a:extLst>
          </p:cNvPr>
          <p:cNvSpPr>
            <a:spLocks noGrp="1"/>
          </p:cNvSpPr>
          <p:nvPr>
            <p:ph idx="1" hasCustomPrompt="1"/>
          </p:nvPr>
        </p:nvSpPr>
        <p:spPr>
          <a:xfrm>
            <a:off x="838200" y="1943100"/>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285885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stacked logo_space for adding other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D06A-66A1-2386-9C65-978066822240}"/>
              </a:ext>
            </a:extLst>
          </p:cNvPr>
          <p:cNvSpPr>
            <a:spLocks noGrp="1"/>
          </p:cNvSpPr>
          <p:nvPr>
            <p:ph type="title" hasCustomPrompt="1"/>
          </p:nvPr>
        </p:nvSpPr>
        <p:spPr>
          <a:xfrm>
            <a:off x="838200" y="681038"/>
            <a:ext cx="10500360" cy="640079"/>
          </a:xfrm>
          <a:prstGeom prst="rect">
            <a:avLst/>
          </a:prstGeom>
        </p:spPr>
        <p:txBody>
          <a:bodyPr/>
          <a:lstStyle>
            <a:lvl1pPr algn="l">
              <a:defRPr sz="4800" b="1">
                <a:solidFill>
                  <a:srgbClr val="006174"/>
                </a:solidFill>
                <a:latin typeface="Arial Rounded MT Bold" panose="020F0704030504030204" pitchFamily="34" charset="77"/>
              </a:defRPr>
            </a:lvl1pPr>
          </a:lstStyle>
          <a:p>
            <a:r>
              <a:rPr lang="en-GB" dirty="0"/>
              <a:t>Title goes here</a:t>
            </a:r>
            <a:endParaRPr lang="en-US" dirty="0"/>
          </a:p>
        </p:txBody>
      </p:sp>
      <p:sp>
        <p:nvSpPr>
          <p:cNvPr id="3" name="Content Placeholder 2">
            <a:extLst>
              <a:ext uri="{FF2B5EF4-FFF2-40B4-BE49-F238E27FC236}">
                <a16:creationId xmlns:a16="http://schemas.microsoft.com/office/drawing/2014/main" id="{E84D36A9-868A-C17A-94CF-E0055CEEEFE6}"/>
              </a:ext>
            </a:extLst>
          </p:cNvPr>
          <p:cNvSpPr>
            <a:spLocks noGrp="1"/>
          </p:cNvSpPr>
          <p:nvPr>
            <p:ph idx="1" hasCustomPrompt="1"/>
          </p:nvPr>
        </p:nvSpPr>
        <p:spPr>
          <a:xfrm>
            <a:off x="838200" y="1943100"/>
            <a:ext cx="10500360" cy="2531364"/>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370680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loyment &amp; Skills tex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01F6-E96F-5A12-DAD2-C16760DE8CE3}"/>
              </a:ext>
            </a:extLst>
          </p:cNvPr>
          <p:cNvSpPr>
            <a:spLocks noGrp="1"/>
          </p:cNvSpPr>
          <p:nvPr>
            <p:ph type="title" hasCustomPrompt="1"/>
          </p:nvPr>
        </p:nvSpPr>
        <p:spPr>
          <a:xfrm>
            <a:off x="838200" y="681038"/>
            <a:ext cx="10500360" cy="640079"/>
          </a:xfrm>
          <a:prstGeom prst="rect">
            <a:avLst/>
          </a:prstGeom>
        </p:spPr>
        <p:txBody>
          <a:bodyPr/>
          <a:lstStyle>
            <a:lvl1pPr algn="l">
              <a:defRPr sz="4800" b="1">
                <a:solidFill>
                  <a:srgbClr val="006174"/>
                </a:solidFill>
                <a:latin typeface="Arial Rounded MT Bold" panose="020F0704030504030204" pitchFamily="34" charset="77"/>
              </a:defRPr>
            </a:lvl1pPr>
          </a:lstStyle>
          <a:p>
            <a:r>
              <a:rPr lang="en-GB" dirty="0"/>
              <a:t>Title goes here</a:t>
            </a:r>
            <a:endParaRPr lang="en-US" dirty="0"/>
          </a:p>
        </p:txBody>
      </p:sp>
      <p:sp>
        <p:nvSpPr>
          <p:cNvPr id="3" name="Content Placeholder 2">
            <a:extLst>
              <a:ext uri="{FF2B5EF4-FFF2-40B4-BE49-F238E27FC236}">
                <a16:creationId xmlns:a16="http://schemas.microsoft.com/office/drawing/2014/main" id="{DE80F0A6-2EC4-DECB-FBF8-6B9E2371BEB3}"/>
              </a:ext>
            </a:extLst>
          </p:cNvPr>
          <p:cNvSpPr>
            <a:spLocks noGrp="1"/>
          </p:cNvSpPr>
          <p:nvPr>
            <p:ph idx="1" hasCustomPrompt="1"/>
          </p:nvPr>
        </p:nvSpPr>
        <p:spPr>
          <a:xfrm>
            <a:off x="838200" y="1943100"/>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dirty="0"/>
              <a:t>Text goes here</a:t>
            </a:r>
            <a:endParaRPr lang="en-US" dirty="0"/>
          </a:p>
        </p:txBody>
      </p:sp>
    </p:spTree>
    <p:extLst>
      <p:ext uri="{BB962C8B-B14F-4D97-AF65-F5344CB8AC3E}">
        <p14:creationId xmlns:p14="http://schemas.microsoft.com/office/powerpoint/2010/main" val="1958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61057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702" r:id="rId3"/>
    <p:sldLayoutId id="2147483649" r:id="rId4"/>
    <p:sldLayoutId id="2147483678" r:id="rId5"/>
    <p:sldLayoutId id="2147483693" r:id="rId6"/>
    <p:sldLayoutId id="2147483683" r:id="rId7"/>
    <p:sldLayoutId id="2147483686" r:id="rId8"/>
    <p:sldLayoutId id="2147483688" r:id="rId9"/>
    <p:sldLayoutId id="214748365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002176"/>
      </p:ext>
    </p:extLst>
  </p:cSld>
  <p:clrMap bg1="lt1" tx1="dk1" bg2="lt2" tx2="dk2" accent1="accent1" accent2="accent2" accent3="accent3" accent4="accent4" accent5="accent5" accent6="accent6" hlink="hlink" folHlink="folHlink"/>
  <p:sldLayoutIdLst>
    <p:sldLayoutId id="2147483659" r:id="rId1"/>
    <p:sldLayoutId id="2147483674" r:id="rId2"/>
    <p:sldLayoutId id="2147483660" r:id="rId3"/>
    <p:sldLayoutId id="2147483694" r:id="rId4"/>
    <p:sldLayoutId id="2147483695"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9028"/>
      </p:ext>
    </p:extLst>
  </p:cSld>
  <p:clrMap bg1="lt1" tx1="dk1" bg2="lt2" tx2="dk2" accent1="accent1" accent2="accent2" accent3="accent3" accent4="accent4" accent5="accent5" accent6="accent6" hlink="hlink" folHlink="folHlink"/>
  <p:sldLayoutIdLst>
    <p:sldLayoutId id="2147483667" r:id="rId1"/>
    <p:sldLayoutId id="2147483664" r:id="rId2"/>
    <p:sldLayoutId id="2147483675" r:id="rId3"/>
    <p:sldLayoutId id="2147483696" r:id="rId4"/>
    <p:sldLayoutId id="2147483697"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958187"/>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70" r:id="rId3"/>
    <p:sldLayoutId id="2147483698" r:id="rId4"/>
    <p:sldLayoutId id="2147483699" r:id="rId5"/>
    <p:sldLayoutId id="21474836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558070"/>
      </p:ext>
    </p:extLst>
  </p:cSld>
  <p:clrMap bg1="lt1" tx1="dk1" bg2="lt2" tx2="dk2" accent1="accent1" accent2="accent2" accent3="accent3" accent4="accent4" accent5="accent5" accent6="accent6" hlink="hlink" folHlink="folHlink"/>
  <p:sldLayoutIdLst>
    <p:sldLayoutId id="2147483654" r:id="rId1"/>
    <p:sldLayoutId id="2147483677" r:id="rId2"/>
    <p:sldLayoutId id="2147483655" r:id="rId3"/>
    <p:sldLayoutId id="2147483700" r:id="rId4"/>
    <p:sldLayoutId id="2147483701"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kirklees.gov.uk/beta/digital-inclusion.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5D81F-CB3B-EEA4-E7CF-73AB32AEF911}"/>
              </a:ext>
            </a:extLst>
          </p:cNvPr>
          <p:cNvSpPr txBox="1"/>
          <p:nvPr/>
        </p:nvSpPr>
        <p:spPr>
          <a:xfrm>
            <a:off x="6696222" y="324963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3982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67AA-2D58-C115-AF91-53181C913165}"/>
              </a:ext>
            </a:extLst>
          </p:cNvPr>
          <p:cNvSpPr>
            <a:spLocks noGrp="1"/>
          </p:cNvSpPr>
          <p:nvPr>
            <p:ph type="title"/>
          </p:nvPr>
        </p:nvSpPr>
        <p:spPr/>
        <p:txBody>
          <a:bodyPr/>
          <a:lstStyle/>
          <a:p>
            <a:r>
              <a:rPr lang="en-GB" dirty="0"/>
              <a:t>Building Digital Confidence in Kirklees</a:t>
            </a:r>
          </a:p>
        </p:txBody>
      </p:sp>
      <p:sp>
        <p:nvSpPr>
          <p:cNvPr id="3" name="TextBox 2">
            <a:extLst>
              <a:ext uri="{FF2B5EF4-FFF2-40B4-BE49-F238E27FC236}">
                <a16:creationId xmlns:a16="http://schemas.microsoft.com/office/drawing/2014/main" id="{4E8477E8-991F-810D-295C-9DE8781F6DF6}"/>
              </a:ext>
            </a:extLst>
          </p:cNvPr>
          <p:cNvSpPr txBox="1"/>
          <p:nvPr/>
        </p:nvSpPr>
        <p:spPr>
          <a:xfrm>
            <a:off x="3508512" y="5349148"/>
            <a:ext cx="4800600" cy="1077218"/>
          </a:xfrm>
          <a:prstGeom prst="rect">
            <a:avLst/>
          </a:prstGeom>
          <a:noFill/>
        </p:spPr>
        <p:txBody>
          <a:bodyPr wrap="square" rtlCol="0">
            <a:spAutoFit/>
          </a:bodyPr>
          <a:lstStyle/>
          <a:p>
            <a:pPr algn="ctr"/>
            <a:r>
              <a:rPr lang="en-GB" sz="3200" b="1" dirty="0">
                <a:solidFill>
                  <a:schemeClr val="bg1"/>
                </a:solidFill>
              </a:rPr>
              <a:t>Lauren May</a:t>
            </a:r>
          </a:p>
          <a:p>
            <a:pPr algn="ctr"/>
            <a:r>
              <a:rPr lang="en-GB" sz="3200" b="1" dirty="0">
                <a:solidFill>
                  <a:schemeClr val="bg1"/>
                </a:solidFill>
              </a:rPr>
              <a:t>Digital Inclusion Officer</a:t>
            </a:r>
          </a:p>
        </p:txBody>
      </p:sp>
      <p:pic>
        <p:nvPicPr>
          <p:cNvPr id="5" name="Picture 4" descr="A close-up of a black background&#10;&#10;Description automatically generated">
            <a:extLst>
              <a:ext uri="{FF2B5EF4-FFF2-40B4-BE49-F238E27FC236}">
                <a16:creationId xmlns:a16="http://schemas.microsoft.com/office/drawing/2014/main" id="{0CBFDBC6-A521-1ADA-66C2-1E96E7909052}"/>
              </a:ext>
            </a:extLst>
          </p:cNvPr>
          <p:cNvPicPr>
            <a:picLocks noChangeAspect="1"/>
          </p:cNvPicPr>
          <p:nvPr/>
        </p:nvPicPr>
        <p:blipFill>
          <a:blip r:embed="rId2"/>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78867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9587-FC83-4538-F0C6-4932AD4A940F}"/>
              </a:ext>
            </a:extLst>
          </p:cNvPr>
          <p:cNvSpPr>
            <a:spLocks noGrp="1"/>
          </p:cNvSpPr>
          <p:nvPr>
            <p:ph type="title"/>
          </p:nvPr>
        </p:nvSpPr>
        <p:spPr>
          <a:xfrm>
            <a:off x="0" y="2056763"/>
            <a:ext cx="12090400" cy="789337"/>
          </a:xfrm>
        </p:spPr>
        <p:txBody>
          <a:bodyPr/>
          <a:lstStyle/>
          <a:p>
            <a:r>
              <a:rPr lang="en-GB" sz="3600" b="1" dirty="0">
                <a:latin typeface="Arial" panose="020B0604020202020204" pitchFamily="34" charset="0"/>
                <a:cs typeface="Arial" panose="020B0604020202020204" pitchFamily="34" charset="0"/>
              </a:rPr>
              <a:t>Understanding t</a:t>
            </a:r>
            <a:r>
              <a:rPr kumimoji="0" lang="en-GB"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he scale of potential digital exclusion</a:t>
            </a:r>
            <a:b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lang="en-GB" dirty="0"/>
          </a:p>
        </p:txBody>
      </p:sp>
      <p:sp>
        <p:nvSpPr>
          <p:cNvPr id="4" name="TextBox 3">
            <a:extLst>
              <a:ext uri="{FF2B5EF4-FFF2-40B4-BE49-F238E27FC236}">
                <a16:creationId xmlns:a16="http://schemas.microsoft.com/office/drawing/2014/main" id="{1468E878-28AD-A5C7-4316-683B822975B4}"/>
              </a:ext>
            </a:extLst>
          </p:cNvPr>
          <p:cNvSpPr txBox="1"/>
          <p:nvPr/>
        </p:nvSpPr>
        <p:spPr>
          <a:xfrm>
            <a:off x="508001" y="3134360"/>
            <a:ext cx="11358878"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Digital inclusion and exclusion cannot be easily measured, and is not static, but we can look at figures that indicate which people are more likely to be digitally excluded to get a sense of the scale of exclusion in </a:t>
            </a:r>
            <a:r>
              <a:rPr lang="en-GB" sz="2800" b="1" dirty="0">
                <a:solidFill>
                  <a:schemeClr val="bg1"/>
                </a:solidFill>
                <a:latin typeface="Calibri" panose="020F0502020204030204"/>
              </a:rPr>
              <a:t>Kirklees</a:t>
            </a: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a:t>
            </a:r>
          </a:p>
        </p:txBody>
      </p:sp>
      <p:pic>
        <p:nvPicPr>
          <p:cNvPr id="5" name="Picture 4" descr="A close-up of a black background&#10;&#10;Description automatically generated">
            <a:extLst>
              <a:ext uri="{FF2B5EF4-FFF2-40B4-BE49-F238E27FC236}">
                <a16:creationId xmlns:a16="http://schemas.microsoft.com/office/drawing/2014/main" id="{A0734AFF-EF34-CC53-67C3-CC11FD41D10A}"/>
              </a:ext>
            </a:extLst>
          </p:cNvPr>
          <p:cNvPicPr>
            <a:picLocks noChangeAspect="1"/>
          </p:cNvPicPr>
          <p:nvPr/>
        </p:nvPicPr>
        <p:blipFill>
          <a:blip r:embed="rId2"/>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329212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C2C5CB-16B4-3854-55FC-454F5B08D13E}"/>
              </a:ext>
            </a:extLst>
          </p:cNvPr>
          <p:cNvSpPr txBox="1"/>
          <p:nvPr/>
        </p:nvSpPr>
        <p:spPr>
          <a:xfrm>
            <a:off x="904240" y="2155682"/>
            <a:ext cx="9926320" cy="480131"/>
          </a:xfrm>
          <a:prstGeom prst="rect">
            <a:avLst/>
          </a:prstGeom>
          <a:noFill/>
        </p:spPr>
        <p:txBody>
          <a:bodyPr wrap="square" rtlCol="0">
            <a:spAutoFit/>
          </a:bodyPr>
          <a:lstStyle/>
          <a:p>
            <a:pPr>
              <a:lnSpc>
                <a:spcPct val="90000"/>
              </a:lnSpc>
            </a:pPr>
            <a:r>
              <a:rPr lang="en-GB" sz="1800" b="1" dirty="0">
                <a:solidFill>
                  <a:schemeClr val="bg1"/>
                </a:solidFill>
              </a:rPr>
              <a:t>               </a:t>
            </a:r>
            <a:r>
              <a:rPr lang="en-GB" sz="2800" b="1" dirty="0">
                <a:solidFill>
                  <a:schemeClr val="bg1"/>
                </a:solidFill>
              </a:rPr>
              <a:t>8,600</a:t>
            </a:r>
            <a:r>
              <a:rPr lang="en-GB" sz="2800" b="1" i="0" dirty="0">
                <a:solidFill>
                  <a:schemeClr val="bg1"/>
                </a:solidFill>
                <a:effectLst/>
              </a:rPr>
              <a:t> people of working age in </a:t>
            </a:r>
            <a:r>
              <a:rPr lang="en-GB" sz="2800" b="1" dirty="0">
                <a:solidFill>
                  <a:schemeClr val="bg1"/>
                </a:solidFill>
              </a:rPr>
              <a:t>Kirklees</a:t>
            </a:r>
            <a:r>
              <a:rPr lang="en-GB" sz="2800" b="1" i="0" dirty="0">
                <a:solidFill>
                  <a:schemeClr val="bg1"/>
                </a:solidFill>
                <a:effectLst/>
              </a:rPr>
              <a:t> are unemployed.</a:t>
            </a:r>
            <a:endParaRPr lang="en-GB" sz="2800" b="1" dirty="0">
              <a:solidFill>
                <a:schemeClr val="bg1"/>
              </a:solidFill>
            </a:endParaRPr>
          </a:p>
        </p:txBody>
      </p:sp>
      <p:pic>
        <p:nvPicPr>
          <p:cNvPr id="4" name="Graphic 3" descr="Coins with solid fill">
            <a:extLst>
              <a:ext uri="{FF2B5EF4-FFF2-40B4-BE49-F238E27FC236}">
                <a16:creationId xmlns:a16="http://schemas.microsoft.com/office/drawing/2014/main" id="{813E7843-6C77-15E4-8996-EF394EB8D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453" y="2838545"/>
            <a:ext cx="661785" cy="661785"/>
          </a:xfrm>
          <a:prstGeom prst="rect">
            <a:avLst/>
          </a:prstGeom>
        </p:spPr>
      </p:pic>
      <p:pic>
        <p:nvPicPr>
          <p:cNvPr id="5" name="Graphic 4" descr="Office worker female with solid fill">
            <a:extLst>
              <a:ext uri="{FF2B5EF4-FFF2-40B4-BE49-F238E27FC236}">
                <a16:creationId xmlns:a16="http://schemas.microsoft.com/office/drawing/2014/main" id="{0711550C-1D16-BEA1-A8E9-267BC9731B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080" y="1909373"/>
            <a:ext cx="755158" cy="755158"/>
          </a:xfrm>
          <a:prstGeom prst="rect">
            <a:avLst/>
          </a:prstGeom>
        </p:spPr>
      </p:pic>
      <p:sp>
        <p:nvSpPr>
          <p:cNvPr id="6" name="TextBox 5">
            <a:extLst>
              <a:ext uri="{FF2B5EF4-FFF2-40B4-BE49-F238E27FC236}">
                <a16:creationId xmlns:a16="http://schemas.microsoft.com/office/drawing/2014/main" id="{0A1F1A82-6DD7-4613-B212-7A196C090A13}"/>
              </a:ext>
            </a:extLst>
          </p:cNvPr>
          <p:cNvSpPr txBox="1"/>
          <p:nvPr/>
        </p:nvSpPr>
        <p:spPr>
          <a:xfrm>
            <a:off x="1727200" y="3020199"/>
            <a:ext cx="8128000"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2800" b="1" dirty="0">
                <a:solidFill>
                  <a:schemeClr val="bg1"/>
                </a:solidFill>
                <a:latin typeface="Calibri" panose="020F0502020204030204"/>
                <a:cs typeface="Arial" panose="020B0604020202020204" pitchFamily="34" charset="0"/>
              </a:rPr>
              <a:t>Poverty affects 1 in 3 households in Kirklees</a:t>
            </a:r>
            <a:endPar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endParaRPr>
          </a:p>
        </p:txBody>
      </p:sp>
      <p:pic>
        <p:nvPicPr>
          <p:cNvPr id="7" name="Graphic 6" descr="Woman with cane with solid fill">
            <a:extLst>
              <a:ext uri="{FF2B5EF4-FFF2-40B4-BE49-F238E27FC236}">
                <a16:creationId xmlns:a16="http://schemas.microsoft.com/office/drawing/2014/main" id="{7E0FEB06-4DF2-6827-3ED7-1216B15500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8281" y="3674344"/>
            <a:ext cx="832128" cy="832128"/>
          </a:xfrm>
          <a:prstGeom prst="rect">
            <a:avLst/>
          </a:prstGeom>
        </p:spPr>
      </p:pic>
      <p:sp>
        <p:nvSpPr>
          <p:cNvPr id="9" name="TextBox 8">
            <a:extLst>
              <a:ext uri="{FF2B5EF4-FFF2-40B4-BE49-F238E27FC236}">
                <a16:creationId xmlns:a16="http://schemas.microsoft.com/office/drawing/2014/main" id="{49949F0B-2A99-4452-B772-2E46F0646A4C}"/>
              </a:ext>
            </a:extLst>
          </p:cNvPr>
          <p:cNvSpPr txBox="1"/>
          <p:nvPr/>
        </p:nvSpPr>
        <p:spPr>
          <a:xfrm>
            <a:off x="1727200" y="3890178"/>
            <a:ext cx="7528298" cy="4801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2800" b="1" dirty="0">
                <a:solidFill>
                  <a:schemeClr val="bg1"/>
                </a:solidFill>
                <a:latin typeface="Calibri" panose="020F0502020204030204"/>
                <a:cs typeface="Arial"/>
              </a:rPr>
              <a:t>78,994</a:t>
            </a: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Arial"/>
              </a:rPr>
              <a:t> people in </a:t>
            </a:r>
            <a:r>
              <a:rPr lang="en-GB" sz="2800" b="1" dirty="0">
                <a:solidFill>
                  <a:schemeClr val="bg1"/>
                </a:solidFill>
                <a:latin typeface="Calibri" panose="020F0502020204030204"/>
                <a:cs typeface="Arial"/>
              </a:rPr>
              <a:t>Kirklees</a:t>
            </a: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Arial"/>
              </a:rPr>
              <a:t> are aged </a:t>
            </a:r>
            <a:r>
              <a:rPr lang="en-GB" sz="2800" b="1" dirty="0">
                <a:solidFill>
                  <a:schemeClr val="bg1"/>
                </a:solidFill>
                <a:latin typeface="Calibri" panose="020F0502020204030204"/>
                <a:cs typeface="Arial"/>
              </a:rPr>
              <a:t>65</a:t>
            </a: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Arial"/>
              </a:rPr>
              <a:t> or over</a:t>
            </a:r>
            <a:r>
              <a:rPr kumimoji="0" lang="en-GB" i="0" u="none" strike="noStrike" kern="1200" cap="none" spc="0" normalizeH="0" baseline="0" noProof="0" dirty="0">
                <a:ln>
                  <a:noFill/>
                </a:ln>
                <a:solidFill>
                  <a:schemeClr val="bg1"/>
                </a:solidFill>
                <a:effectLst/>
                <a:uLnTx/>
                <a:uFillTx/>
                <a:latin typeface="Calibri" panose="020F0502020204030204"/>
                <a:ea typeface="+mn-ea"/>
                <a:cs typeface="Arial"/>
              </a:rPr>
              <a:t>.</a:t>
            </a:r>
          </a:p>
        </p:txBody>
      </p:sp>
      <p:pic>
        <p:nvPicPr>
          <p:cNvPr id="10" name="Graphic 9" descr="Person in wheelchair with solid fill">
            <a:extLst>
              <a:ext uri="{FF2B5EF4-FFF2-40B4-BE49-F238E27FC236}">
                <a16:creationId xmlns:a16="http://schemas.microsoft.com/office/drawing/2014/main" id="{ADD16335-7CBD-BD6E-935C-E35EACBA2D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866" y="4680486"/>
            <a:ext cx="746957" cy="746957"/>
          </a:xfrm>
          <a:prstGeom prst="rect">
            <a:avLst/>
          </a:prstGeom>
        </p:spPr>
      </p:pic>
      <p:pic>
        <p:nvPicPr>
          <p:cNvPr id="11" name="Graphic 10" descr="Medical with solid fill">
            <a:extLst>
              <a:ext uri="{FF2B5EF4-FFF2-40B4-BE49-F238E27FC236}">
                <a16:creationId xmlns:a16="http://schemas.microsoft.com/office/drawing/2014/main" id="{4A634C8D-7F0C-8DE9-7ED1-90C557C287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0865" y="5694747"/>
            <a:ext cx="746957" cy="746957"/>
          </a:xfrm>
          <a:prstGeom prst="rect">
            <a:avLst/>
          </a:prstGeom>
        </p:spPr>
      </p:pic>
      <p:sp>
        <p:nvSpPr>
          <p:cNvPr id="13" name="TextBox 12">
            <a:extLst>
              <a:ext uri="{FF2B5EF4-FFF2-40B4-BE49-F238E27FC236}">
                <a16:creationId xmlns:a16="http://schemas.microsoft.com/office/drawing/2014/main" id="{ED81F451-E030-77E5-EE1C-B5AA23F2096F}"/>
              </a:ext>
            </a:extLst>
          </p:cNvPr>
          <p:cNvSpPr txBox="1"/>
          <p:nvPr/>
        </p:nvSpPr>
        <p:spPr>
          <a:xfrm>
            <a:off x="1727200" y="4800031"/>
            <a:ext cx="6949178" cy="523220"/>
          </a:xfrm>
          <a:prstGeom prst="rect">
            <a:avLst/>
          </a:prstGeom>
          <a:noFill/>
        </p:spPr>
        <p:txBody>
          <a:bodyPr wrap="square">
            <a:spAutoFit/>
          </a:bodyPr>
          <a:lstStyle/>
          <a:p>
            <a:pPr lvl="0"/>
            <a:r>
              <a:rPr lang="en-GB" sz="2800" b="1" dirty="0">
                <a:solidFill>
                  <a:schemeClr val="bg1"/>
                </a:solidFill>
                <a:ea typeface="Calibri" panose="020F0502020204030204" pitchFamily="34" charset="0"/>
                <a:cs typeface="Times New Roman" panose="02020603050405020304" pitchFamily="18" charset="0"/>
              </a:rPr>
              <a:t>75,591 </a:t>
            </a:r>
            <a:r>
              <a:rPr lang="en-GB" sz="2800" b="1" dirty="0">
                <a:solidFill>
                  <a:schemeClr val="bg1"/>
                </a:solidFill>
                <a:effectLst/>
                <a:ea typeface="Calibri" panose="020F0502020204030204" pitchFamily="34" charset="0"/>
                <a:cs typeface="Times New Roman" panose="02020603050405020304" pitchFamily="18" charset="0"/>
              </a:rPr>
              <a:t> people in </a:t>
            </a:r>
            <a:r>
              <a:rPr lang="en-GB" sz="2800" b="1" dirty="0">
                <a:solidFill>
                  <a:schemeClr val="bg1"/>
                </a:solidFill>
                <a:ea typeface="Calibri" panose="020F0502020204030204" pitchFamily="34" charset="0"/>
                <a:cs typeface="Times New Roman" panose="02020603050405020304" pitchFamily="18" charset="0"/>
              </a:rPr>
              <a:t>Kirklees</a:t>
            </a:r>
            <a:r>
              <a:rPr lang="en-GB" sz="2800" b="1" dirty="0">
                <a:solidFill>
                  <a:schemeClr val="bg1"/>
                </a:solidFill>
                <a:effectLst/>
                <a:ea typeface="Calibri" panose="020F0502020204030204" pitchFamily="34" charset="0"/>
                <a:cs typeface="Times New Roman" panose="02020603050405020304" pitchFamily="18" charset="0"/>
              </a:rPr>
              <a:t> have a disability</a:t>
            </a:r>
            <a:r>
              <a:rPr lang="en-GB" sz="2800" dirty="0">
                <a:solidFill>
                  <a:schemeClr val="bg1"/>
                </a:solidFill>
                <a:effectLst/>
                <a:ea typeface="Calibri" panose="020F0502020204030204"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74A4CDCC-049E-7472-6816-6AB24C377D90}"/>
              </a:ext>
            </a:extLst>
          </p:cNvPr>
          <p:cNvSpPr txBox="1"/>
          <p:nvPr/>
        </p:nvSpPr>
        <p:spPr>
          <a:xfrm>
            <a:off x="1727200" y="5752973"/>
            <a:ext cx="6949178" cy="8679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2800" b="1" dirty="0">
                <a:solidFill>
                  <a:schemeClr val="bg1"/>
                </a:solidFill>
                <a:latin typeface="Calibri" panose="020F0502020204030204"/>
                <a:cs typeface="Arial"/>
              </a:rPr>
              <a:t>731</a:t>
            </a: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Arial"/>
              </a:rPr>
              <a:t> people in Kirklees are experiencing homelessness</a:t>
            </a:r>
          </a:p>
        </p:txBody>
      </p:sp>
      <p:pic>
        <p:nvPicPr>
          <p:cNvPr id="15" name="Picture 14" descr="A close-up of a black background&#10;&#10;Description automatically generated">
            <a:extLst>
              <a:ext uri="{FF2B5EF4-FFF2-40B4-BE49-F238E27FC236}">
                <a16:creationId xmlns:a16="http://schemas.microsoft.com/office/drawing/2014/main" id="{CA3866B8-F25B-DCC0-528F-83A43B59A75E}"/>
              </a:ext>
            </a:extLst>
          </p:cNvPr>
          <p:cNvPicPr>
            <a:picLocks noChangeAspect="1"/>
          </p:cNvPicPr>
          <p:nvPr/>
        </p:nvPicPr>
        <p:blipFill>
          <a:blip r:embed="rId12"/>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33294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DA20-98D2-2BCE-87F8-615437BC735D}"/>
              </a:ext>
            </a:extLst>
          </p:cNvPr>
          <p:cNvSpPr>
            <a:spLocks noGrp="1"/>
          </p:cNvSpPr>
          <p:nvPr>
            <p:ph type="title"/>
          </p:nvPr>
        </p:nvSpPr>
        <p:spPr>
          <a:xfrm>
            <a:off x="543560" y="1744012"/>
            <a:ext cx="10515600" cy="789337"/>
          </a:xfrm>
        </p:spPr>
        <p:txBody>
          <a:bodyPr/>
          <a:lstStyle/>
          <a:p>
            <a:r>
              <a:rPr lang="en-GB" dirty="0"/>
              <a:t>What do we offer?</a:t>
            </a:r>
          </a:p>
        </p:txBody>
      </p:sp>
      <p:sp>
        <p:nvSpPr>
          <p:cNvPr id="3" name="TextBox 2">
            <a:extLst>
              <a:ext uri="{FF2B5EF4-FFF2-40B4-BE49-F238E27FC236}">
                <a16:creationId xmlns:a16="http://schemas.microsoft.com/office/drawing/2014/main" id="{02E6CCC2-0BF2-9A6B-24AE-08BBDB05A6E0}"/>
              </a:ext>
            </a:extLst>
          </p:cNvPr>
          <p:cNvSpPr txBox="1"/>
          <p:nvPr/>
        </p:nvSpPr>
        <p:spPr>
          <a:xfrm>
            <a:off x="1148080" y="2730744"/>
            <a:ext cx="10861040" cy="2677656"/>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bg1"/>
                </a:solidFill>
              </a:rPr>
              <a:t>8 Digital Hubs – across North and South Kirklees</a:t>
            </a:r>
          </a:p>
          <a:p>
            <a:pPr marL="285750" indent="-285750">
              <a:buFont typeface="Arial" panose="020B0604020202020204" pitchFamily="34" charset="0"/>
              <a:buChar char="•"/>
            </a:pPr>
            <a:r>
              <a:rPr lang="en-GB" sz="2800" b="1" dirty="0">
                <a:solidFill>
                  <a:schemeClr val="bg1"/>
                </a:solidFill>
              </a:rPr>
              <a:t>A Digital Inclusion Network</a:t>
            </a:r>
          </a:p>
          <a:p>
            <a:pPr marL="285750" indent="-285750">
              <a:buFont typeface="Arial" panose="020B0604020202020204" pitchFamily="34" charset="0"/>
              <a:buChar char="•"/>
            </a:pPr>
            <a:r>
              <a:rPr lang="en-GB" sz="2800" b="1" dirty="0">
                <a:solidFill>
                  <a:schemeClr val="bg1"/>
                </a:solidFill>
              </a:rPr>
              <a:t>Support with equipment, connectivity, motivation and confidence.</a:t>
            </a:r>
          </a:p>
          <a:p>
            <a:pPr marL="285750" indent="-285750">
              <a:buFont typeface="Arial" panose="020B0604020202020204" pitchFamily="34" charset="0"/>
              <a:buChar char="•"/>
            </a:pPr>
            <a:r>
              <a:rPr lang="en-GB" sz="2800" b="1" dirty="0">
                <a:solidFill>
                  <a:schemeClr val="bg1"/>
                </a:solidFill>
              </a:rPr>
              <a:t>Digital courses through our Adult Learning Provision </a:t>
            </a:r>
          </a:p>
          <a:p>
            <a:pPr marL="285750" indent="-285750">
              <a:buFont typeface="Arial" panose="020B0604020202020204" pitchFamily="34" charset="0"/>
              <a:buChar char="•"/>
            </a:pPr>
            <a:r>
              <a:rPr lang="en-GB" sz="2800" b="1" dirty="0">
                <a:solidFill>
                  <a:schemeClr val="bg1"/>
                </a:solidFill>
              </a:rPr>
              <a:t>Free training sessions on digital trends such as AI and digital marketing. </a:t>
            </a:r>
          </a:p>
        </p:txBody>
      </p:sp>
      <p:pic>
        <p:nvPicPr>
          <p:cNvPr id="5" name="Picture 4" descr="A close-up of a black background&#10;&#10;Description automatically generated">
            <a:extLst>
              <a:ext uri="{FF2B5EF4-FFF2-40B4-BE49-F238E27FC236}">
                <a16:creationId xmlns:a16="http://schemas.microsoft.com/office/drawing/2014/main" id="{0271266E-DE75-F433-952E-4AC1166F9890}"/>
              </a:ext>
            </a:extLst>
          </p:cNvPr>
          <p:cNvPicPr>
            <a:picLocks noChangeAspect="1"/>
          </p:cNvPicPr>
          <p:nvPr/>
        </p:nvPicPr>
        <p:blipFill>
          <a:blip r:embed="rId2"/>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47659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8961-CABF-A769-1A4E-04A66084FCF5}"/>
              </a:ext>
            </a:extLst>
          </p:cNvPr>
          <p:cNvSpPr>
            <a:spLocks noGrp="1"/>
          </p:cNvSpPr>
          <p:nvPr>
            <p:ph type="title"/>
          </p:nvPr>
        </p:nvSpPr>
        <p:spPr>
          <a:xfrm>
            <a:off x="604520" y="1567786"/>
            <a:ext cx="10515600" cy="674068"/>
          </a:xfrm>
        </p:spPr>
        <p:txBody>
          <a:bodyPr/>
          <a:lstStyle/>
          <a:p>
            <a:r>
              <a:rPr lang="en-GB" dirty="0"/>
              <a:t>More on Digital Hubs </a:t>
            </a:r>
          </a:p>
        </p:txBody>
      </p:sp>
      <p:sp>
        <p:nvSpPr>
          <p:cNvPr id="3" name="TextBox 2">
            <a:extLst>
              <a:ext uri="{FF2B5EF4-FFF2-40B4-BE49-F238E27FC236}">
                <a16:creationId xmlns:a16="http://schemas.microsoft.com/office/drawing/2014/main" id="{7F9F224B-040D-B380-83BC-A590FD98F401}"/>
              </a:ext>
            </a:extLst>
          </p:cNvPr>
          <p:cNvSpPr txBox="1"/>
          <p:nvPr/>
        </p:nvSpPr>
        <p:spPr>
          <a:xfrm>
            <a:off x="436880" y="2422809"/>
            <a:ext cx="10850880" cy="4278094"/>
          </a:xfrm>
          <a:prstGeom prst="rect">
            <a:avLst/>
          </a:prstGeom>
          <a:noFill/>
        </p:spPr>
        <p:txBody>
          <a:bodyPr wrap="square" rtlCol="0">
            <a:spAutoFit/>
          </a:bodyPr>
          <a:lstStyle/>
          <a:p>
            <a:r>
              <a:rPr lang="en-GB" sz="2400" b="1" dirty="0">
                <a:solidFill>
                  <a:schemeClr val="bg1"/>
                </a:solidFill>
              </a:rPr>
              <a:t>A Digital Hub is a local community-based centre that offers a range of fully funded support services to help people with their digital inclusion journey. They will provide: </a:t>
            </a:r>
          </a:p>
          <a:p>
            <a:endParaRPr lang="en-GB" sz="800" b="1" dirty="0">
              <a:solidFill>
                <a:schemeClr val="bg1"/>
              </a:solidFill>
            </a:endParaRPr>
          </a:p>
          <a:p>
            <a:pPr marL="342900" indent="-342900">
              <a:buFont typeface="Arial" panose="020B0604020202020204" pitchFamily="34" charset="0"/>
              <a:buChar char="•"/>
            </a:pPr>
            <a:r>
              <a:rPr lang="en-GB" sz="2400" b="1" dirty="0">
                <a:solidFill>
                  <a:schemeClr val="bg1"/>
                </a:solidFill>
              </a:rPr>
              <a:t>Access to equipment and technology such as Chromebooks, Smart phones and Tablets.</a:t>
            </a:r>
          </a:p>
          <a:p>
            <a:pPr marL="342900" indent="-342900">
              <a:buFont typeface="Arial" panose="020B0604020202020204" pitchFamily="34" charset="0"/>
              <a:buChar char="•"/>
            </a:pPr>
            <a:r>
              <a:rPr lang="en-GB" sz="2400" b="1" dirty="0">
                <a:solidFill>
                  <a:schemeClr val="bg1"/>
                </a:solidFill>
              </a:rPr>
              <a:t>Access to the internet and data, via Sims for those experiencing data poverty.</a:t>
            </a:r>
          </a:p>
          <a:p>
            <a:pPr marL="342900" indent="-342900">
              <a:buFont typeface="Arial" panose="020B0604020202020204" pitchFamily="34" charset="0"/>
              <a:buChar char="•"/>
            </a:pPr>
            <a:r>
              <a:rPr lang="en-GB" sz="2400" b="1" dirty="0">
                <a:solidFill>
                  <a:schemeClr val="bg1"/>
                </a:solidFill>
              </a:rPr>
              <a:t>Opportunities to learn and digitally upskill through community courses. </a:t>
            </a:r>
          </a:p>
          <a:p>
            <a:pPr marL="342900" indent="-342900">
              <a:buFont typeface="Arial" panose="020B0604020202020204" pitchFamily="34" charset="0"/>
              <a:buChar char="•"/>
            </a:pPr>
            <a:r>
              <a:rPr lang="en-GB" sz="2400" b="1" dirty="0">
                <a:solidFill>
                  <a:schemeClr val="bg1"/>
                </a:solidFill>
              </a:rPr>
              <a:t>Engaging with the digitally reluctant, in a supportive environment. </a:t>
            </a:r>
          </a:p>
          <a:p>
            <a:pPr marL="342900" indent="-342900">
              <a:buFont typeface="Arial" panose="020B0604020202020204" pitchFamily="34" charset="0"/>
              <a:buChar char="•"/>
            </a:pPr>
            <a:r>
              <a:rPr lang="en-GB" sz="2400" b="1" dirty="0">
                <a:solidFill>
                  <a:schemeClr val="bg1"/>
                </a:solidFill>
              </a:rPr>
              <a:t>Green Hubs offer a place to recycle unwanted tech. </a:t>
            </a:r>
          </a:p>
          <a:p>
            <a:pPr marL="342900" indent="-342900">
              <a:buFont typeface="Arial" panose="020B0604020202020204" pitchFamily="34" charset="0"/>
              <a:buChar char="•"/>
            </a:pPr>
            <a:r>
              <a:rPr lang="en-GB" sz="2400" b="1" dirty="0">
                <a:solidFill>
                  <a:schemeClr val="bg1"/>
                </a:solidFill>
              </a:rPr>
              <a:t>Digital cafes – a safe space to try out new digital skills and </a:t>
            </a:r>
          </a:p>
          <a:p>
            <a:r>
              <a:rPr lang="en-GB" sz="2400" b="1" dirty="0">
                <a:solidFill>
                  <a:schemeClr val="bg1"/>
                </a:solidFill>
              </a:rPr>
              <a:t>     equipment.</a:t>
            </a:r>
          </a:p>
        </p:txBody>
      </p:sp>
      <p:pic>
        <p:nvPicPr>
          <p:cNvPr id="4" name="Picture 3" descr="A close-up of a black background&#10;&#10;Description automatically generated">
            <a:extLst>
              <a:ext uri="{FF2B5EF4-FFF2-40B4-BE49-F238E27FC236}">
                <a16:creationId xmlns:a16="http://schemas.microsoft.com/office/drawing/2014/main" id="{E8EF52A1-3EAC-CCCE-F823-EEE196B51D82}"/>
              </a:ext>
            </a:extLst>
          </p:cNvPr>
          <p:cNvPicPr>
            <a:picLocks noChangeAspect="1"/>
          </p:cNvPicPr>
          <p:nvPr/>
        </p:nvPicPr>
        <p:blipFill>
          <a:blip r:embed="rId2"/>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239800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4B98-1E52-79C5-0981-58710E28C572}"/>
              </a:ext>
            </a:extLst>
          </p:cNvPr>
          <p:cNvSpPr>
            <a:spLocks noGrp="1"/>
          </p:cNvSpPr>
          <p:nvPr>
            <p:ph type="title"/>
          </p:nvPr>
        </p:nvSpPr>
        <p:spPr>
          <a:xfrm>
            <a:off x="-725185" y="5675934"/>
            <a:ext cx="10515600" cy="789337"/>
          </a:xfrm>
        </p:spPr>
        <p:txBody>
          <a:bodyPr/>
          <a:lstStyle/>
          <a:p>
            <a:br>
              <a:rPr lang="en-GB" sz="4800" dirty="0"/>
            </a:br>
            <a:endParaRPr lang="en-GB" dirty="0"/>
          </a:p>
        </p:txBody>
      </p:sp>
      <p:sp>
        <p:nvSpPr>
          <p:cNvPr id="5" name="TextBox 4">
            <a:extLst>
              <a:ext uri="{FF2B5EF4-FFF2-40B4-BE49-F238E27FC236}">
                <a16:creationId xmlns:a16="http://schemas.microsoft.com/office/drawing/2014/main" id="{A898671F-771B-9576-177C-0BD8FA998380}"/>
              </a:ext>
            </a:extLst>
          </p:cNvPr>
          <p:cNvSpPr txBox="1"/>
          <p:nvPr/>
        </p:nvSpPr>
        <p:spPr>
          <a:xfrm>
            <a:off x="2969229" y="4817668"/>
            <a:ext cx="6096000" cy="523220"/>
          </a:xfrm>
          <a:prstGeom prst="rect">
            <a:avLst/>
          </a:prstGeom>
          <a:noFill/>
        </p:spPr>
        <p:txBody>
          <a:bodyPr wrap="square">
            <a:spAutoFit/>
          </a:bodyPr>
          <a:lstStyle/>
          <a:p>
            <a:r>
              <a:rPr lang="en-GB" sz="2800" dirty="0">
                <a:solidFill>
                  <a:schemeClr val="bg1"/>
                </a:solidFill>
                <a:hlinkClick r:id="rId2">
                  <a:extLst>
                    <a:ext uri="{A12FA001-AC4F-418D-AE19-62706E023703}">
                      <ahyp:hlinkClr xmlns:ahyp="http://schemas.microsoft.com/office/drawing/2018/hyperlinkcolor" val="tx"/>
                    </a:ext>
                  </a:extLst>
                </a:hlinkClick>
              </a:rPr>
              <a:t>Digital inclusion | Kirklees Council</a:t>
            </a:r>
            <a:endParaRPr lang="en-GB" sz="2800" dirty="0">
              <a:solidFill>
                <a:schemeClr val="bg1"/>
              </a:solidFill>
            </a:endParaRPr>
          </a:p>
        </p:txBody>
      </p:sp>
      <p:sp>
        <p:nvSpPr>
          <p:cNvPr id="7" name="TextBox 6">
            <a:extLst>
              <a:ext uri="{FF2B5EF4-FFF2-40B4-BE49-F238E27FC236}">
                <a16:creationId xmlns:a16="http://schemas.microsoft.com/office/drawing/2014/main" id="{A938BF62-E972-2E97-99EF-B3B93833802C}"/>
              </a:ext>
            </a:extLst>
          </p:cNvPr>
          <p:cNvSpPr txBox="1"/>
          <p:nvPr/>
        </p:nvSpPr>
        <p:spPr>
          <a:xfrm>
            <a:off x="2969229" y="2447788"/>
            <a:ext cx="4952145" cy="236988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Contact us</a:t>
            </a:r>
          </a:p>
          <a:p>
            <a:endParaRPr lang="en-GB" sz="1800" b="1" dirty="0">
              <a:solidFill>
                <a:schemeClr val="bg1"/>
              </a:solidFill>
              <a:latin typeface="Arial" panose="020B0604020202020204" pitchFamily="34" charset="0"/>
              <a:cs typeface="Arial" panose="020B0604020202020204" pitchFamily="34" charset="0"/>
            </a:endParaRPr>
          </a:p>
          <a:p>
            <a:pPr algn="l">
              <a:spcBef>
                <a:spcPts val="0"/>
              </a:spcBef>
            </a:pPr>
            <a:r>
              <a:rPr lang="en-GB" sz="2800" dirty="0">
                <a:solidFill>
                  <a:schemeClr val="bg1"/>
                </a:solidFill>
              </a:rPr>
              <a:t>Lauren May</a:t>
            </a:r>
          </a:p>
          <a:p>
            <a:pPr algn="l">
              <a:spcBef>
                <a:spcPts val="0"/>
              </a:spcBef>
            </a:pPr>
            <a:r>
              <a:rPr lang="en-GB" sz="2800" dirty="0">
                <a:solidFill>
                  <a:schemeClr val="bg1"/>
                </a:solidFill>
              </a:rPr>
              <a:t>Digital Inclusion Officer</a:t>
            </a:r>
          </a:p>
          <a:p>
            <a:pPr algn="l">
              <a:spcBef>
                <a:spcPts val="0"/>
              </a:spcBef>
            </a:pPr>
            <a:r>
              <a:rPr lang="en-GB" sz="2800" dirty="0">
                <a:solidFill>
                  <a:schemeClr val="bg1"/>
                </a:solidFill>
              </a:rPr>
              <a:t>Lauren.may@kirklees.gov.uk</a:t>
            </a:r>
          </a:p>
          <a:p>
            <a:endParaRPr lang="en-GB" dirty="0"/>
          </a:p>
        </p:txBody>
      </p:sp>
      <p:cxnSp>
        <p:nvCxnSpPr>
          <p:cNvPr id="8" name="Straight Connector 7">
            <a:extLst>
              <a:ext uri="{FF2B5EF4-FFF2-40B4-BE49-F238E27FC236}">
                <a16:creationId xmlns:a16="http://schemas.microsoft.com/office/drawing/2014/main" id="{9954EEAB-0716-1388-4BC1-945BB4DC78FE}"/>
              </a:ext>
            </a:extLst>
          </p:cNvPr>
          <p:cNvCxnSpPr>
            <a:cxnSpLocks/>
          </p:cNvCxnSpPr>
          <p:nvPr/>
        </p:nvCxnSpPr>
        <p:spPr>
          <a:xfrm>
            <a:off x="3060309" y="3115809"/>
            <a:ext cx="4275439" cy="0"/>
          </a:xfrm>
          <a:prstGeom prst="line">
            <a:avLst/>
          </a:prstGeom>
          <a:ln w="139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black background&#10;&#10;Description automatically generated">
            <a:extLst>
              <a:ext uri="{FF2B5EF4-FFF2-40B4-BE49-F238E27FC236}">
                <a16:creationId xmlns:a16="http://schemas.microsoft.com/office/drawing/2014/main" id="{FC9A6DCC-44EE-3415-B2F0-AAD95A84026B}"/>
              </a:ext>
            </a:extLst>
          </p:cNvPr>
          <p:cNvPicPr>
            <a:picLocks noChangeAspect="1"/>
          </p:cNvPicPr>
          <p:nvPr/>
        </p:nvPicPr>
        <p:blipFill>
          <a:blip r:embed="rId3"/>
          <a:stretch>
            <a:fillRect/>
          </a:stretch>
        </p:blipFill>
        <p:spPr>
          <a:xfrm>
            <a:off x="8517835" y="349525"/>
            <a:ext cx="3344455" cy="730476"/>
          </a:xfrm>
          <a:prstGeom prst="rect">
            <a:avLst/>
          </a:prstGeom>
        </p:spPr>
      </p:pic>
    </p:spTree>
    <p:extLst>
      <p:ext uri="{BB962C8B-B14F-4D97-AF65-F5344CB8AC3E}">
        <p14:creationId xmlns:p14="http://schemas.microsoft.com/office/powerpoint/2010/main" val="754217749"/>
      </p:ext>
    </p:extLst>
  </p:cSld>
  <p:clrMapOvr>
    <a:masterClrMapping/>
  </p:clrMapOvr>
</p:sld>
</file>

<file path=ppt/theme/theme1.xml><?xml version="1.0" encoding="utf-8"?>
<a:theme xmlns:a="http://schemas.openxmlformats.org/drawingml/2006/main" name="Employment &amp; Skills gene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42DC7-D7E2-7645-B1CE-C60ED8630385}" vid="{09C1425F-1F77-2A49-89B5-F1B5368092BB}"/>
    </a:ext>
  </a:extLst>
</a:theme>
</file>

<file path=ppt/theme/theme2.xml><?xml version="1.0" encoding="utf-8"?>
<a:theme xmlns:a="http://schemas.openxmlformats.org/drawingml/2006/main" name="Employment &amp; Skills employ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42DC7-D7E2-7645-B1CE-C60ED8630385}" vid="{0ACF2389-AD4A-9F4A-B37E-8DF39D64E191}"/>
    </a:ext>
  </a:extLst>
</a:theme>
</file>

<file path=ppt/theme/theme3.xml><?xml version="1.0" encoding="utf-8"?>
<a:theme xmlns:a="http://schemas.openxmlformats.org/drawingml/2006/main" name="Employment &amp; Skills skil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42DC7-D7E2-7645-B1CE-C60ED8630385}" vid="{ADF34AFB-5E95-174E-9A8C-47B32B2A61DE}"/>
    </a:ext>
  </a:extLst>
</a:theme>
</file>

<file path=ppt/theme/theme4.xml><?xml version="1.0" encoding="utf-8"?>
<a:theme xmlns:a="http://schemas.openxmlformats.org/drawingml/2006/main" name="Employment &amp; Skills employ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42DC7-D7E2-7645-B1CE-C60ED8630385}" vid="{74702B8B-B0B0-2449-87C3-E9A751D222A7}"/>
    </a:ext>
  </a:extLst>
</a:theme>
</file>

<file path=ppt/theme/theme5.xml><?xml version="1.0" encoding="utf-8"?>
<a:theme xmlns:a="http://schemas.openxmlformats.org/drawingml/2006/main" name="Employment &amp; Skills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42DC7-D7E2-7645-B1CE-C60ED8630385}" vid="{9B5EFDE9-1F0A-BE4E-AB57-E2F845CC2E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CM3806.2 - Employment &amp; Skills PPT template 16 by 9_updated colours</Template>
  <TotalTime>129</TotalTime>
  <Words>285</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vt:i4>
      </vt:variant>
    </vt:vector>
  </HeadingPairs>
  <TitlesOfParts>
    <vt:vector size="15" baseType="lpstr">
      <vt:lpstr>Arial</vt:lpstr>
      <vt:lpstr>Arial Rounded MT Bold</vt:lpstr>
      <vt:lpstr>Calibri</vt:lpstr>
      <vt:lpstr>Employment &amp; Skills general</vt:lpstr>
      <vt:lpstr>Employment &amp; Skills employment</vt:lpstr>
      <vt:lpstr>Employment &amp; Skills skills</vt:lpstr>
      <vt:lpstr>Employment &amp; Skills employers</vt:lpstr>
      <vt:lpstr>Employment &amp; Skills apprenticeships</vt:lpstr>
      <vt:lpstr>PowerPoint Presentation</vt:lpstr>
      <vt:lpstr>Building Digital Confidence in Kirklees</vt:lpstr>
      <vt:lpstr>Understanding the scale of potential digital exclusion </vt:lpstr>
      <vt:lpstr>PowerPoint Presentation</vt:lpstr>
      <vt:lpstr>What do we offer?</vt:lpstr>
      <vt:lpstr>More on Digital Hubs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May</dc:creator>
  <cp:lastModifiedBy>Ian Brewer</cp:lastModifiedBy>
  <cp:revision>4</cp:revision>
  <dcterms:created xsi:type="dcterms:W3CDTF">2025-01-27T12:26:05Z</dcterms:created>
  <dcterms:modified xsi:type="dcterms:W3CDTF">2025-02-11T12:36:10Z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2022-04-08T12:48:05Z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ActionId">
    <vt:lpwstr>ac953663-f6f8-4aee-bd74-47a3346a48e6</vt:lpwstr>
  </property>
  <property fmtid="{D5CDD505-2E9C-101B-9397-08002B2CF9AE}" pid="8" name="MSIP_Label_22127eb8-1c2a-4c17-86cc-a5ba0926d1f9_ContentBits">
    <vt:lpwstr>0</vt:lpwstr>
  </property>
</Properties>
</file>