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0" r:id="rId5"/>
    <p:sldId id="642" r:id="rId6"/>
    <p:sldId id="726" r:id="rId7"/>
    <p:sldId id="721" r:id="rId8"/>
    <p:sldId id="725" r:id="rId9"/>
    <p:sldId id="708" r:id="rId10"/>
    <p:sldId id="719" r:id="rId11"/>
    <p:sldId id="600" r:id="rId12"/>
    <p:sldId id="715" r:id="rId13"/>
    <p:sldId id="707" r:id="rId14"/>
    <p:sldId id="716" r:id="rId15"/>
    <p:sldId id="705" r:id="rId16"/>
    <p:sldId id="717" r:id="rId17"/>
    <p:sldId id="704" r:id="rId18"/>
    <p:sldId id="718" r:id="rId19"/>
    <p:sldId id="720" r:id="rId20"/>
    <p:sldId id="669" r:id="rId21"/>
    <p:sldId id="7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3D7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8D92E8-6D3A-253A-9717-6E474A86258C}" v="2" dt="2025-04-15T12:53:27.333"/>
    <p1510:client id="{A8393015-7F1B-4830-8DB2-D7611CD2BE17}" v="8" dt="2025-04-15T14:12:27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McCallum" userId="384f9c1b-7664-4b3f-adf8-8bde014d0f3f" providerId="ADAL" clId="{A8393015-7F1B-4830-8DB2-D7611CD2BE17}"/>
    <pc:docChg chg="delSld modSld">
      <pc:chgData name="Neil McCallum" userId="384f9c1b-7664-4b3f-adf8-8bde014d0f3f" providerId="ADAL" clId="{A8393015-7F1B-4830-8DB2-D7611CD2BE17}" dt="2025-04-15T14:12:27.576" v="7"/>
      <pc:docMkLst>
        <pc:docMk/>
      </pc:docMkLst>
      <pc:sldChg chg="modTransition">
        <pc:chgData name="Neil McCallum" userId="384f9c1b-7664-4b3f-adf8-8bde014d0f3f" providerId="ADAL" clId="{A8393015-7F1B-4830-8DB2-D7611CD2BE17}" dt="2025-04-15T12:53:57.539" v="0"/>
        <pc:sldMkLst>
          <pc:docMk/>
          <pc:sldMk cId="3732132184" sldId="280"/>
        </pc:sldMkLst>
      </pc:sldChg>
      <pc:sldChg chg="modTransition">
        <pc:chgData name="Neil McCallum" userId="384f9c1b-7664-4b3f-adf8-8bde014d0f3f" providerId="ADAL" clId="{A8393015-7F1B-4830-8DB2-D7611CD2BE17}" dt="2025-04-15T12:53:57.539" v="0"/>
        <pc:sldMkLst>
          <pc:docMk/>
          <pc:sldMk cId="1734697513" sldId="600"/>
        </pc:sldMkLst>
      </pc:sldChg>
      <pc:sldChg chg="modTransition">
        <pc:chgData name="Neil McCallum" userId="384f9c1b-7664-4b3f-adf8-8bde014d0f3f" providerId="ADAL" clId="{A8393015-7F1B-4830-8DB2-D7611CD2BE17}" dt="2025-04-15T12:53:57.539" v="0"/>
        <pc:sldMkLst>
          <pc:docMk/>
          <pc:sldMk cId="1222447606" sldId="642"/>
        </pc:sldMkLst>
      </pc:sldChg>
      <pc:sldChg chg="modTransition modAnim">
        <pc:chgData name="Neil McCallum" userId="384f9c1b-7664-4b3f-adf8-8bde014d0f3f" providerId="ADAL" clId="{A8393015-7F1B-4830-8DB2-D7611CD2BE17}" dt="2025-04-15T14:12:27.576" v="7"/>
        <pc:sldMkLst>
          <pc:docMk/>
          <pc:sldMk cId="3649897393" sldId="669"/>
        </pc:sldMkLst>
      </pc:sldChg>
      <pc:sldChg chg="modTransition">
        <pc:chgData name="Neil McCallum" userId="384f9c1b-7664-4b3f-adf8-8bde014d0f3f" providerId="ADAL" clId="{A8393015-7F1B-4830-8DB2-D7611CD2BE17}" dt="2025-04-15T12:53:57.539" v="0"/>
        <pc:sldMkLst>
          <pc:docMk/>
          <pc:sldMk cId="1183272441" sldId="701"/>
        </pc:sldMkLst>
      </pc:sldChg>
      <pc:sldChg chg="modTransition">
        <pc:chgData name="Neil McCallum" userId="384f9c1b-7664-4b3f-adf8-8bde014d0f3f" providerId="ADAL" clId="{A8393015-7F1B-4830-8DB2-D7611CD2BE17}" dt="2025-04-15T12:53:57.539" v="0"/>
        <pc:sldMkLst>
          <pc:docMk/>
          <pc:sldMk cId="3682529759" sldId="704"/>
        </pc:sldMkLst>
      </pc:sldChg>
      <pc:sldChg chg="modTransition">
        <pc:chgData name="Neil McCallum" userId="384f9c1b-7664-4b3f-adf8-8bde014d0f3f" providerId="ADAL" clId="{A8393015-7F1B-4830-8DB2-D7611CD2BE17}" dt="2025-04-15T12:53:57.539" v="0"/>
        <pc:sldMkLst>
          <pc:docMk/>
          <pc:sldMk cId="3074640102" sldId="705"/>
        </pc:sldMkLst>
      </pc:sldChg>
      <pc:sldChg chg="modTransition">
        <pc:chgData name="Neil McCallum" userId="384f9c1b-7664-4b3f-adf8-8bde014d0f3f" providerId="ADAL" clId="{A8393015-7F1B-4830-8DB2-D7611CD2BE17}" dt="2025-04-15T12:53:57.539" v="0"/>
        <pc:sldMkLst>
          <pc:docMk/>
          <pc:sldMk cId="466528270" sldId="707"/>
        </pc:sldMkLst>
      </pc:sldChg>
      <pc:sldChg chg="modTransition">
        <pc:chgData name="Neil McCallum" userId="384f9c1b-7664-4b3f-adf8-8bde014d0f3f" providerId="ADAL" clId="{A8393015-7F1B-4830-8DB2-D7611CD2BE17}" dt="2025-04-15T12:53:57.539" v="0"/>
        <pc:sldMkLst>
          <pc:docMk/>
          <pc:sldMk cId="2061939466" sldId="708"/>
        </pc:sldMkLst>
      </pc:sldChg>
      <pc:sldChg chg="modTransition">
        <pc:chgData name="Neil McCallum" userId="384f9c1b-7664-4b3f-adf8-8bde014d0f3f" providerId="ADAL" clId="{A8393015-7F1B-4830-8DB2-D7611CD2BE17}" dt="2025-04-15T12:53:57.539" v="0"/>
        <pc:sldMkLst>
          <pc:docMk/>
          <pc:sldMk cId="540017868" sldId="715"/>
        </pc:sldMkLst>
      </pc:sldChg>
      <pc:sldChg chg="modTransition">
        <pc:chgData name="Neil McCallum" userId="384f9c1b-7664-4b3f-adf8-8bde014d0f3f" providerId="ADAL" clId="{A8393015-7F1B-4830-8DB2-D7611CD2BE17}" dt="2025-04-15T12:53:57.539" v="0"/>
        <pc:sldMkLst>
          <pc:docMk/>
          <pc:sldMk cId="3294088634" sldId="716"/>
        </pc:sldMkLst>
      </pc:sldChg>
      <pc:sldChg chg="modTransition">
        <pc:chgData name="Neil McCallum" userId="384f9c1b-7664-4b3f-adf8-8bde014d0f3f" providerId="ADAL" clId="{A8393015-7F1B-4830-8DB2-D7611CD2BE17}" dt="2025-04-15T12:53:57.539" v="0"/>
        <pc:sldMkLst>
          <pc:docMk/>
          <pc:sldMk cId="1945655529" sldId="717"/>
        </pc:sldMkLst>
      </pc:sldChg>
      <pc:sldChg chg="modTransition">
        <pc:chgData name="Neil McCallum" userId="384f9c1b-7664-4b3f-adf8-8bde014d0f3f" providerId="ADAL" clId="{A8393015-7F1B-4830-8DB2-D7611CD2BE17}" dt="2025-04-15T12:53:57.539" v="0"/>
        <pc:sldMkLst>
          <pc:docMk/>
          <pc:sldMk cId="4001437298" sldId="718"/>
        </pc:sldMkLst>
      </pc:sldChg>
      <pc:sldChg chg="modTransition">
        <pc:chgData name="Neil McCallum" userId="384f9c1b-7664-4b3f-adf8-8bde014d0f3f" providerId="ADAL" clId="{A8393015-7F1B-4830-8DB2-D7611CD2BE17}" dt="2025-04-15T12:53:57.539" v="0"/>
        <pc:sldMkLst>
          <pc:docMk/>
          <pc:sldMk cId="2219831180" sldId="719"/>
        </pc:sldMkLst>
      </pc:sldChg>
      <pc:sldChg chg="modTransition">
        <pc:chgData name="Neil McCallum" userId="384f9c1b-7664-4b3f-adf8-8bde014d0f3f" providerId="ADAL" clId="{A8393015-7F1B-4830-8DB2-D7611CD2BE17}" dt="2025-04-15T12:53:57.539" v="0"/>
        <pc:sldMkLst>
          <pc:docMk/>
          <pc:sldMk cId="21132255" sldId="720"/>
        </pc:sldMkLst>
      </pc:sldChg>
      <pc:sldChg chg="modTransition modAnim">
        <pc:chgData name="Neil McCallum" userId="384f9c1b-7664-4b3f-adf8-8bde014d0f3f" providerId="ADAL" clId="{A8393015-7F1B-4830-8DB2-D7611CD2BE17}" dt="2025-04-15T12:54:36.572" v="3"/>
        <pc:sldMkLst>
          <pc:docMk/>
          <pc:sldMk cId="2609835611" sldId="721"/>
        </pc:sldMkLst>
      </pc:sldChg>
      <pc:sldChg chg="del modTransition">
        <pc:chgData name="Neil McCallum" userId="384f9c1b-7664-4b3f-adf8-8bde014d0f3f" providerId="ADAL" clId="{A8393015-7F1B-4830-8DB2-D7611CD2BE17}" dt="2025-04-15T14:11:51.158" v="4" actId="47"/>
        <pc:sldMkLst>
          <pc:docMk/>
          <pc:sldMk cId="1930494179" sldId="722"/>
        </pc:sldMkLst>
      </pc:sldChg>
      <pc:sldChg chg="del modTransition">
        <pc:chgData name="Neil McCallum" userId="384f9c1b-7664-4b3f-adf8-8bde014d0f3f" providerId="ADAL" clId="{A8393015-7F1B-4830-8DB2-D7611CD2BE17}" dt="2025-04-15T14:11:54.389" v="5" actId="47"/>
        <pc:sldMkLst>
          <pc:docMk/>
          <pc:sldMk cId="4111135253" sldId="723"/>
        </pc:sldMkLst>
      </pc:sldChg>
      <pc:sldChg chg="del modTransition">
        <pc:chgData name="Neil McCallum" userId="384f9c1b-7664-4b3f-adf8-8bde014d0f3f" providerId="ADAL" clId="{A8393015-7F1B-4830-8DB2-D7611CD2BE17}" dt="2025-04-15T14:11:55.269" v="6" actId="47"/>
        <pc:sldMkLst>
          <pc:docMk/>
          <pc:sldMk cId="2314275505" sldId="724"/>
        </pc:sldMkLst>
      </pc:sldChg>
      <pc:sldChg chg="modTransition">
        <pc:chgData name="Neil McCallum" userId="384f9c1b-7664-4b3f-adf8-8bde014d0f3f" providerId="ADAL" clId="{A8393015-7F1B-4830-8DB2-D7611CD2BE17}" dt="2025-04-15T12:53:57.539" v="0"/>
        <pc:sldMkLst>
          <pc:docMk/>
          <pc:sldMk cId="3315383053" sldId="725"/>
        </pc:sldMkLst>
      </pc:sldChg>
      <pc:sldChg chg="modTransition">
        <pc:chgData name="Neil McCallum" userId="384f9c1b-7664-4b3f-adf8-8bde014d0f3f" providerId="ADAL" clId="{A8393015-7F1B-4830-8DB2-D7611CD2BE17}" dt="2025-04-15T12:53:57.539" v="0"/>
        <pc:sldMkLst>
          <pc:docMk/>
          <pc:sldMk cId="431913117" sldId="726"/>
        </pc:sldMkLst>
      </pc:sldChg>
    </pc:docChg>
  </pc:docChgLst>
  <pc:docChgLst>
    <pc:chgData name="Neil McCallum" userId="S::mccallumn@sovereignhealthcare.co.uk::384f9c1b-7664-4b3f-adf8-8bde014d0f3f" providerId="AD" clId="Web-{A38D92E8-6D3A-253A-9717-6E474A86258C}"/>
    <pc:docChg chg="modSld">
      <pc:chgData name="Neil McCallum" userId="S::mccallumn@sovereignhealthcare.co.uk::384f9c1b-7664-4b3f-adf8-8bde014d0f3f" providerId="AD" clId="Web-{A38D92E8-6D3A-253A-9717-6E474A86258C}" dt="2025-04-15T12:53:27.333" v="1"/>
      <pc:docMkLst>
        <pc:docMk/>
      </pc:docMkLst>
      <pc:sldChg chg="addAnim delAnim">
        <pc:chgData name="Neil McCallum" userId="S::mccallumn@sovereignhealthcare.co.uk::384f9c1b-7664-4b3f-adf8-8bde014d0f3f" providerId="AD" clId="Web-{A38D92E8-6D3A-253A-9717-6E474A86258C}" dt="2025-04-15T12:53:27.333" v="1"/>
        <pc:sldMkLst>
          <pc:docMk/>
          <pc:sldMk cId="3649897393" sldId="6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3A3F7-FA1D-4343-A04A-82C14D8DB20F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6AC09-D639-4480-BA06-D8E991A91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40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1D3D5-70EE-4D0F-64D5-6CDDE1CA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BC80F-BD3F-BF65-6AE6-E42367292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BAB51E-A6E0-9F3A-5A44-C69B8B9F6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A0E21-9CEB-FA0B-EFDB-8F15295B6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6AC09-D639-4480-BA06-D8E991A913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915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A4605-44DE-2E38-DA30-DE56097CE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7794DF-74A1-AC33-063E-52537104F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B21B10-824B-58BB-22AE-91472C92E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CE47E-C828-688E-71E6-5C3AADB7A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6AC09-D639-4480-BA06-D8E991A913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81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63496-A34E-2EDC-511F-C4AD68907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1FBB9C-BC59-8C9A-55F5-8D9B9CE3C7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009274-8FB7-74A8-764F-7B6EC7154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AE1C7-6B02-AF43-399F-E6566ED11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6AC09-D639-4480-BA06-D8E991A913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49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F3E17-43E5-961E-E537-8BD84DBF8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CB6267-7913-0DEB-68E5-871FC4DB5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26F5A0-2F67-FCB0-0168-D3C0F50DC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A0B62-2A3E-2091-CE6E-9EDF62AEE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6AC09-D639-4480-BA06-D8E991A913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5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AA886-B4E1-C075-20DC-5D41B4417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60126D-5506-FCCA-B287-8756C8D37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1AD7BF-D24F-E9B8-E683-C6CAF12F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1. Hydration: Water is crucial for maintaining hydration, which is vital for bodily functions like temperature regulation, joint lubrication, and nutrient transportation</a:t>
            </a:r>
          </a:p>
          <a:p>
            <a:pPr algn="l">
              <a:spcBef>
                <a:spcPts val="450"/>
              </a:spcBef>
              <a:spcAft>
                <a:spcPts val="750"/>
              </a:spcAft>
            </a:pPr>
            <a:endParaRPr lang="en-US" b="0" i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2. Physical performance: Staying hydrated can significantly improve physical performance, especially during intense exercise or high heat</a:t>
            </a:r>
          </a:p>
          <a:p>
            <a:r>
              <a:rPr lang="en-US"/>
              <a:t>Even mild dehydration can impair physical abilities and increase fatigue</a:t>
            </a:r>
            <a:r>
              <a:rPr lang="en-US" b="1" u="none" strike="noStrike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2</a:t>
            </a:r>
            <a:endParaRPr lang="en-US">
              <a:effectLst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endParaRPr lang="en-US"/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3. Brain function: Proper hydration is essential for brain function. Studies show that even mild dehydration can impair mood, memory, and cognitive performance</a:t>
            </a:r>
          </a:p>
          <a:p>
            <a:endParaRPr lang="en-US">
              <a:effectLst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/>
              <a:t>.</a:t>
            </a: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4. Detoxification: Water helps flush out toxins from the body through urine and sweat, supporting kidney function and overall health</a:t>
            </a:r>
          </a:p>
          <a:p>
            <a:pPr algn="l">
              <a:spcBef>
                <a:spcPts val="450"/>
              </a:spcBef>
              <a:spcAft>
                <a:spcPts val="750"/>
              </a:spcAft>
            </a:pPr>
            <a:endParaRPr lang="en-US"/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5. Skin health: Drinking enough water can improve skin health by maintaining its elasticity and reducing the risk of skin disorders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9C136-6D7B-286B-467F-085D7E97B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6AC09-D639-4480-BA06-D8E991A913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5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A32C0-0C6D-A4C5-CA9C-085EB8465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9B5DD2-DA80-3AFB-77AC-81A7F8BC3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D93A0-064B-64A3-90A7-36C668715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1. Reduces blue light exposure: The blue light emitted by phone screens can suppress melatonin production, the hormone responsible for regulating sleep-wake cycles</a:t>
            </a:r>
          </a:p>
          <a:p>
            <a:r>
              <a:rPr lang="en-US"/>
              <a:t>This makes it harder to fall asleep and can disrupt your circadian rhythm</a:t>
            </a:r>
            <a:r>
              <a:rPr lang="en-US" b="1" u="none" strike="noStrike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1</a:t>
            </a:r>
            <a:endParaRPr lang="en-US">
              <a:effectLst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endParaRPr lang="en-US" b="0" i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2. Improves sleep quality: Turning off your phone an hour before bed can help you fall asleep faster and improve the overall quality of your sleep</a:t>
            </a:r>
          </a:p>
          <a:p>
            <a:r>
              <a:rPr lang="en-US"/>
              <a:t>This is because it reduces mental stimulation and allows your brain to wind down</a:t>
            </a:r>
            <a:r>
              <a:rPr lang="en-US" b="1" u="none" strike="noStrike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2</a:t>
            </a:r>
            <a:endParaRPr lang="en-US">
              <a:effectLst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endParaRPr lang="en-US"/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3. Enhances REM sleep: Avoiding phone use before bed can increase the amount of REM sleep you get, which is crucial for cognitive functions like memory and learning</a:t>
            </a:r>
          </a:p>
          <a:p>
            <a:endParaRPr lang="en-US">
              <a:effectLst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/>
              <a:t>.</a:t>
            </a: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4. Reduces stress and anxiety: Constant notifications and the urge to check your phone can increase stress and anxiety levels. Turning off your phone helps create a more relaxing bedtime environment</a:t>
            </a:r>
          </a:p>
          <a:p>
            <a:endParaRPr lang="en-US">
              <a:effectLst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/>
              <a:t>.</a:t>
            </a: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5. Boosts morning alertness: Better sleep quality leads to improved alertness and cognitive function the next day, making you more productive and focused</a:t>
            </a:r>
          </a:p>
          <a:p>
            <a:endParaRPr lang="en-US">
              <a:effectLst/>
            </a:endParaRPr>
          </a:p>
          <a:p>
            <a:r>
              <a:rPr lang="en-US"/>
              <a:t>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A32CD-8E5D-D174-85FE-7659ADD308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6AC09-D639-4480-BA06-D8E991A913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626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F8646-B2D2-991D-3914-BCC536D62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A75F9F-0025-FA4E-E699-07D7CEC34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B5285-73ED-4498-CF38-C32251878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1. Improves cardiovascular health: Regular walking can help lower blood pressure, reduce LDL (bad) cholesterol, and strengthen your heart</a:t>
            </a:r>
          </a:p>
          <a:p>
            <a:r>
              <a:rPr lang="en-US"/>
              <a:t>This reduces the risk of heart disease and stroke</a:t>
            </a:r>
            <a:r>
              <a:rPr lang="en-US" b="1" u="none" strike="noStrike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1</a:t>
            </a:r>
            <a:endParaRPr lang="en-US">
              <a:effectLst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endParaRPr lang="en-US"/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2. Enhances mood and reduces stress: Walking releases endorphins, which are natural mood lifters</a:t>
            </a:r>
          </a:p>
          <a:p>
            <a:r>
              <a:rPr lang="en-US"/>
              <a:t>It also helps reduce stress levels and can improve overall mental health</a:t>
            </a:r>
            <a:r>
              <a:rPr lang="en-US" b="1" u="none" strike="noStrike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1</a:t>
            </a:r>
            <a:endParaRPr lang="en-US">
              <a:effectLst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endParaRPr lang="en-US" b="0" i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3. Supports weight management: Walking is a low-impact exercise that can help burn calories and contribute to weight loss</a:t>
            </a:r>
          </a:p>
          <a:p>
            <a:r>
              <a:rPr lang="en-US"/>
              <a:t>It's an easy way to increase your daily physical activity without needing special equipment</a:t>
            </a:r>
            <a:r>
              <a:rPr lang="en-US" b="1" u="none" strike="noStrike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1</a:t>
            </a:r>
            <a:endParaRPr lang="en-US">
              <a:effectLst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endParaRPr lang="en-US"/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4. Boosts metabolism: Even short walks can increase your metabolism, helping your body process food more efficiently</a:t>
            </a:r>
          </a:p>
          <a:p>
            <a:endParaRPr lang="en-US">
              <a:effectLst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5. Reduces joint pain: Regular walking can improve joint mobility and reduce pain, even for those with arthritis</a:t>
            </a:r>
          </a:p>
          <a:p>
            <a:r>
              <a:rPr lang="en-US"/>
              <a:t>It helps keep your joints flexible and strengthens the muscles around them</a:t>
            </a:r>
            <a:r>
              <a:rPr lang="en-US" b="1" u="none" strike="noStrike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2</a:t>
            </a:r>
            <a:endParaRPr lang="en-US">
              <a:effectLst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9D007-757C-7F0C-571D-3D5EA1EFFB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6AC09-D639-4480-BA06-D8E991A913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6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B0294-8865-15A2-6996-8D0D0A191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EA7B1-9D36-18B9-6EB7-F00E949BE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D4F85D-983C-1B2F-C747-1E2DF681D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1. Improves cardiovascular health: Regular walking can help lower blood pressure, reduce LDL (bad) cholesterol, and strengthen your heart</a:t>
            </a:r>
          </a:p>
          <a:p>
            <a:r>
              <a:rPr lang="en-US"/>
              <a:t>This reduces the risk of heart disease and stroke</a:t>
            </a:r>
            <a:r>
              <a:rPr lang="en-US" b="1" u="none" strike="noStrike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1</a:t>
            </a:r>
            <a:endParaRPr lang="en-US">
              <a:effectLst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endParaRPr lang="en-US"/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2. Enhances mood and reduces stress: Walking releases endorphins, which are natural mood lifters</a:t>
            </a:r>
          </a:p>
          <a:p>
            <a:r>
              <a:rPr lang="en-US"/>
              <a:t>It also helps reduce stress levels and can improve overall mental health</a:t>
            </a:r>
            <a:r>
              <a:rPr lang="en-US" b="1" u="none" strike="noStrike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1</a:t>
            </a:r>
            <a:endParaRPr lang="en-US">
              <a:effectLst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endParaRPr lang="en-US"/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3. Supports weight management: Walking is a low-impact exercise that can help burn calories and contribute to weight loss</a:t>
            </a:r>
          </a:p>
          <a:p>
            <a:r>
              <a:rPr lang="en-US"/>
              <a:t>It's an easy way to increase your daily physical activity without needing special equipment</a:t>
            </a:r>
            <a:r>
              <a:rPr lang="en-US" b="1" u="none" strike="noStrike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1</a:t>
            </a:r>
            <a:endParaRPr lang="en-US">
              <a:effectLst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endParaRPr lang="en-US"/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4. Boosts metabolism: Even short walks can increase your metabolism, helping your body process food more efficiently</a:t>
            </a:r>
          </a:p>
          <a:p>
            <a:pPr algn="l">
              <a:spcBef>
                <a:spcPts val="450"/>
              </a:spcBef>
              <a:spcAft>
                <a:spcPts val="750"/>
              </a:spcAft>
            </a:pPr>
            <a:endParaRPr lang="en-US" b="0" i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5. Reduces joint pain: Regular walking can improve joint mobility and reduce pain, even for those with arthritis</a:t>
            </a:r>
          </a:p>
          <a:p>
            <a:r>
              <a:rPr lang="en-US"/>
              <a:t>It helps keep your joints flexible and strengthens the muscles around them</a:t>
            </a:r>
            <a:r>
              <a:rPr lang="en-US" b="1" u="none" strike="noStrike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2</a:t>
            </a:r>
            <a:endParaRPr lang="en-US">
              <a:effectLst/>
            </a:endParaRPr>
          </a:p>
          <a:p>
            <a:r>
              <a:rPr lang="en-US"/>
              <a:t>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B8795-153D-57A1-ABF0-2D0B2EC1A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6AC09-D639-4480-BA06-D8E991A913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6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2B30C-4EFD-9AF9-8709-60BEBD38F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905852-B988-6F4D-3D45-5593938266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F31BA-F826-856E-82EB-17D08A9DF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1. Eggs are a complete protein: They contain all nine essential amino acids that the body needs</a:t>
            </a:r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/>
              <a:t>This makes them an excellent source of high-quality protein.</a:t>
            </a:r>
          </a:p>
          <a:p>
            <a:pPr algn="l">
              <a:spcBef>
                <a:spcPts val="450"/>
              </a:spcBef>
              <a:spcAft>
                <a:spcPts val="750"/>
              </a:spcAft>
            </a:pPr>
            <a:endParaRPr lang="en-US" b="0" i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2. Protein content: One large egg provides about 6-7 grams of protein</a:t>
            </a:r>
          </a:p>
          <a:p>
            <a:r>
              <a:rPr lang="en-US"/>
              <a:t>This is significant considering the average sedentary adult needs about 46-56 grams of protein per day</a:t>
            </a:r>
            <a:r>
              <a:rPr lang="en-US" b="1" u="none" strike="noStrike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2</a:t>
            </a:r>
            <a:endParaRPr lang="en-US">
              <a:effectLst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endParaRPr lang="en-US"/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3. Nutrient-rich: Besides protein, eggs are packed with vitamins and minerals like vitamin B12, vitamin D, iron, selenium, and zinc</a:t>
            </a:r>
          </a:p>
          <a:p>
            <a:r>
              <a:rPr lang="en-US"/>
              <a:t>These nutrients are crucial for immune function, brain health, and red blood cell production</a:t>
            </a:r>
            <a:r>
              <a:rPr lang="en-US" b="1" u="none" strike="noStrike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1</a:t>
            </a:r>
            <a:endParaRPr lang="en-US">
              <a:effectLst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endParaRPr lang="en-US"/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/>
              <a:t>.</a:t>
            </a: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4. Muscle health: The protein in eggs supports skeletal muscle health and helps protect against muscle loss (sarcopenia)</a:t>
            </a:r>
          </a:p>
          <a:p>
            <a:endParaRPr lang="en-US">
              <a:effectLst/>
            </a:endParaRPr>
          </a:p>
          <a:p>
            <a:pPr algn="l">
              <a:spcBef>
                <a:spcPts val="450"/>
              </a:spcBef>
              <a:spcAft>
                <a:spcPts val="750"/>
              </a:spcAft>
            </a:pPr>
            <a:r>
              <a:rPr lang="en-US"/>
              <a:t>.</a:t>
            </a:r>
            <a:r>
              <a:rPr lang="en-US" b="0" i="0">
                <a:solidFill>
                  <a:srgbClr val="424242"/>
                </a:solidFill>
                <a:effectLst/>
                <a:latin typeface="Segoe Sans"/>
              </a:rPr>
              <a:t>5. Weight management: Eating eggs can help decrease appetite and reduce caloric intake, which can aid in weight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F952F-53AA-6E85-615E-FFC7D5F1C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6AC09-D639-4480-BA06-D8E991A913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80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EE5A6-7B30-1600-92E8-7AC24B1DA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0A7B5-1519-A4C1-028C-730B6E91E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CC6A9C-BADC-927D-55CD-5449CD169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D9078-0DE1-ECD1-2F48-E7ADB0857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6AC09-D639-4480-BA06-D8E991A913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46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F1B02-6684-A107-F239-D492B7819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4FA8C-2E8F-74EB-2CFD-A781D5641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BE15C-B31D-675D-EA10-DA57C759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B55-D232-455F-B3AC-C5C88382864A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C9522-5161-30D0-79DD-89A6D426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4F2DB-3C4D-0B39-CD6F-22BAD290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29587-345B-4596-A6DC-E738427E1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0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5166-72FF-7DA2-8B5E-1EA997B87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66B69-B83E-40C2-A071-51430915A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4D-E197-3116-8ED2-AF18B6B9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B55-D232-455F-B3AC-C5C88382864A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517C-4F4A-119D-FA5C-272FE665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DD1BA-868A-B76B-2FFC-319B9FC4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29587-345B-4596-A6DC-E738427E1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57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EB4C6B-77D4-4AD2-945D-B19CF54C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C3685-21A2-A8AD-A7D9-B84BC3389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669FA-AF5A-9788-7D3B-F2B7BF37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B55-D232-455F-B3AC-C5C88382864A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686DD-ED0A-BF37-D539-A307A842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88B0F-D787-8BF1-C2D5-460535AF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29587-345B-4596-A6DC-E738427E1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2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CD978-7D5A-BD48-D819-5BCD0A5B1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5A2CB-F514-2A94-01EA-EAEACA599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E321F-593A-0BF7-97B0-4E2CC743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B55-D232-455F-B3AC-C5C88382864A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D42DC-AE02-1119-5201-D6ED0268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A81C0-78EF-7F24-83A8-CA01AEBB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29587-345B-4596-A6DC-E738427E1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1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2647-A8EA-B770-EDAF-DEE35B3B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0BECF-E157-7DB4-484C-1C6C9DC94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881C7-1999-2DB2-A26C-41ACEC1E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B55-D232-455F-B3AC-C5C88382864A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FBC78-D015-4B2A-62DA-6224A4B1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697A1-B3D1-4B15-2B3B-0BC4B4BC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29587-345B-4596-A6DC-E738427E1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45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CACD3-B20D-5F0D-7C94-32F3A727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0032A-1B85-9CB3-9F40-6FAC3FDD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D50FB-11F7-C7C1-88A0-4DCE5FEF6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DD56A-D98F-0B54-3022-99AB3EF8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B55-D232-455F-B3AC-C5C88382864A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ED41C-99FD-06D3-46B4-7F79662C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F25F0-BD26-49B9-9A52-E93B98A6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29587-345B-4596-A6DC-E738427E1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0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C080-E9D2-2BE0-CEFF-2FF87F8E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543AF-AD48-0603-161C-062E8B1A3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C04E4-EA32-B884-872F-E5EBEAAFC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FEAB6-A467-2268-D302-0E14BBDE4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B286B-8D7F-1572-D0B5-B47C33F51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2C40AE-D64B-9639-3546-E084250C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B55-D232-455F-B3AC-C5C88382864A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62C9B-547A-5A79-8A16-3507F683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07C91-11D8-4F14-491C-0B6F01C7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29587-345B-4596-A6DC-E738427E1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85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7071-9337-5052-087F-BD985730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047BD-CE49-B325-1423-405559F8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B55-D232-455F-B3AC-C5C88382864A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798A0-72C7-69A2-5E86-0860EE5A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FDE97-D446-5FCA-2D1F-2ADFCD2D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29587-345B-4596-A6DC-E738427E1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44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CA323D5-0401-231F-99F7-B92CFF85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0515600" cy="569595"/>
          </a:xfrm>
        </p:spPr>
        <p:txBody>
          <a:bodyPr/>
          <a:lstStyle>
            <a:lvl1pPr>
              <a:defRPr b="1">
                <a:solidFill>
                  <a:srgbClr val="2493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9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CAFD2-0FAF-71B5-BB23-94260B25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E58D9-8F6D-D809-A79A-6855A5B1B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FA321-F9A0-5348-4DB8-08E7120F0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6039D-040E-5316-FE08-71207517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B55-D232-455F-B3AC-C5C88382864A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C1488-7FF4-10B1-54D5-388E9BE2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7EC72-C934-9BBD-1070-56E45E2E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29587-345B-4596-A6DC-E738427E1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15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EF09-FE52-9926-F6FA-34E37137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F4BE10-947B-58CC-D216-823B266B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E5A7E-5C9D-34B0-18B8-FB3F6FC1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2E82D-02BB-EE85-312C-0EDEF485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B55-D232-455F-B3AC-C5C88382864A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64FC4-C073-0890-295A-51E2B039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9E4FD-0F86-3624-5BDB-8DE2BAC4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29587-345B-4596-A6DC-E738427E1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14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FEB1C-BBC1-34D7-D029-F9BF6EA0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EB2CF-DC7E-E561-5B7E-14F32AF4C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61B0-BE1F-54AE-4CFE-320CF28AF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58B55-D232-455F-B3AC-C5C88382864A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849CA-E4E2-5E8E-8011-375CE47C7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6C968-725F-F1CB-3E19-E59A267F9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9587-345B-4596-A6DC-E738427E16D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317B0-CF5D-1634-8C6B-0D5E3AFE3C0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249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0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dell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del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del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del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del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del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5637-4718-E585-5AA9-02BC02901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875" y="13726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1500" b="1">
                <a:solidFill>
                  <a:srgbClr val="2493D7"/>
                </a:solidFill>
              </a:rPr>
              <a:t>Physical Health</a:t>
            </a:r>
            <a:endParaRPr lang="en-GB" sz="11500" b="1">
              <a:solidFill>
                <a:srgbClr val="2493D7"/>
              </a:solidFill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53B2E44A-EADE-0C02-0D03-6C07D5702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98" y="3878071"/>
            <a:ext cx="3638054" cy="100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09BC0D-90C2-CD09-B2F2-3B4004592475}"/>
              </a:ext>
            </a:extLst>
          </p:cNvPr>
          <p:cNvCxnSpPr/>
          <p:nvPr/>
        </p:nvCxnSpPr>
        <p:spPr>
          <a:xfrm>
            <a:off x="3561347" y="3760220"/>
            <a:ext cx="5111015" cy="0"/>
          </a:xfrm>
          <a:prstGeom prst="line">
            <a:avLst/>
          </a:prstGeom>
          <a:ln w="38100">
            <a:solidFill>
              <a:srgbClr val="2493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13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8A089-BBE6-ED5E-60B2-D735445CB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4F83C692-F3FB-686B-9D4A-CB872DCA12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7"/>
          <a:stretch/>
        </p:blipFill>
        <p:spPr>
          <a:xfrm>
            <a:off x="10026198" y="5850000"/>
            <a:ext cx="1873702" cy="10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9070DD-2155-0813-0948-A08F69976892}"/>
              </a:ext>
            </a:extLst>
          </p:cNvPr>
          <p:cNvSpPr txBox="1"/>
          <p:nvPr/>
        </p:nvSpPr>
        <p:spPr>
          <a:xfrm>
            <a:off x="828000" y="1800000"/>
            <a:ext cx="46657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Increase 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Improve posture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Protect against joint 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3" name="Picture 2" descr="A silhouette of a person stretching&#10;&#10;Description automatically generated">
            <a:extLst>
              <a:ext uri="{FF2B5EF4-FFF2-40B4-BE49-F238E27FC236}">
                <a16:creationId xmlns:a16="http://schemas.microsoft.com/office/drawing/2014/main" id="{36195CA7-AAC9-1C03-4601-A6ABA6C9C6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48" y="20306"/>
            <a:ext cx="5453514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59D39E0-781C-1592-AB01-83D2E47A0E7E}"/>
              </a:ext>
            </a:extLst>
          </p:cNvPr>
          <p:cNvGrpSpPr/>
          <p:nvPr/>
        </p:nvGrpSpPr>
        <p:grpSpPr>
          <a:xfrm>
            <a:off x="970738" y="4140200"/>
            <a:ext cx="3207562" cy="1417700"/>
            <a:chOff x="-2623851" y="1262436"/>
            <a:chExt cx="6217951" cy="2247484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B3411D9-678C-7670-A3EE-544FFA5EB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2" t="18636" r="33124" b="45266"/>
            <a:stretch/>
          </p:blipFill>
          <p:spPr>
            <a:xfrm>
              <a:off x="-2623851" y="1262436"/>
              <a:ext cx="4296578" cy="2247484"/>
            </a:xfrm>
            <a:prstGeom prst="rect">
              <a:avLst/>
            </a:prstGeom>
          </p:spPr>
        </p:pic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48F4439-A0DF-C3B5-DE94-A8CF99434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2" t="52787" r="50684" b="11115"/>
            <a:stretch/>
          </p:blipFill>
          <p:spPr>
            <a:xfrm>
              <a:off x="1334189" y="1262436"/>
              <a:ext cx="2259911" cy="2247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652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8318C-D124-3ADD-CC4F-20B31BE53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chart&#10;&#10;Description automatically generated">
            <a:extLst>
              <a:ext uri="{FF2B5EF4-FFF2-40B4-BE49-F238E27FC236}">
                <a16:creationId xmlns:a16="http://schemas.microsoft.com/office/drawing/2014/main" id="{367FC34A-172F-9886-0403-30F7824A8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2" y="-174562"/>
            <a:ext cx="6626738" cy="720712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450CE2A9-8EDC-32E1-5DBF-2F5D9215966A}"/>
              </a:ext>
            </a:extLst>
          </p:cNvPr>
          <p:cNvSpPr/>
          <p:nvPr/>
        </p:nvSpPr>
        <p:spPr>
          <a:xfrm>
            <a:off x="7003074" y="2590793"/>
            <a:ext cx="2504342" cy="35169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A095F-648A-D620-88F4-A903F1E22361}"/>
              </a:ext>
            </a:extLst>
          </p:cNvPr>
          <p:cNvSpPr txBox="1"/>
          <p:nvPr/>
        </p:nvSpPr>
        <p:spPr>
          <a:xfrm>
            <a:off x="9788769" y="2535806"/>
            <a:ext cx="1817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MSK HEALTH</a:t>
            </a:r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8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19E31-AF4D-5508-E87C-F61825DE7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081FFA2C-BA48-B2AD-2B71-6E96C08AA5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7"/>
          <a:stretch/>
        </p:blipFill>
        <p:spPr>
          <a:xfrm>
            <a:off x="10026198" y="5850000"/>
            <a:ext cx="1873702" cy="10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6495DB-9E4C-9F7A-541F-8D8E0C636869}"/>
              </a:ext>
            </a:extLst>
          </p:cNvPr>
          <p:cNvSpPr txBox="1"/>
          <p:nvPr/>
        </p:nvSpPr>
        <p:spPr>
          <a:xfrm>
            <a:off x="6660000" y="1800000"/>
            <a:ext cx="466578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Walk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Improve cardio strength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Enhance mood and reduce 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Boost metabolism / Reduce weight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bg1"/>
                </a:solidFill>
              </a:rPr>
              <a:t>Reduce joint pain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A5F567-5415-08C7-39F0-9F7F3FECD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100" y="398585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4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54BCA-9A2D-9252-8431-8400A6990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chart&#10;&#10;Description automatically generated">
            <a:extLst>
              <a:ext uri="{FF2B5EF4-FFF2-40B4-BE49-F238E27FC236}">
                <a16:creationId xmlns:a16="http://schemas.microsoft.com/office/drawing/2014/main" id="{B5358070-87FB-917F-6EE5-CDDF30037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2" y="-174562"/>
            <a:ext cx="6626738" cy="720712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ABD0B2BB-D563-FB2A-148F-DC0F13DF6A7E}"/>
              </a:ext>
            </a:extLst>
          </p:cNvPr>
          <p:cNvSpPr/>
          <p:nvPr/>
        </p:nvSpPr>
        <p:spPr>
          <a:xfrm>
            <a:off x="7003074" y="3071436"/>
            <a:ext cx="2504342" cy="35169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E872B-77F9-0281-A9EF-B0E30CEB603D}"/>
              </a:ext>
            </a:extLst>
          </p:cNvPr>
          <p:cNvSpPr txBox="1"/>
          <p:nvPr/>
        </p:nvSpPr>
        <p:spPr>
          <a:xfrm>
            <a:off x="9788769" y="3016449"/>
            <a:ext cx="1935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FOOT HEALTH</a:t>
            </a:r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5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EC3C3-F58B-CA3E-3CAA-D60877E8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57FB1C87-5CA8-18D4-9DE7-AB07256086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7"/>
          <a:stretch/>
        </p:blipFill>
        <p:spPr>
          <a:xfrm>
            <a:off x="10026198" y="5850000"/>
            <a:ext cx="1873702" cy="1008000"/>
          </a:xfrm>
          <a:prstGeom prst="rect">
            <a:avLst/>
          </a:prstGeom>
        </p:spPr>
      </p:pic>
      <p:pic>
        <p:nvPicPr>
          <p:cNvPr id="6" name="Picture 5" descr="A group of eggs on a black background&#10;&#10;Description automatically generated">
            <a:extLst>
              <a:ext uri="{FF2B5EF4-FFF2-40B4-BE49-F238E27FC236}">
                <a16:creationId xmlns:a16="http://schemas.microsoft.com/office/drawing/2014/main" id="{FAF25B45-7F10-B549-F743-F759B09CE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3" y="1652954"/>
            <a:ext cx="4662177" cy="3856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AC153D-426F-30DF-3A65-49ED670393A9}"/>
              </a:ext>
            </a:extLst>
          </p:cNvPr>
          <p:cNvSpPr txBox="1"/>
          <p:nvPr/>
        </p:nvSpPr>
        <p:spPr>
          <a:xfrm>
            <a:off x="6660000" y="1800000"/>
            <a:ext cx="466578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Eggs are a superfood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Complete protein with 9 amino acids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7g protein (you need c50g per day)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Improve muscle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Improve brain function</a:t>
            </a:r>
            <a:endParaRPr lang="en-GB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2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63652-B6D2-1F6C-8F6B-EC0A4B164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chart&#10;&#10;Description automatically generated">
            <a:extLst>
              <a:ext uri="{FF2B5EF4-FFF2-40B4-BE49-F238E27FC236}">
                <a16:creationId xmlns:a16="http://schemas.microsoft.com/office/drawing/2014/main" id="{45F11E79-66DF-2CE1-38BA-F8C4DFBE4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2" y="-174562"/>
            <a:ext cx="6626738" cy="720712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372A458C-D56F-7465-1C69-C4378E2247D4}"/>
              </a:ext>
            </a:extLst>
          </p:cNvPr>
          <p:cNvSpPr/>
          <p:nvPr/>
        </p:nvSpPr>
        <p:spPr>
          <a:xfrm>
            <a:off x="7003074" y="3892053"/>
            <a:ext cx="2504342" cy="35169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9D80E-3C3B-374A-9272-AACEBDF2F527}"/>
              </a:ext>
            </a:extLst>
          </p:cNvPr>
          <p:cNvSpPr txBox="1"/>
          <p:nvPr/>
        </p:nvSpPr>
        <p:spPr>
          <a:xfrm>
            <a:off x="9788769" y="3837066"/>
            <a:ext cx="2069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HEALTH CHECK</a:t>
            </a:r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3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165E0-80BE-03A3-F3F6-842B22445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chart&#10;&#10;Description automatically generated">
            <a:extLst>
              <a:ext uri="{FF2B5EF4-FFF2-40B4-BE49-F238E27FC236}">
                <a16:creationId xmlns:a16="http://schemas.microsoft.com/office/drawing/2014/main" id="{0A4DCC40-85C2-8CD2-4C3B-2789F500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2" y="-174562"/>
            <a:ext cx="6626738" cy="720712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8C84C90F-BA86-A7D3-5D6B-1DE885829EFC}"/>
              </a:ext>
            </a:extLst>
          </p:cNvPr>
          <p:cNvSpPr/>
          <p:nvPr/>
        </p:nvSpPr>
        <p:spPr>
          <a:xfrm>
            <a:off x="7003074" y="1922579"/>
            <a:ext cx="2504342" cy="35169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8BD08-7E39-C887-A338-95BAB2DC78B9}"/>
              </a:ext>
            </a:extLst>
          </p:cNvPr>
          <p:cNvSpPr txBox="1"/>
          <p:nvPr/>
        </p:nvSpPr>
        <p:spPr>
          <a:xfrm>
            <a:off x="7920114" y="2805380"/>
            <a:ext cx="37548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LOOK AFTER YOURSELF</a:t>
            </a:r>
          </a:p>
          <a:p>
            <a:r>
              <a:rPr lang="en-US" sz="2400" b="1">
                <a:solidFill>
                  <a:schemeClr val="bg1"/>
                </a:solidFill>
              </a:rPr>
              <a:t>BUT HAVE THE PROTECTION</a:t>
            </a:r>
          </a:p>
          <a:p>
            <a:r>
              <a:rPr lang="en-US" sz="2400" b="1">
                <a:solidFill>
                  <a:schemeClr val="bg1"/>
                </a:solidFill>
              </a:rPr>
              <a:t>OF THESE BENEFITS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4D0F30A8-0F36-D754-DC8D-E47FEEB3D2C0}"/>
              </a:ext>
            </a:extLst>
          </p:cNvPr>
          <p:cNvSpPr/>
          <p:nvPr/>
        </p:nvSpPr>
        <p:spPr>
          <a:xfrm>
            <a:off x="7003074" y="4536819"/>
            <a:ext cx="2504342" cy="35169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2E15251C-59A7-5B41-7EB9-180EE138F2E0}"/>
              </a:ext>
            </a:extLst>
          </p:cNvPr>
          <p:cNvSpPr/>
          <p:nvPr/>
        </p:nvSpPr>
        <p:spPr>
          <a:xfrm>
            <a:off x="7014798" y="5111247"/>
            <a:ext cx="2504342" cy="35169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9DE24-9F03-D07C-3DAE-FCF22BCF9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leaf with white text&#10;&#10;Description automatically generated">
            <a:extLst>
              <a:ext uri="{FF2B5EF4-FFF2-40B4-BE49-F238E27FC236}">
                <a16:creationId xmlns:a16="http://schemas.microsoft.com/office/drawing/2014/main" id="{F52C688A-09D8-9C77-6E35-21402DC5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2912"/>
            <a:ext cx="11430000" cy="59721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69B4022-34B5-961B-AB75-50B2A47AD1A8}"/>
              </a:ext>
            </a:extLst>
          </p:cNvPr>
          <p:cNvSpPr/>
          <p:nvPr/>
        </p:nvSpPr>
        <p:spPr>
          <a:xfrm>
            <a:off x="7759700" y="2565400"/>
            <a:ext cx="5105400" cy="5118100"/>
          </a:xfrm>
          <a:prstGeom prst="ellipse">
            <a:avLst/>
          </a:prstGeom>
          <a:solidFill>
            <a:srgbClr val="2493D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OVER</a:t>
            </a:r>
          </a:p>
          <a:p>
            <a:pPr algn="ctr"/>
            <a:r>
              <a:rPr lang="en-US" sz="4800" b="1">
                <a:solidFill>
                  <a:schemeClr val="bg1"/>
                </a:solidFill>
              </a:rPr>
              <a:t>£7m</a:t>
            </a:r>
          </a:p>
          <a:p>
            <a:pPr algn="ctr"/>
            <a:r>
              <a:rPr lang="en-US" sz="4800" b="1">
                <a:solidFill>
                  <a:schemeClr val="bg1"/>
                </a:solidFill>
              </a:rPr>
              <a:t>DONATED</a:t>
            </a:r>
            <a:endParaRPr lang="en-GB" sz="4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9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EAE68-A3E3-4A61-7DE0-72BFA2A6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132C819-9FE4-D308-2659-F6F66381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4202"/>
            <a:ext cx="10515600" cy="569595"/>
          </a:xfrm>
        </p:spPr>
        <p:txBody>
          <a:bodyPr>
            <a:noAutofit/>
          </a:bodyPr>
          <a:lstStyle/>
          <a:p>
            <a:pPr algn="ctr"/>
            <a:r>
              <a:rPr lang="en-US" sz="13800"/>
              <a:t>QUESTIONS?</a:t>
            </a:r>
            <a:endParaRPr lang="en-GB" sz="13800">
              <a:solidFill>
                <a:schemeClr val="bg1"/>
              </a:solidFill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9AA3AE0-CF16-88B0-511A-64CE24CA77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7"/>
          <a:stretch/>
        </p:blipFill>
        <p:spPr>
          <a:xfrm>
            <a:off x="10026198" y="5850000"/>
            <a:ext cx="1873702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7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EAAB0-50F8-D34F-74BC-C24BBF19D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71C13D6E-9E0F-F55B-18A1-C41651C4DD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7"/>
          <a:stretch/>
        </p:blipFill>
        <p:spPr>
          <a:xfrm>
            <a:off x="10026198" y="5850000"/>
            <a:ext cx="1873702" cy="100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B2CCE4-C50F-4BA7-75BA-1FDBBCF4E4D7}"/>
              </a:ext>
            </a:extLst>
          </p:cNvPr>
          <p:cNvSpPr txBox="1"/>
          <p:nvPr/>
        </p:nvSpPr>
        <p:spPr>
          <a:xfrm>
            <a:off x="1944824" y="828288"/>
            <a:ext cx="872076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bg1"/>
                </a:solidFill>
              </a:rPr>
              <a:t>We believe better health is for everyone</a:t>
            </a:r>
          </a:p>
          <a:p>
            <a:r>
              <a:rPr lang="en-US" sz="4000" b="1">
                <a:solidFill>
                  <a:schemeClr val="bg1"/>
                </a:solidFill>
                <a:highlight>
                  <a:srgbClr val="2493D7"/>
                </a:highlight>
              </a:rPr>
              <a:t> Sovereign Health Care | 1873</a:t>
            </a:r>
            <a:r>
              <a:rPr lang="en-US" sz="4000" b="1">
                <a:solidFill>
                  <a:srgbClr val="2493D7"/>
                </a:solidFill>
                <a:highlight>
                  <a:srgbClr val="2493D7"/>
                </a:highlight>
              </a:rPr>
              <a:t>A</a:t>
            </a:r>
            <a:endParaRPr lang="en-US" sz="1400" b="1">
              <a:solidFill>
                <a:srgbClr val="2493D7"/>
              </a:solidFill>
              <a:highlight>
                <a:srgbClr val="2493D7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2244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00081-6CEE-0A65-F29C-1E91D8B5A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44A4146-154C-DD7A-8BE9-7C3F4A6A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4202"/>
            <a:ext cx="10515600" cy="569595"/>
          </a:xfrm>
        </p:spPr>
        <p:txBody>
          <a:bodyPr>
            <a:noAutofit/>
          </a:bodyPr>
          <a:lstStyle/>
          <a:p>
            <a:pPr algn="ctr"/>
            <a:r>
              <a:rPr lang="en-US" sz="13800"/>
              <a:t>EVERYDAY </a:t>
            </a:r>
            <a:r>
              <a:rPr lang="en-US" sz="13800">
                <a:solidFill>
                  <a:schemeClr val="bg1"/>
                </a:solidFill>
              </a:rPr>
              <a:t>HEALTH CARE</a:t>
            </a:r>
            <a:endParaRPr lang="en-GB" sz="13800">
              <a:solidFill>
                <a:schemeClr val="bg1"/>
              </a:solidFill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F582AD8-746C-5A84-A059-2DD6F65E79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7"/>
          <a:stretch/>
        </p:blipFill>
        <p:spPr>
          <a:xfrm>
            <a:off x="10026198" y="5850000"/>
            <a:ext cx="1873702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1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93B6C-8EEB-1F8D-BC86-F4B32CD48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>
            <a:extLst>
              <a:ext uri="{FF2B5EF4-FFF2-40B4-BE49-F238E27FC236}">
                <a16:creationId xmlns:a16="http://schemas.microsoft.com/office/drawing/2014/main" id="{9C6E36A4-19E7-7C04-295A-52872DBD40F8}"/>
              </a:ext>
            </a:extLst>
          </p:cNvPr>
          <p:cNvSpPr/>
          <p:nvPr/>
        </p:nvSpPr>
        <p:spPr>
          <a:xfrm>
            <a:off x="7389889" y="5414092"/>
            <a:ext cx="503340" cy="503339"/>
          </a:xfrm>
          <a:prstGeom prst="ellipse">
            <a:avLst/>
          </a:prstGeom>
          <a:solidFill>
            <a:srgbClr val="186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1B22AF-81C7-6B09-BA66-7AE2B91541B0}"/>
              </a:ext>
            </a:extLst>
          </p:cNvPr>
          <p:cNvGrpSpPr/>
          <p:nvPr/>
        </p:nvGrpSpPr>
        <p:grpSpPr>
          <a:xfrm>
            <a:off x="7371528" y="966948"/>
            <a:ext cx="503340" cy="503339"/>
            <a:chOff x="852237" y="2826350"/>
            <a:chExt cx="503340" cy="50333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2FFA03-21CC-0D25-507B-B0170E4A07A3}"/>
                </a:ext>
              </a:extLst>
            </p:cNvPr>
            <p:cNvSpPr/>
            <p:nvPr/>
          </p:nvSpPr>
          <p:spPr>
            <a:xfrm>
              <a:off x="852237" y="2826350"/>
              <a:ext cx="503340" cy="503339"/>
            </a:xfrm>
            <a:prstGeom prst="ellipse">
              <a:avLst/>
            </a:prstGeom>
            <a:solidFill>
              <a:srgbClr val="186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20C418-AB80-D88E-A3F9-31B1791E31BA}"/>
                </a:ext>
              </a:extLst>
            </p:cNvPr>
            <p:cNvSpPr txBox="1"/>
            <p:nvPr/>
          </p:nvSpPr>
          <p:spPr>
            <a:xfrm>
              <a:off x="945959" y="2893461"/>
              <a:ext cx="285226" cy="369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Myriad Pro" panose="020B0503030403020204" pitchFamily="34" charset="0"/>
                </a:rPr>
                <a:t>1</a:t>
              </a:r>
              <a:endParaRPr lang="en-GB" b="1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6BEFF384-9D4F-83F8-3777-C49C56BB3EEA}"/>
              </a:ext>
            </a:extLst>
          </p:cNvPr>
          <p:cNvSpPr/>
          <p:nvPr/>
        </p:nvSpPr>
        <p:spPr>
          <a:xfrm>
            <a:off x="7391727" y="3256620"/>
            <a:ext cx="503340" cy="503339"/>
          </a:xfrm>
          <a:prstGeom prst="ellipse">
            <a:avLst/>
          </a:prstGeom>
          <a:solidFill>
            <a:srgbClr val="186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screenshot of a medical chart&#10;&#10;Description automatically generated">
            <a:extLst>
              <a:ext uri="{FF2B5EF4-FFF2-40B4-BE49-F238E27FC236}">
                <a16:creationId xmlns:a16="http://schemas.microsoft.com/office/drawing/2014/main" id="{30900987-68C9-1748-BB84-E8D28CAE3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2" y="-174562"/>
            <a:ext cx="6626738" cy="7207124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0B7F22CF-532A-77D4-EECE-0F920C696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55" y="305040"/>
            <a:ext cx="1801372" cy="1801372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678B8DF-8E6E-2C08-0D9E-902F43789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67" y="2600602"/>
            <a:ext cx="1801372" cy="180137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234DA6E-5F85-8380-A160-A230A28B2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459" y="4744183"/>
            <a:ext cx="1801372" cy="18013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B2A783-073B-C659-071D-AB8F0CD8FB80}"/>
              </a:ext>
            </a:extLst>
          </p:cNvPr>
          <p:cNvSpPr txBox="1"/>
          <p:nvPr/>
        </p:nvSpPr>
        <p:spPr>
          <a:xfrm>
            <a:off x="7483432" y="3333382"/>
            <a:ext cx="28522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Myriad Pro" panose="020B0503030403020204" pitchFamily="34" charset="0"/>
              </a:rPr>
              <a:t>2</a:t>
            </a:r>
            <a:endParaRPr lang="en-GB" b="1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398F80-897E-8D66-6549-5FC12DF82A21}"/>
              </a:ext>
            </a:extLst>
          </p:cNvPr>
          <p:cNvSpPr txBox="1"/>
          <p:nvPr/>
        </p:nvSpPr>
        <p:spPr>
          <a:xfrm>
            <a:off x="7491509" y="5487828"/>
            <a:ext cx="285226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Myriad Pro" panose="020B0503030403020204" pitchFamily="34" charset="0"/>
              </a:rPr>
              <a:t>3</a:t>
            </a:r>
            <a:endParaRPr lang="en-GB" b="1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A4A680-D3E0-B01D-F007-16666529FCD7}"/>
              </a:ext>
            </a:extLst>
          </p:cNvPr>
          <p:cNvSpPr txBox="1"/>
          <p:nvPr/>
        </p:nvSpPr>
        <p:spPr>
          <a:xfrm>
            <a:off x="9458327" y="707618"/>
            <a:ext cx="2382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yriad Pro" panose="020B0503030403020204" pitchFamily="34" charset="0"/>
              </a:rPr>
              <a:t>You pay and get a receipt with your name on it</a:t>
            </a:r>
            <a:endParaRPr lang="en-US" sz="200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84243D-DDA2-9F36-0C6B-63F14278CE09}"/>
              </a:ext>
            </a:extLst>
          </p:cNvPr>
          <p:cNvSpPr txBox="1"/>
          <p:nvPr/>
        </p:nvSpPr>
        <p:spPr>
          <a:xfrm>
            <a:off x="9458327" y="2993456"/>
            <a:ext cx="2129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yriad Pro" panose="020B0503030403020204" pitchFamily="34" charset="0"/>
              </a:rPr>
              <a:t>Upload a photo or post your receipt to us</a:t>
            </a:r>
            <a:endParaRPr lang="en-US" sz="200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CFB44E4-CBD7-D3AF-50E5-D97AE53FE1B7}"/>
              </a:ext>
            </a:extLst>
          </p:cNvPr>
          <p:cNvSpPr txBox="1"/>
          <p:nvPr/>
        </p:nvSpPr>
        <p:spPr>
          <a:xfrm>
            <a:off x="9529540" y="5137037"/>
            <a:ext cx="2129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yriad Pro" panose="020B0503030403020204" pitchFamily="34" charset="0"/>
              </a:rPr>
              <a:t>Receive money straight into your bank account</a:t>
            </a:r>
            <a:endParaRPr lang="en-US" sz="200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3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12" grpId="0"/>
      <p:bldP spid="1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B1B68-006F-0129-8034-60833E61F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673A95D-09FB-85CF-E62D-90B2F34F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4202"/>
            <a:ext cx="10515600" cy="569595"/>
          </a:xfrm>
        </p:spPr>
        <p:txBody>
          <a:bodyPr>
            <a:noAutofit/>
          </a:bodyPr>
          <a:lstStyle/>
          <a:p>
            <a:pPr algn="ctr"/>
            <a:r>
              <a:rPr lang="en-US" sz="13800"/>
              <a:t>EVERYDAY </a:t>
            </a:r>
            <a:r>
              <a:rPr lang="en-US" sz="13800">
                <a:solidFill>
                  <a:schemeClr val="bg1"/>
                </a:solidFill>
              </a:rPr>
              <a:t>HEALTH TIPS</a:t>
            </a:r>
            <a:endParaRPr lang="en-GB" sz="13800">
              <a:solidFill>
                <a:schemeClr val="bg1"/>
              </a:solidFill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032CE40-9D61-9D8A-4671-E01946B55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7"/>
          <a:stretch/>
        </p:blipFill>
        <p:spPr>
          <a:xfrm>
            <a:off x="10026198" y="5850000"/>
            <a:ext cx="1873702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87428-F64D-4700-0C46-6FA735518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B115037C-BED5-F95E-CDF4-E62CF9FB5D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7"/>
          <a:stretch/>
        </p:blipFill>
        <p:spPr>
          <a:xfrm>
            <a:off x="10026198" y="5850000"/>
            <a:ext cx="1873702" cy="10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38E3F-B2DE-027F-D684-BEB42C1CCDEE}"/>
              </a:ext>
            </a:extLst>
          </p:cNvPr>
          <p:cNvSpPr txBox="1"/>
          <p:nvPr/>
        </p:nvSpPr>
        <p:spPr>
          <a:xfrm>
            <a:off x="6660000" y="1800000"/>
            <a:ext cx="4665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Drink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Physical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Brain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Bodily functions regulation (temperature/joints/nutrients)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Skin health</a:t>
            </a:r>
          </a:p>
          <a:p>
            <a:endParaRPr lang="en-US" sz="2000" b="1">
              <a:solidFill>
                <a:schemeClr val="bg1"/>
              </a:solidFill>
            </a:endParaRPr>
          </a:p>
          <a:p>
            <a:endParaRPr lang="en-GB" sz="6600" b="1">
              <a:solidFill>
                <a:schemeClr val="bg1"/>
              </a:solidFill>
            </a:endParaRPr>
          </a:p>
        </p:txBody>
      </p:sp>
      <p:pic>
        <p:nvPicPr>
          <p:cNvPr id="3" name="Picture 2" descr="A glass of water splashing&#10;&#10;Description automatically generated">
            <a:extLst>
              <a:ext uri="{FF2B5EF4-FFF2-40B4-BE49-F238E27FC236}">
                <a16:creationId xmlns:a16="http://schemas.microsoft.com/office/drawing/2014/main" id="{03064B34-7526-7D00-C665-06D54F14B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09" y="720968"/>
            <a:ext cx="4594082" cy="49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3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9B717-11E7-4035-6C29-823D3CA5D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chart&#10;&#10;Description automatically generated">
            <a:extLst>
              <a:ext uri="{FF2B5EF4-FFF2-40B4-BE49-F238E27FC236}">
                <a16:creationId xmlns:a16="http://schemas.microsoft.com/office/drawing/2014/main" id="{4912BE28-B4FE-9C3C-37F6-BB785F671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2" y="-174562"/>
            <a:ext cx="6626738" cy="720712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DA1B90E9-3A99-C7EA-200B-BFA7CC3A47C2}"/>
              </a:ext>
            </a:extLst>
          </p:cNvPr>
          <p:cNvSpPr/>
          <p:nvPr/>
        </p:nvSpPr>
        <p:spPr>
          <a:xfrm>
            <a:off x="7003074" y="1184030"/>
            <a:ext cx="2504342" cy="35169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DBF5D-4E39-D75C-4CB3-6848B5C68EE4}"/>
              </a:ext>
            </a:extLst>
          </p:cNvPr>
          <p:cNvSpPr txBox="1"/>
          <p:nvPr/>
        </p:nvSpPr>
        <p:spPr>
          <a:xfrm>
            <a:off x="9788769" y="930737"/>
            <a:ext cx="1762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WATER</a:t>
            </a:r>
          </a:p>
          <a:p>
            <a:r>
              <a:rPr lang="en-US" sz="2400" b="1">
                <a:solidFill>
                  <a:schemeClr val="bg1"/>
                </a:solidFill>
              </a:rPr>
              <a:t>NOT COFFEE</a:t>
            </a:r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3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EFE4B-319B-CBA7-B10F-D5E413DA2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ECD86C28-0D97-F31D-EE1C-05E67EA251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7"/>
          <a:stretch/>
        </p:blipFill>
        <p:spPr>
          <a:xfrm>
            <a:off x="10026198" y="5850000"/>
            <a:ext cx="1873702" cy="10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53B6BF-8413-AFA5-69C9-45F7F774006F}"/>
              </a:ext>
            </a:extLst>
          </p:cNvPr>
          <p:cNvSpPr txBox="1"/>
          <p:nvPr/>
        </p:nvSpPr>
        <p:spPr>
          <a:xfrm>
            <a:off x="828000" y="1800000"/>
            <a:ext cx="466578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Off at 9pm…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Blue light impacts sleep-wake cycles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Fall asleep faster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Reduce stress and anxiety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Boost morning alertness</a:t>
            </a:r>
          </a:p>
          <a:p>
            <a:endParaRPr lang="en-GB" sz="6600" b="1">
              <a:solidFill>
                <a:schemeClr val="bg1"/>
              </a:solidFill>
            </a:endParaRPr>
          </a:p>
        </p:txBody>
      </p:sp>
      <p:pic>
        <p:nvPicPr>
          <p:cNvPr id="9" name="Picture 8" descr="A close up of a cell phone&#10;&#10;Description automatically generated">
            <a:extLst>
              <a:ext uri="{FF2B5EF4-FFF2-40B4-BE49-F238E27FC236}">
                <a16:creationId xmlns:a16="http://schemas.microsoft.com/office/drawing/2014/main" id="{869D4CF0-1721-CEA7-1DD5-98B08EAA1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69" y="328246"/>
            <a:ext cx="6201507" cy="62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9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A3C1A-992E-6FB4-A1B9-F79AFB9AE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chart&#10;&#10;Description automatically generated">
            <a:extLst>
              <a:ext uri="{FF2B5EF4-FFF2-40B4-BE49-F238E27FC236}">
                <a16:creationId xmlns:a16="http://schemas.microsoft.com/office/drawing/2014/main" id="{1B4B261C-7AE2-C7F8-E190-4D8E6C074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2" y="-174562"/>
            <a:ext cx="6626738" cy="720712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71CDCA90-C654-A39D-840C-80B5C123D688}"/>
              </a:ext>
            </a:extLst>
          </p:cNvPr>
          <p:cNvSpPr/>
          <p:nvPr/>
        </p:nvSpPr>
        <p:spPr>
          <a:xfrm>
            <a:off x="7003074" y="1477108"/>
            <a:ext cx="2504342" cy="35169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0B2DB-AB50-9CEB-C05D-2972A64CCFA8}"/>
              </a:ext>
            </a:extLst>
          </p:cNvPr>
          <p:cNvSpPr txBox="1"/>
          <p:nvPr/>
        </p:nvSpPr>
        <p:spPr>
          <a:xfrm>
            <a:off x="9788769" y="1234832"/>
            <a:ext cx="1695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BOOST</a:t>
            </a:r>
          </a:p>
          <a:p>
            <a:r>
              <a:rPr lang="en-US" sz="2400" b="1">
                <a:solidFill>
                  <a:schemeClr val="bg1"/>
                </a:solidFill>
              </a:rPr>
              <a:t>EYE HEALTH</a:t>
            </a:r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1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d2cf44-4c94-4426-ac53-707892c778f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6BBB19DA8846AD469C0EB0420E56" ma:contentTypeVersion="14" ma:contentTypeDescription="Create a new document." ma:contentTypeScope="" ma:versionID="bf6ca261269ab9057b3282e088c8c2f1">
  <xsd:schema xmlns:xsd="http://www.w3.org/2001/XMLSchema" xmlns:xs="http://www.w3.org/2001/XMLSchema" xmlns:p="http://schemas.microsoft.com/office/2006/metadata/properties" xmlns:ns3="c7d2cf44-4c94-4426-ac53-707892c778fb" xmlns:ns4="1cf33d37-f8c7-41d1-9db1-4f34225c771c" targetNamespace="http://schemas.microsoft.com/office/2006/metadata/properties" ma:root="true" ma:fieldsID="5f1c88948d9ce29579ae4d4ea95467a5" ns3:_="" ns4:_="">
    <xsd:import namespace="c7d2cf44-4c94-4426-ac53-707892c778fb"/>
    <xsd:import namespace="1cf33d37-f8c7-41d1-9db1-4f34225c77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2cf44-4c94-4426-ac53-707892c77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33d37-f8c7-41d1-9db1-4f34225c77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470FDD-D696-4AEA-A7F0-B656A4EA64D5}">
  <ds:schemaRefs>
    <ds:schemaRef ds:uri="1cf33d37-f8c7-41d1-9db1-4f34225c771c"/>
    <ds:schemaRef ds:uri="c7d2cf44-4c94-4426-ac53-707892c778f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6662CD-F1C2-42B5-8307-6B9B3EA6A8F0}">
  <ds:schemaRefs>
    <ds:schemaRef ds:uri="1cf33d37-f8c7-41d1-9db1-4f34225c771c"/>
    <ds:schemaRef ds:uri="c7d2cf44-4c94-4426-ac53-707892c778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CE90A4-A955-4477-8024-EB2C8C10B5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18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Physical Health</vt:lpstr>
      <vt:lpstr>PowerPoint Presentation</vt:lpstr>
      <vt:lpstr>EVERYDAY HEALTH CARE</vt:lpstr>
      <vt:lpstr>PowerPoint Presentation</vt:lpstr>
      <vt:lpstr>EVERYDAY HEALTH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McCallum</dc:creator>
  <cp:revision>1</cp:revision>
  <dcterms:created xsi:type="dcterms:W3CDTF">2023-03-26T11:41:28Z</dcterms:created>
  <dcterms:modified xsi:type="dcterms:W3CDTF">2025-04-15T14:12:36Z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0x010100D8306BBB19DA8846AD469C0EB0420E56</vt:lpwstr>
  </property>
</Properties>
</file>