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90" r:id="rId4"/>
    <p:sldId id="258" r:id="rId5"/>
    <p:sldId id="284" r:id="rId6"/>
    <p:sldId id="285" r:id="rId7"/>
    <p:sldId id="286" r:id="rId8"/>
    <p:sldId id="287" r:id="rId9"/>
    <p:sldId id="322" r:id="rId10"/>
    <p:sldId id="288" r:id="rId11"/>
    <p:sldId id="289" r:id="rId12"/>
    <p:sldId id="291" r:id="rId13"/>
    <p:sldId id="292" r:id="rId14"/>
    <p:sldId id="293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78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70B799-4BD3-4BC6-808F-F131863E0605}" v="1" dt="2025-04-14T08:21:51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86863" autoAdjust="0"/>
  </p:normalViewPr>
  <p:slideViewPr>
    <p:cSldViewPr>
      <p:cViewPr varScale="1">
        <p:scale>
          <a:sx n="55" d="100"/>
          <a:sy n="55" d="100"/>
        </p:scale>
        <p:origin x="9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yl Clapham" userId="0e2239ff-7c1c-47f4-b1fc-ead60e257e7e" providerId="ADAL" clId="{E09553F2-3E3F-4A50-BFCA-74C7BECCC1E7}"/>
    <pc:docChg chg="custSel modSld">
      <pc:chgData name="Sheryl Clapham" userId="0e2239ff-7c1c-47f4-b1fc-ead60e257e7e" providerId="ADAL" clId="{E09553F2-3E3F-4A50-BFCA-74C7BECCC1E7}" dt="2024-09-16T11:30:06.580" v="25" actId="6549"/>
      <pc:docMkLst>
        <pc:docMk/>
      </pc:docMkLst>
      <pc:sldChg chg="addSp delSp modSp mod">
        <pc:chgData name="Sheryl Clapham" userId="0e2239ff-7c1c-47f4-b1fc-ead60e257e7e" providerId="ADAL" clId="{E09553F2-3E3F-4A50-BFCA-74C7BECCC1E7}" dt="2024-09-16T11:29:25.989" v="24" actId="1076"/>
        <pc:sldMkLst>
          <pc:docMk/>
          <pc:sldMk cId="4093910168" sldId="285"/>
        </pc:sldMkLst>
      </pc:sldChg>
      <pc:sldChg chg="modSp mod">
        <pc:chgData name="Sheryl Clapham" userId="0e2239ff-7c1c-47f4-b1fc-ead60e257e7e" providerId="ADAL" clId="{E09553F2-3E3F-4A50-BFCA-74C7BECCC1E7}" dt="2024-09-16T11:30:06.580" v="25" actId="6549"/>
        <pc:sldMkLst>
          <pc:docMk/>
          <pc:sldMk cId="2216732076" sldId="288"/>
        </pc:sldMkLst>
      </pc:sldChg>
      <pc:sldChg chg="modSp mod">
        <pc:chgData name="Sheryl Clapham" userId="0e2239ff-7c1c-47f4-b1fc-ead60e257e7e" providerId="ADAL" clId="{E09553F2-3E3F-4A50-BFCA-74C7BECCC1E7}" dt="2024-09-16T11:27:09.602" v="10" actId="20577"/>
        <pc:sldMkLst>
          <pc:docMk/>
          <pc:sldMk cId="2352292554" sldId="290"/>
        </pc:sldMkLst>
      </pc:sldChg>
    </pc:docChg>
  </pc:docChgLst>
  <pc:docChgLst>
    <pc:chgData name="Sheryl Clapham" userId="0e2239ff-7c1c-47f4-b1fc-ead60e257e7e" providerId="ADAL" clId="{E159BC3B-44D8-4406-877A-2B03378A9546}"/>
    <pc:docChg chg="custSel modSld">
      <pc:chgData name="Sheryl Clapham" userId="0e2239ff-7c1c-47f4-b1fc-ead60e257e7e" providerId="ADAL" clId="{E159BC3B-44D8-4406-877A-2B03378A9546}" dt="2025-03-12T10:01:28.998" v="327" actId="313"/>
      <pc:docMkLst>
        <pc:docMk/>
      </pc:docMkLst>
      <pc:sldChg chg="modSp mod">
        <pc:chgData name="Sheryl Clapham" userId="0e2239ff-7c1c-47f4-b1fc-ead60e257e7e" providerId="ADAL" clId="{E159BC3B-44D8-4406-877A-2B03378A9546}" dt="2025-03-12T08:23:23.643" v="19" actId="20577"/>
        <pc:sldMkLst>
          <pc:docMk/>
          <pc:sldMk cId="1791380372" sldId="258"/>
        </pc:sldMkLst>
        <pc:spChg chg="mod">
          <ac:chgData name="Sheryl Clapham" userId="0e2239ff-7c1c-47f4-b1fc-ead60e257e7e" providerId="ADAL" clId="{E159BC3B-44D8-4406-877A-2B03378A9546}" dt="2025-03-12T08:23:23.643" v="19" actId="20577"/>
          <ac:spMkLst>
            <pc:docMk/>
            <pc:sldMk cId="1791380372" sldId="258"/>
            <ac:spMk id="2" creationId="{00000000-0000-0000-0000-000000000000}"/>
          </ac:spMkLst>
        </pc:spChg>
      </pc:sldChg>
      <pc:sldChg chg="addSp delSp modSp mod">
        <pc:chgData name="Sheryl Clapham" userId="0e2239ff-7c1c-47f4-b1fc-ead60e257e7e" providerId="ADAL" clId="{E159BC3B-44D8-4406-877A-2B03378A9546}" dt="2025-03-12T08:24:14.037" v="22" actId="1076"/>
        <pc:sldMkLst>
          <pc:docMk/>
          <pc:sldMk cId="4093910168" sldId="285"/>
        </pc:sldMkLst>
        <pc:picChg chg="add mod">
          <ac:chgData name="Sheryl Clapham" userId="0e2239ff-7c1c-47f4-b1fc-ead60e257e7e" providerId="ADAL" clId="{E159BC3B-44D8-4406-877A-2B03378A9546}" dt="2025-03-12T08:24:14.037" v="22" actId="1076"/>
          <ac:picMkLst>
            <pc:docMk/>
            <pc:sldMk cId="4093910168" sldId="285"/>
            <ac:picMk id="1026" creationId="{13B86239-039C-5C90-0E5D-A6A6215D0A09}"/>
          </ac:picMkLst>
        </pc:picChg>
      </pc:sldChg>
      <pc:sldChg chg="addSp delSp modSp mod">
        <pc:chgData name="Sheryl Clapham" userId="0e2239ff-7c1c-47f4-b1fc-ead60e257e7e" providerId="ADAL" clId="{E159BC3B-44D8-4406-877A-2B03378A9546}" dt="2025-03-12T10:01:28.998" v="327" actId="313"/>
        <pc:sldMkLst>
          <pc:docMk/>
          <pc:sldMk cId="2216732076" sldId="288"/>
        </pc:sldMkLst>
        <pc:spChg chg="mod">
          <ac:chgData name="Sheryl Clapham" userId="0e2239ff-7c1c-47f4-b1fc-ead60e257e7e" providerId="ADAL" clId="{E159BC3B-44D8-4406-877A-2B03378A9546}" dt="2025-03-12T10:01:28.998" v="327" actId="313"/>
          <ac:spMkLst>
            <pc:docMk/>
            <pc:sldMk cId="2216732076" sldId="288"/>
            <ac:spMk id="3" creationId="{00000000-0000-0000-0000-000000000000}"/>
          </ac:spMkLst>
        </pc:spChg>
        <pc:spChg chg="topLvl">
          <ac:chgData name="Sheryl Clapham" userId="0e2239ff-7c1c-47f4-b1fc-ead60e257e7e" providerId="ADAL" clId="{E159BC3B-44D8-4406-877A-2B03378A9546}" dt="2025-03-12T09:59:22.422" v="322" actId="478"/>
          <ac:spMkLst>
            <pc:docMk/>
            <pc:sldMk cId="2216732076" sldId="288"/>
            <ac:spMk id="7" creationId="{00000000-0000-0000-0000-000000000000}"/>
          </ac:spMkLst>
        </pc:spChg>
        <pc:picChg chg="add mod">
          <ac:chgData name="Sheryl Clapham" userId="0e2239ff-7c1c-47f4-b1fc-ead60e257e7e" providerId="ADAL" clId="{E159BC3B-44D8-4406-877A-2B03378A9546}" dt="2025-03-12T10:01:23.367" v="326" actId="1076"/>
          <ac:picMkLst>
            <pc:docMk/>
            <pc:sldMk cId="2216732076" sldId="288"/>
            <ac:picMk id="4" creationId="{06943B00-FB76-F315-5D7A-BF423DA06F19}"/>
          </ac:picMkLst>
        </pc:picChg>
      </pc:sldChg>
      <pc:sldChg chg="modSp mod">
        <pc:chgData name="Sheryl Clapham" userId="0e2239ff-7c1c-47f4-b1fc-ead60e257e7e" providerId="ADAL" clId="{E159BC3B-44D8-4406-877A-2B03378A9546}" dt="2025-03-12T08:25:59.117" v="38" actId="20577"/>
        <pc:sldMkLst>
          <pc:docMk/>
          <pc:sldMk cId="1467519626" sldId="289"/>
        </pc:sldMkLst>
        <pc:spChg chg="mod">
          <ac:chgData name="Sheryl Clapham" userId="0e2239ff-7c1c-47f4-b1fc-ead60e257e7e" providerId="ADAL" clId="{E159BC3B-44D8-4406-877A-2B03378A9546}" dt="2025-03-12T08:25:59.117" v="38" actId="20577"/>
          <ac:spMkLst>
            <pc:docMk/>
            <pc:sldMk cId="1467519626" sldId="289"/>
            <ac:spMk id="9" creationId="{00000000-0000-0000-0000-000000000000}"/>
          </ac:spMkLst>
        </pc:spChg>
      </pc:sldChg>
      <pc:sldChg chg="modSp mod">
        <pc:chgData name="Sheryl Clapham" userId="0e2239ff-7c1c-47f4-b1fc-ead60e257e7e" providerId="ADAL" clId="{E159BC3B-44D8-4406-877A-2B03378A9546}" dt="2025-03-12T08:22:19.933" v="9" actId="20577"/>
        <pc:sldMkLst>
          <pc:docMk/>
          <pc:sldMk cId="2352292554" sldId="290"/>
        </pc:sldMkLst>
        <pc:spChg chg="mod">
          <ac:chgData name="Sheryl Clapham" userId="0e2239ff-7c1c-47f4-b1fc-ead60e257e7e" providerId="ADAL" clId="{E159BC3B-44D8-4406-877A-2B03378A9546}" dt="2025-03-12T08:22:19.933" v="9" actId="20577"/>
          <ac:spMkLst>
            <pc:docMk/>
            <pc:sldMk cId="2352292554" sldId="290"/>
            <ac:spMk id="3" creationId="{00000000-0000-0000-0000-000000000000}"/>
          </ac:spMkLst>
        </pc:spChg>
      </pc:sldChg>
      <pc:sldChg chg="modSp mod">
        <pc:chgData name="Sheryl Clapham" userId="0e2239ff-7c1c-47f4-b1fc-ead60e257e7e" providerId="ADAL" clId="{E159BC3B-44D8-4406-877A-2B03378A9546}" dt="2025-03-12T09:55:58.332" v="321" actId="20577"/>
        <pc:sldMkLst>
          <pc:docMk/>
          <pc:sldMk cId="1506532924" sldId="322"/>
        </pc:sldMkLst>
        <pc:spChg chg="mod">
          <ac:chgData name="Sheryl Clapham" userId="0e2239ff-7c1c-47f4-b1fc-ead60e257e7e" providerId="ADAL" clId="{E159BC3B-44D8-4406-877A-2B03378A9546}" dt="2025-03-12T09:55:58.332" v="321" actId="20577"/>
          <ac:spMkLst>
            <pc:docMk/>
            <pc:sldMk cId="1506532924" sldId="322"/>
            <ac:spMk id="3" creationId="{00000000-0000-0000-0000-000000000000}"/>
          </ac:spMkLst>
        </pc:spChg>
      </pc:sldChg>
    </pc:docChg>
  </pc:docChgLst>
  <pc:docChgLst>
    <pc:chgData name="Sheryl Clapham" userId="0e2239ff-7c1c-47f4-b1fc-ead60e257e7e" providerId="ADAL" clId="{E770B799-4BD3-4BC6-808F-F131863E0605}"/>
    <pc:docChg chg="custSel modSld">
      <pc:chgData name="Sheryl Clapham" userId="0e2239ff-7c1c-47f4-b1fc-ead60e257e7e" providerId="ADAL" clId="{E770B799-4BD3-4BC6-808F-F131863E0605}" dt="2025-04-14T08:21:51.244" v="33"/>
      <pc:docMkLst>
        <pc:docMk/>
      </pc:docMkLst>
      <pc:sldChg chg="modSp">
        <pc:chgData name="Sheryl Clapham" userId="0e2239ff-7c1c-47f4-b1fc-ead60e257e7e" providerId="ADAL" clId="{E770B799-4BD3-4BC6-808F-F131863E0605}" dt="2025-04-14T08:21:51.244" v="33"/>
        <pc:sldMkLst>
          <pc:docMk/>
          <pc:sldMk cId="2216732076" sldId="288"/>
        </pc:sldMkLst>
        <pc:spChg chg="mod">
          <ac:chgData name="Sheryl Clapham" userId="0e2239ff-7c1c-47f4-b1fc-ead60e257e7e" providerId="ADAL" clId="{E770B799-4BD3-4BC6-808F-F131863E0605}" dt="2025-04-14T08:21:51.244" v="33"/>
          <ac:spMkLst>
            <pc:docMk/>
            <pc:sldMk cId="2216732076" sldId="288"/>
            <ac:spMk id="7" creationId="{00000000-0000-0000-0000-000000000000}"/>
          </ac:spMkLst>
        </pc:spChg>
      </pc:sldChg>
      <pc:sldChg chg="modSp mod">
        <pc:chgData name="Sheryl Clapham" userId="0e2239ff-7c1c-47f4-b1fc-ead60e257e7e" providerId="ADAL" clId="{E770B799-4BD3-4BC6-808F-F131863E0605}" dt="2025-04-14T08:19:08.530" v="32" actId="20577"/>
        <pc:sldMkLst>
          <pc:docMk/>
          <pc:sldMk cId="2651018900" sldId="292"/>
        </pc:sldMkLst>
        <pc:spChg chg="mod">
          <ac:chgData name="Sheryl Clapham" userId="0e2239ff-7c1c-47f4-b1fc-ead60e257e7e" providerId="ADAL" clId="{E770B799-4BD3-4BC6-808F-F131863E0605}" dt="2025-04-14T08:19:08.530" v="32" actId="20577"/>
          <ac:spMkLst>
            <pc:docMk/>
            <pc:sldMk cId="2651018900" sldId="292"/>
            <ac:spMk id="3" creationId="{00000000-0000-0000-0000-000000000000}"/>
          </ac:spMkLst>
        </pc:spChg>
      </pc:sldChg>
    </pc:docChg>
  </pc:docChgLst>
  <pc:docChgLst>
    <pc:chgData name="Sheryl Clapham" userId="0e2239ff-7c1c-47f4-b1fc-ead60e257e7e" providerId="ADAL" clId="{8B4189BA-D55C-4560-95D5-C83F745157AD}"/>
    <pc:docChg chg="modSld">
      <pc:chgData name="Sheryl Clapham" userId="0e2239ff-7c1c-47f4-b1fc-ead60e257e7e" providerId="ADAL" clId="{8B4189BA-D55C-4560-95D5-C83F745157AD}" dt="2023-11-07T16:14:23.707" v="42" actId="1076"/>
      <pc:docMkLst>
        <pc:docMk/>
      </pc:docMkLst>
      <pc:sldChg chg="modSp mod">
        <pc:chgData name="Sheryl Clapham" userId="0e2239ff-7c1c-47f4-b1fc-ead60e257e7e" providerId="ADAL" clId="{8B4189BA-D55C-4560-95D5-C83F745157AD}" dt="2023-11-07T16:14:23.707" v="42" actId="1076"/>
        <pc:sldMkLst>
          <pc:docMk/>
          <pc:sldMk cId="2216732076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28313-3D03-409D-B2C8-F62405DA87C9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98546-CF31-4771-B9C4-9509D314B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9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Government are encouraging people to have their own pension and not rely on the state pension entirely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98546-CF31-4771-B9C4-9509D314B7D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38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B00A-8A90-48A2-B69E-CDF14EAA998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49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98546-CF31-4771-B9C4-9509D314B7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76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98546-CF31-4771-B9C4-9509D314B7D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06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98546-CF31-4771-B9C4-9509D314B7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169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98546-CF31-4771-B9C4-9509D314B7D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9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98546-CF31-4771-B9C4-9509D314B7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307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98546-CF31-4771-B9C4-9509D314B7D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5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B00A-8A90-48A2-B69E-CDF14EAA998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832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contact details you can use are displayed on the slide.</a:t>
            </a:r>
          </a:p>
          <a:p>
            <a:endParaRPr lang="en-GB" dirty="0"/>
          </a:p>
          <a:p>
            <a:r>
              <a:rPr lang="en-GB" dirty="0"/>
              <a:t>Finally we have a wealth of information on our website under the employer section at wwww.wypf.org.uk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B00A-8A90-48A2-B69E-CDF14EAA998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3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001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3602038"/>
            <a:ext cx="1152128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6D4-7149-4F83-85C0-4F9E6262711E}" type="datetimeFigureOut">
              <a:rPr lang="en-GB" smtClean="0"/>
              <a:t>14/04/2025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119-0312-4542-B4DD-8922476B6D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571903"/>
            <a:ext cx="11521280" cy="2852737"/>
          </a:xfrm>
        </p:spPr>
        <p:txBody>
          <a:bodyPr anchor="ctr"/>
          <a:lstStyle>
            <a:lvl1pPr>
              <a:defRPr sz="6000" b="1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6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Click to edit Master sub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15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rgbClr val="3A778D"/>
                </a:solidFill>
              </a:defRPr>
            </a:lvl2pPr>
            <a:lvl3pPr>
              <a:defRPr>
                <a:solidFill>
                  <a:srgbClr val="3A778D"/>
                </a:solidFill>
              </a:defRPr>
            </a:lvl3pPr>
            <a:lvl4pPr>
              <a:defRPr>
                <a:solidFill>
                  <a:srgbClr val="3A778D"/>
                </a:solidFill>
              </a:defRPr>
            </a:lvl4pPr>
            <a:lvl5pPr>
              <a:defRPr>
                <a:solidFill>
                  <a:srgbClr val="3A778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6D4-7149-4F83-85C0-4F9E6262711E}" type="datetimeFigureOut">
              <a:rPr lang="en-GB" smtClean="0"/>
              <a:t>14/04/2025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119-0312-4542-B4DD-8922476B6D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87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313174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5360" y="365125"/>
            <a:ext cx="8237140" cy="5811838"/>
          </a:xfrm>
        </p:spPr>
        <p:txBody>
          <a:bodyPr vert="eaVert"/>
          <a:lstStyle>
            <a:lvl2pPr>
              <a:defRPr>
                <a:solidFill>
                  <a:srgbClr val="3A778D"/>
                </a:solidFill>
              </a:defRPr>
            </a:lvl2pPr>
            <a:lvl3pPr>
              <a:defRPr>
                <a:solidFill>
                  <a:srgbClr val="3A778D"/>
                </a:solidFill>
              </a:defRPr>
            </a:lvl3pPr>
            <a:lvl4pPr>
              <a:defRPr>
                <a:solidFill>
                  <a:srgbClr val="3A778D"/>
                </a:solidFill>
              </a:defRPr>
            </a:lvl4pPr>
            <a:lvl5pPr>
              <a:defRPr>
                <a:solidFill>
                  <a:srgbClr val="3A778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6D4-7149-4F83-85C0-4F9E6262711E}" type="datetimeFigureOut">
              <a:rPr lang="en-GB" smtClean="0"/>
              <a:t>14/04/2025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119-0312-4542-B4DD-8922476B6D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13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6D4-7149-4F83-85C0-4F9E6262711E}" type="datetimeFigureOut">
              <a:rPr lang="en-GB" smtClean="0"/>
              <a:t>14/04/2025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119-0312-4542-B4DD-8922476B6D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1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001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153602"/>
            <a:ext cx="11521280" cy="2852737"/>
          </a:xfrm>
        </p:spPr>
        <p:txBody>
          <a:bodyPr anchor="ctr"/>
          <a:lstStyle>
            <a:lvl1pPr>
              <a:defRPr sz="6000" b="1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6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Click to edit Master sub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4183737"/>
            <a:ext cx="1152127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6D4-7149-4F83-85C0-4F9E6262711E}" type="datetimeFigureOut">
              <a:rPr lang="en-GB" smtClean="0"/>
              <a:t>14/04/2025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119-0312-4542-B4DD-8922476B6D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07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829" y="1825625"/>
            <a:ext cx="5685971" cy="4351338"/>
          </a:xfrm>
        </p:spPr>
        <p:txBody>
          <a:bodyPr/>
          <a:lstStyle>
            <a:lvl2pPr>
              <a:defRPr>
                <a:solidFill>
                  <a:srgbClr val="3A778D"/>
                </a:solidFill>
              </a:defRPr>
            </a:lvl2pPr>
            <a:lvl3pPr>
              <a:defRPr>
                <a:solidFill>
                  <a:srgbClr val="3A778D"/>
                </a:solidFill>
              </a:defRPr>
            </a:lvl3pPr>
            <a:lvl4pPr>
              <a:defRPr>
                <a:solidFill>
                  <a:srgbClr val="3A778D"/>
                </a:solidFill>
              </a:defRPr>
            </a:lvl4pPr>
            <a:lvl5pPr>
              <a:defRPr>
                <a:solidFill>
                  <a:srgbClr val="3A778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00486" cy="4351338"/>
          </a:xfrm>
        </p:spPr>
        <p:txBody>
          <a:bodyPr/>
          <a:lstStyle>
            <a:lvl2pPr>
              <a:defRPr>
                <a:solidFill>
                  <a:srgbClr val="3A778D"/>
                </a:solidFill>
              </a:defRPr>
            </a:lvl2pPr>
            <a:lvl3pPr>
              <a:defRPr>
                <a:solidFill>
                  <a:srgbClr val="3A778D"/>
                </a:solidFill>
              </a:defRPr>
            </a:lvl3pPr>
            <a:lvl4pPr>
              <a:defRPr>
                <a:solidFill>
                  <a:srgbClr val="3A778D"/>
                </a:solidFill>
              </a:defRPr>
            </a:lvl4pPr>
            <a:lvl5pPr>
              <a:defRPr>
                <a:solidFill>
                  <a:srgbClr val="3A778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6D4-7149-4F83-85C0-4F9E6262711E}" type="datetimeFigureOut">
              <a:rPr lang="en-GB" smtClean="0"/>
              <a:t>14/04/2025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119-0312-4542-B4DD-8922476B6D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48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9" y="365125"/>
            <a:ext cx="1152434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828" y="1681163"/>
            <a:ext cx="56637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828" y="2505075"/>
            <a:ext cx="5663747" cy="3684588"/>
          </a:xfrm>
        </p:spPr>
        <p:txBody>
          <a:bodyPr/>
          <a:lstStyle>
            <a:lvl2pPr>
              <a:defRPr>
                <a:solidFill>
                  <a:srgbClr val="3A778D"/>
                </a:solidFill>
              </a:defRPr>
            </a:lvl2pPr>
            <a:lvl3pPr>
              <a:defRPr>
                <a:solidFill>
                  <a:srgbClr val="3A778D"/>
                </a:solidFill>
              </a:defRPr>
            </a:lvl3pPr>
            <a:lvl4pPr>
              <a:defRPr>
                <a:solidFill>
                  <a:srgbClr val="3A778D"/>
                </a:solidFill>
              </a:defRPr>
            </a:lvl4pPr>
            <a:lvl5pPr>
              <a:defRPr>
                <a:solidFill>
                  <a:srgbClr val="3A778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859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85971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3A778D"/>
                </a:solidFill>
              </a:defRPr>
            </a:lvl2pPr>
            <a:lvl3pPr>
              <a:defRPr>
                <a:solidFill>
                  <a:srgbClr val="3A778D"/>
                </a:solidFill>
              </a:defRPr>
            </a:lvl3pPr>
            <a:lvl4pPr>
              <a:defRPr>
                <a:solidFill>
                  <a:srgbClr val="3A778D"/>
                </a:solidFill>
              </a:defRPr>
            </a:lvl4pPr>
            <a:lvl5pPr>
              <a:defRPr>
                <a:solidFill>
                  <a:srgbClr val="3A778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6D4-7149-4F83-85C0-4F9E6262711E}" type="datetimeFigureOut">
              <a:rPr lang="en-GB" smtClean="0"/>
              <a:t>14/04/2025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119-0312-4542-B4DD-8922476B6D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55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6D4-7149-4F83-85C0-4F9E6262711E}" type="datetimeFigureOut">
              <a:rPr lang="en-GB" smtClean="0"/>
              <a:t>14/04/2025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119-0312-4542-B4DD-8922476B6D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09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6D4-7149-4F83-85C0-4F9E6262711E}" type="datetimeFigureOut">
              <a:rPr lang="en-GB" smtClean="0"/>
              <a:t>14/04/2025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119-0312-4542-B4DD-8922476B6D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04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457200"/>
            <a:ext cx="44100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673452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3A778D"/>
                </a:solidFill>
              </a:defRPr>
            </a:lvl2pPr>
            <a:lvl3pPr>
              <a:defRPr sz="2400">
                <a:solidFill>
                  <a:srgbClr val="3A778D"/>
                </a:solidFill>
              </a:defRPr>
            </a:lvl3pPr>
            <a:lvl4pPr>
              <a:defRPr sz="2000">
                <a:solidFill>
                  <a:srgbClr val="3A778D"/>
                </a:solidFill>
              </a:defRPr>
            </a:lvl4pPr>
            <a:lvl5pPr>
              <a:defRPr sz="2000">
                <a:solidFill>
                  <a:srgbClr val="3A778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2057400"/>
            <a:ext cx="44100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6D4-7149-4F83-85C0-4F9E6262711E}" type="datetimeFigureOut">
              <a:rPr lang="en-GB" smtClean="0"/>
              <a:t>14/04/2025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119-0312-4542-B4DD-8922476B6D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74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443666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67345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242" y="2057400"/>
            <a:ext cx="44317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6D4-7149-4F83-85C0-4F9E6262711E}" type="datetimeFigureOut">
              <a:rPr lang="en-GB" smtClean="0"/>
              <a:t>14/04/2025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119-0312-4542-B4DD-8922476B6D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4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"/>
            <a:ext cx="12192000" cy="68598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829" y="365125"/>
            <a:ext cx="11538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829" y="1825625"/>
            <a:ext cx="11538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26D4-7149-4F83-85C0-4F9E6262711E}" type="datetimeFigureOut">
              <a:rPr lang="en-GB" smtClean="0"/>
              <a:t>14/04/2025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2119-0312-4542-B4DD-8922476B6D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7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A778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A778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778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778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ypf.org.uk/lgps-members/lgps-knowledge-hub/event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hyperlink" Target="https://www.moneyhelper.org.uk/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etirementlivingstandards.org.uk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lgpsmember.org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hyperlink" Target="http://www.wypf.org.uk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Sheryl Clapham</a:t>
            </a:r>
          </a:p>
          <a:p>
            <a:r>
              <a:rPr lang="en-GB" dirty="0"/>
              <a:t>West Yorkshire Pension Fund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376" y="1052736"/>
            <a:ext cx="11521280" cy="2852737"/>
          </a:xfrm>
        </p:spPr>
        <p:txBody>
          <a:bodyPr/>
          <a:lstStyle/>
          <a:p>
            <a:r>
              <a:rPr lang="en-GB" dirty="0"/>
              <a:t>The Local Government Pension Scheme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5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Interested if finding out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9" y="1825625"/>
            <a:ext cx="7562371" cy="4351338"/>
          </a:xfrm>
        </p:spPr>
        <p:txBody>
          <a:bodyPr/>
          <a:lstStyle/>
          <a:p>
            <a:r>
              <a:rPr lang="en-GB" dirty="0"/>
              <a:t>Visit our website</a:t>
            </a:r>
          </a:p>
          <a:p>
            <a:r>
              <a:rPr lang="en-GB" dirty="0"/>
              <a:t>Watch the bitesize videos</a:t>
            </a:r>
          </a:p>
          <a:p>
            <a:r>
              <a:rPr lang="en-GB" dirty="0"/>
              <a:t>Attend our webcasts for pension awareness week (9 – 15 Sept) </a:t>
            </a:r>
          </a:p>
          <a:p>
            <a:r>
              <a:rPr lang="en-GB" dirty="0"/>
              <a:t>Engage with your LGPS pension – more sessions coming soon</a:t>
            </a:r>
          </a:p>
          <a:p>
            <a:r>
              <a:rPr lang="en-GB" dirty="0"/>
              <a:t>Pre-retirement &amp; </a:t>
            </a:r>
            <a:r>
              <a:rPr lang="en-GB"/>
              <a:t>financial planning </a:t>
            </a:r>
            <a:r>
              <a:rPr lang="en-GB" dirty="0"/>
              <a:t>seminars available with Affinity Connect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758652" y="4479047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https://www.wypf.org.uk/lgps-members/lgps-knowledge-hub/events/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3" descr="A screenshot of a website&#10;&#10;AI-generated content may be incorrect.">
            <a:extLst>
              <a:ext uri="{FF2B5EF4-FFF2-40B4-BE49-F238E27FC236}">
                <a16:creationId xmlns:a16="http://schemas.microsoft.com/office/drawing/2014/main" id="{06943B00-FB76-F315-5D7A-BF423DA06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99" y="1302539"/>
            <a:ext cx="3801859" cy="30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3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20026" r="10143"/>
          <a:stretch/>
        </p:blipFill>
        <p:spPr>
          <a:xfrm>
            <a:off x="263352" y="548680"/>
            <a:ext cx="5832648" cy="109184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800" y="692696"/>
            <a:ext cx="6736664" cy="53649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225735">
            <a:off x="5737804" y="1615421"/>
            <a:ext cx="6031842" cy="333301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10239" y="1905016"/>
            <a:ext cx="7994104" cy="4177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778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A778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A778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A77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Online member portal</a:t>
            </a:r>
          </a:p>
          <a:p>
            <a:endParaRPr lang="en-GB" dirty="0"/>
          </a:p>
          <a:p>
            <a:r>
              <a:rPr lang="en-GB" dirty="0"/>
              <a:t>Available for active contributors, deferred members and pensioners</a:t>
            </a:r>
          </a:p>
          <a:p>
            <a:pPr lvl="1"/>
            <a:r>
              <a:rPr lang="en-GB" dirty="0"/>
              <a:t>See you record, download your </a:t>
            </a:r>
            <a:br>
              <a:rPr lang="en-GB" dirty="0"/>
            </a:br>
            <a:r>
              <a:rPr lang="en-GB" dirty="0"/>
              <a:t>documents and update your details</a:t>
            </a:r>
          </a:p>
          <a:p>
            <a:endParaRPr lang="en-GB" dirty="0"/>
          </a:p>
          <a:p>
            <a:r>
              <a:rPr lang="en-GB" dirty="0"/>
              <a:t>Active members can now run their own pension forecast</a:t>
            </a:r>
          </a:p>
        </p:txBody>
      </p:sp>
    </p:spTree>
    <p:extLst>
      <p:ext uri="{BB962C8B-B14F-4D97-AF65-F5344CB8AC3E}">
        <p14:creationId xmlns:p14="http://schemas.microsoft.com/office/powerpoint/2010/main" val="146751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Websites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13230" y="3802679"/>
            <a:ext cx="4176464" cy="2201527"/>
            <a:chOff x="969970" y="1034398"/>
            <a:chExt cx="4176464" cy="2201527"/>
          </a:xfrm>
        </p:grpSpPr>
        <p:pic>
          <p:nvPicPr>
            <p:cNvPr id="9" name="Picture 8"/>
            <p:cNvPicPr/>
            <p:nvPr/>
          </p:nvPicPr>
          <p:blipFill rotWithShape="1">
            <a:blip r:embed="rId3"/>
            <a:srcRect l="19610" t="9818" r="14580"/>
            <a:stretch/>
          </p:blipFill>
          <p:spPr bwMode="auto">
            <a:xfrm>
              <a:off x="1320078" y="1034398"/>
              <a:ext cx="2358048" cy="158278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69970" y="2774260"/>
              <a:ext cx="417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  <a:hlinkClick r:id="rId4"/>
                </a:rPr>
                <a:t>www.lgpsmember.org</a:t>
              </a:r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0245" y="3832614"/>
            <a:ext cx="5343675" cy="2221325"/>
            <a:chOff x="6891662" y="3439209"/>
            <a:chExt cx="5343675" cy="22213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4094" y="3439209"/>
              <a:ext cx="2418812" cy="156792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6891662" y="5260424"/>
              <a:ext cx="5343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u="sng" dirty="0">
                  <a:hlinkClick r:id="rId6"/>
                </a:rPr>
                <a:t>https://www.retirementlivingstandards.org.uk/</a:t>
              </a:r>
              <a:r>
                <a:rPr lang="en-GB" sz="2000" dirty="0"/>
                <a:t>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07768" y="1368759"/>
            <a:ext cx="4561133" cy="2276840"/>
            <a:chOff x="7203090" y="717196"/>
            <a:chExt cx="4561133" cy="2276840"/>
          </a:xfrm>
        </p:grpSpPr>
        <p:sp>
          <p:nvSpPr>
            <p:cNvPr id="18" name="TextBox 17"/>
            <p:cNvSpPr txBox="1"/>
            <p:nvPr/>
          </p:nvSpPr>
          <p:spPr>
            <a:xfrm>
              <a:off x="7203090" y="2593926"/>
              <a:ext cx="4561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u="sng" dirty="0">
                  <a:hlinkClick r:id="rId7"/>
                </a:rPr>
                <a:t>https://www.moneyhelper.org.uk/en#</a:t>
              </a:r>
              <a:endParaRPr lang="en-GB" sz="2000" u="sng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0943" y="717196"/>
              <a:ext cx="2525428" cy="166916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07813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IS AVAILABLE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If you have any queries please contact our Contact Centre</a:t>
            </a:r>
          </a:p>
          <a:p>
            <a:endParaRPr lang="en-GB" dirty="0"/>
          </a:p>
          <a:p>
            <a:r>
              <a:rPr lang="en-GB" dirty="0"/>
              <a:t>Mailbox</a:t>
            </a:r>
          </a:p>
          <a:p>
            <a:pPr marL="0" indent="0">
              <a:buNone/>
            </a:pPr>
            <a:r>
              <a:rPr lang="en-GB" dirty="0"/>
              <a:t>	pensions@wypf.org.uk</a:t>
            </a:r>
          </a:p>
          <a:p>
            <a:endParaRPr lang="en-GB" dirty="0"/>
          </a:p>
          <a:p>
            <a:r>
              <a:rPr lang="en-GB" dirty="0"/>
              <a:t>Telephone</a:t>
            </a:r>
          </a:p>
          <a:p>
            <a:pPr marL="0" indent="0">
              <a:buNone/>
            </a:pPr>
            <a:r>
              <a:rPr lang="en-GB" dirty="0"/>
              <a:t>	01274 434999</a:t>
            </a:r>
          </a:p>
          <a:p>
            <a:endParaRPr lang="en-GB" dirty="0"/>
          </a:p>
          <a:p>
            <a:r>
              <a:rPr lang="en-GB" dirty="0"/>
              <a:t>WYPF website – New Live Chat feature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www.wypf.org.uk</a:t>
            </a:r>
            <a:endParaRPr lang="en-GB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816080" y="2202642"/>
            <a:ext cx="4799856" cy="3597303"/>
            <a:chOff x="6106941" y="1628711"/>
            <a:chExt cx="5804140" cy="43499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F9D69D7-7510-44DB-BFA1-AEE728C4B030}"/>
                </a:ext>
              </a:extLst>
            </p:cNvPr>
            <p:cNvGrpSpPr/>
            <p:nvPr/>
          </p:nvGrpSpPr>
          <p:grpSpPr>
            <a:xfrm>
              <a:off x="9048111" y="2093525"/>
              <a:ext cx="2862970" cy="2327850"/>
              <a:chOff x="6308414" y="823107"/>
              <a:chExt cx="2761903" cy="2169141"/>
            </a:xfrm>
          </p:grpSpPr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3476B96F-A2B0-41D5-AD56-68DF9A201BD7}"/>
                  </a:ext>
                </a:extLst>
              </p:cNvPr>
              <p:cNvSpPr/>
              <p:nvPr/>
            </p:nvSpPr>
            <p:spPr>
              <a:xfrm>
                <a:off x="6308414" y="823107"/>
                <a:ext cx="2761903" cy="2169141"/>
              </a:xfrm>
              <a:prstGeom prst="hexagon">
                <a:avLst/>
              </a:prstGeom>
              <a:solidFill>
                <a:srgbClr val="ECECEC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Graphic 6" descr="Laptop with solid fill">
                <a:extLst>
                  <a:ext uri="{FF2B5EF4-FFF2-40B4-BE49-F238E27FC236}">
                    <a16:creationId xmlns:a16="http://schemas.microsoft.com/office/drawing/2014/main" id="{71295FE1-0751-4C37-9916-740F513DF3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897889" y="1112307"/>
                <a:ext cx="1590742" cy="1590742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015DC2-900E-4705-B012-2F0478D1AAFE}"/>
                </a:ext>
              </a:extLst>
            </p:cNvPr>
            <p:cNvGrpSpPr/>
            <p:nvPr/>
          </p:nvGrpSpPr>
          <p:grpSpPr>
            <a:xfrm>
              <a:off x="7300555" y="1628711"/>
              <a:ext cx="1928072" cy="1529480"/>
              <a:chOff x="5106367" y="4459527"/>
              <a:chExt cx="1928072" cy="152948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BB41EA7-45D1-4F0F-B16A-388ACEEEBE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6367" y="4459527"/>
                <a:ext cx="1928072" cy="1529480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  <a:softEdge rad="31750"/>
              </a:effectLst>
            </p:spPr>
          </p:pic>
          <p:pic>
            <p:nvPicPr>
              <p:cNvPr id="11" name="Graphic 4" descr="Email with solid fill">
                <a:extLst>
                  <a:ext uri="{FF2B5EF4-FFF2-40B4-BE49-F238E27FC236}">
                    <a16:creationId xmlns:a16="http://schemas.microsoft.com/office/drawing/2014/main" id="{70687438-0A32-4EEA-A408-5A290B4C6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17737" y="4596769"/>
                <a:ext cx="1120922" cy="1120922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3CD28D-5E63-42F4-B15A-E86300D008A7}"/>
                </a:ext>
              </a:extLst>
            </p:cNvPr>
            <p:cNvGrpSpPr/>
            <p:nvPr/>
          </p:nvGrpSpPr>
          <p:grpSpPr>
            <a:xfrm>
              <a:off x="6106941" y="3387145"/>
              <a:ext cx="3484958" cy="2591540"/>
              <a:chOff x="7431931" y="2479014"/>
              <a:chExt cx="3794869" cy="3271439"/>
            </a:xfrm>
          </p:grpSpPr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86008A6C-E99E-4970-9225-A1B13578A909}"/>
                  </a:ext>
                </a:extLst>
              </p:cNvPr>
              <p:cNvSpPr/>
              <p:nvPr/>
            </p:nvSpPr>
            <p:spPr>
              <a:xfrm>
                <a:off x="7431931" y="2479014"/>
                <a:ext cx="3794869" cy="3271439"/>
              </a:xfrm>
              <a:prstGeom prst="hexagon">
                <a:avLst>
                  <a:gd name="adj" fmla="val 24703"/>
                  <a:gd name="vf" fmla="val 115470"/>
                </a:avLst>
              </a:prstGeom>
              <a:solidFill>
                <a:srgbClr val="ECECEC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Graphic 10" descr="Telephone with solid fill">
                <a:extLst>
                  <a:ext uri="{FF2B5EF4-FFF2-40B4-BE49-F238E27FC236}">
                    <a16:creationId xmlns:a16="http://schemas.microsoft.com/office/drawing/2014/main" id="{6AA2487F-15CA-466B-8C42-2A80E3C11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024075" y="2623839"/>
                <a:ext cx="2610579" cy="261057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5101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This presentation is issued by West Yorkshire Pension Fund (the fund) to assist the stakeholders and partners associated with West Yorkshire Pension Fund. </a:t>
            </a:r>
          </a:p>
          <a:p>
            <a:pPr marL="0" indent="0">
              <a:buNone/>
            </a:pPr>
            <a:r>
              <a:rPr lang="en-GB" sz="2400" dirty="0"/>
              <a:t>This information has been prepared on the funds current understanding of the scheme regulations; therefore it should not be treated as a complete authoritative statement of the law. </a:t>
            </a:r>
          </a:p>
          <a:p>
            <a:pPr marL="0" indent="0">
              <a:buNone/>
            </a:pPr>
            <a:r>
              <a:rPr lang="en-GB" sz="2400" dirty="0"/>
              <a:t>Users may wish, or will need, to take their own legal advice on the interpretation of any particular regulations. </a:t>
            </a:r>
          </a:p>
          <a:p>
            <a:pPr marL="0" indent="0">
              <a:buNone/>
            </a:pPr>
            <a:r>
              <a:rPr lang="en-GB" sz="2400" dirty="0"/>
              <a:t>No responsibility whatsoever will be assumed by the fund for any liability, financial or otherwise, incurred by stakeholders relying on this statement. </a:t>
            </a:r>
          </a:p>
          <a:p>
            <a:pPr marL="0" indent="0">
              <a:buNone/>
            </a:pPr>
            <a:r>
              <a:rPr lang="en-GB" sz="2400" dirty="0"/>
              <a:t>The fund does not accept any responsibility for reliance on the contained, or referred to, in this guidance. </a:t>
            </a:r>
          </a:p>
        </p:txBody>
      </p:sp>
    </p:spTree>
    <p:extLst>
      <p:ext uri="{BB962C8B-B14F-4D97-AF65-F5344CB8AC3E}">
        <p14:creationId xmlns:p14="http://schemas.microsoft.com/office/powerpoint/2010/main" val="97055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dirty="0"/>
              <a:t>Thank you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West Yorkshire </a:t>
            </a:r>
            <a:br>
              <a:rPr lang="en-GB" altLang="en-US" dirty="0"/>
            </a:br>
            <a:r>
              <a:rPr lang="en-GB" altLang="en-US" dirty="0"/>
              <a:t>Pension Fund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72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pensions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9" y="1825625"/>
            <a:ext cx="7105149" cy="4351338"/>
          </a:xfrm>
        </p:spPr>
        <p:txBody>
          <a:bodyPr/>
          <a:lstStyle/>
          <a:p>
            <a:r>
              <a:rPr lang="en-GB" dirty="0"/>
              <a:t>Guaranteed income in later life</a:t>
            </a:r>
          </a:p>
          <a:p>
            <a:pPr lvl="1"/>
            <a:r>
              <a:rPr lang="en-GB" dirty="0"/>
              <a:t>Payable for the rest of your life once claimed</a:t>
            </a:r>
          </a:p>
          <a:p>
            <a:pPr lvl="1"/>
            <a:r>
              <a:rPr lang="en-GB" dirty="0"/>
              <a:t>Increased each year by the cost of living</a:t>
            </a:r>
          </a:p>
          <a:p>
            <a:endParaRPr lang="en-GB" dirty="0"/>
          </a:p>
          <a:p>
            <a:r>
              <a:rPr lang="en-GB" dirty="0"/>
              <a:t>State provision is modest</a:t>
            </a:r>
          </a:p>
          <a:p>
            <a:endParaRPr lang="en-GB" dirty="0"/>
          </a:p>
          <a:p>
            <a:r>
              <a:rPr lang="en-GB" dirty="0"/>
              <a:t>Pensions not the only way of saving, but it is accessible to everyone and your employer contributes a significant amount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968208" y="908720"/>
            <a:ext cx="3592026" cy="4664128"/>
            <a:chOff x="7612248" y="541550"/>
            <a:chExt cx="3592026" cy="4664128"/>
          </a:xfrm>
        </p:grpSpPr>
        <p:sp>
          <p:nvSpPr>
            <p:cNvPr id="19" name="Down Arrow 18"/>
            <p:cNvSpPr/>
            <p:nvPr/>
          </p:nvSpPr>
          <p:spPr>
            <a:xfrm rot="13081763">
              <a:off x="9034959" y="541550"/>
              <a:ext cx="1584176" cy="4664128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lus 16"/>
            <p:cNvSpPr/>
            <p:nvPr/>
          </p:nvSpPr>
          <p:spPr>
            <a:xfrm>
              <a:off x="8773094" y="1396621"/>
              <a:ext cx="2431180" cy="2214271"/>
            </a:xfrm>
            <a:prstGeom prst="mathPlus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Minus 17"/>
            <p:cNvSpPr/>
            <p:nvPr/>
          </p:nvSpPr>
          <p:spPr>
            <a:xfrm>
              <a:off x="7612248" y="3205846"/>
              <a:ext cx="2656212" cy="1488490"/>
            </a:xfrm>
            <a:prstGeom prst="mathMinus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948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State Pension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9" y="1825625"/>
            <a:ext cx="6698275" cy="4351338"/>
          </a:xfrm>
        </p:spPr>
        <p:txBody>
          <a:bodyPr/>
          <a:lstStyle/>
          <a:p>
            <a:r>
              <a:rPr lang="en-GB" dirty="0"/>
              <a:t>Payable from age 66 or 67 currently, but moving to 68 for ‘younger people’ </a:t>
            </a:r>
          </a:p>
          <a:p>
            <a:r>
              <a:rPr lang="en-GB" dirty="0"/>
              <a:t>In 2025 a standard basic State Pension is £230.25 per week (approx. £11,973 per year)</a:t>
            </a:r>
          </a:p>
          <a:p>
            <a:r>
              <a:rPr lang="en-GB" dirty="0"/>
              <a:t>Any LGPS pension savings will be paid on top of the State Pension when you retire and reach State Pension Age (SPA)</a:t>
            </a:r>
          </a:p>
          <a:p>
            <a:endParaRPr lang="en-GB" dirty="0"/>
          </a:p>
        </p:txBody>
      </p:sp>
      <p:pic>
        <p:nvPicPr>
          <p:cNvPr id="1028" name="Picture 4" descr="Welcome to GOV.U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4" r="17853"/>
          <a:stretch/>
        </p:blipFill>
        <p:spPr bwMode="auto">
          <a:xfrm>
            <a:off x="7824191" y="1484784"/>
            <a:ext cx="3528393" cy="288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9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get from WYPF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9" y="1825625"/>
            <a:ext cx="6509037" cy="4351338"/>
          </a:xfrm>
        </p:spPr>
        <p:txBody>
          <a:bodyPr>
            <a:normAutofit/>
          </a:bodyPr>
          <a:lstStyle/>
          <a:p>
            <a:r>
              <a:rPr lang="en-GB" dirty="0"/>
              <a:t>Pension payable for rest of your life</a:t>
            </a:r>
          </a:p>
          <a:p>
            <a:r>
              <a:rPr lang="en-GB" dirty="0"/>
              <a:t>Option to take a tax free Lump sum</a:t>
            </a:r>
          </a:p>
          <a:p>
            <a:r>
              <a:rPr lang="en-GB" dirty="0"/>
              <a:t>Life protection in the form of a </a:t>
            </a:r>
            <a:br>
              <a:rPr lang="en-GB" dirty="0"/>
            </a:br>
            <a:r>
              <a:rPr lang="en-GB" b="1" dirty="0"/>
              <a:t>Death Grant</a:t>
            </a:r>
          </a:p>
          <a:p>
            <a:r>
              <a:rPr lang="en-GB" dirty="0"/>
              <a:t>Ill health retirement protection</a:t>
            </a:r>
          </a:p>
          <a:p>
            <a:r>
              <a:rPr lang="en-GB" dirty="0"/>
              <a:t>Normal Pension Age = SPA, but payable from age 55 with reductions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1124744"/>
            <a:ext cx="3800268" cy="4272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38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good value for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9" y="1825625"/>
            <a:ext cx="7202331" cy="4351338"/>
          </a:xfrm>
        </p:spPr>
        <p:txBody>
          <a:bodyPr>
            <a:normAutofit/>
          </a:bodyPr>
          <a:lstStyle/>
          <a:p>
            <a:r>
              <a:rPr lang="en-GB" dirty="0"/>
              <a:t>On average an LGPS member’s pension will have paid back all the cost of contributions within 3 ½ years of first claiming their pension</a:t>
            </a:r>
          </a:p>
          <a:p>
            <a:endParaRPr lang="en-GB" dirty="0"/>
          </a:p>
          <a:p>
            <a:r>
              <a:rPr lang="en-GB" dirty="0"/>
              <a:t>The average length of time a pension is in payment is over 15 years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408409" y="2015242"/>
            <a:ext cx="3246769" cy="3573997"/>
            <a:chOff x="7766263" y="1126752"/>
            <a:chExt cx="4328179" cy="3166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Isosceles Triangle 47"/>
            <p:cNvSpPr/>
            <p:nvPr/>
          </p:nvSpPr>
          <p:spPr>
            <a:xfrm>
              <a:off x="10443166" y="1126752"/>
              <a:ext cx="1651276" cy="136815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7766263" y="1942936"/>
              <a:ext cx="1651276" cy="136815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9576311" y="1422540"/>
              <a:ext cx="519208" cy="276803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9374397" y="3985536"/>
              <a:ext cx="923037" cy="3075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ounded Rectangle 44"/>
            <p:cNvSpPr/>
            <p:nvPr/>
          </p:nvSpPr>
          <p:spPr>
            <a:xfrm rot="20132256">
              <a:off x="7968208" y="1268760"/>
              <a:ext cx="3735415" cy="30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Oval 49"/>
          <p:cNvSpPr/>
          <p:nvPr/>
        </p:nvSpPr>
        <p:spPr>
          <a:xfrm>
            <a:off x="8948735" y="2885688"/>
            <a:ext cx="144572" cy="144016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10967352" y="1974512"/>
            <a:ext cx="144572" cy="144016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7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much does it cost?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9" y="1825625"/>
            <a:ext cx="4898075" cy="3907631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Contribution percentage bands based on earnings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990317" y="5733256"/>
            <a:ext cx="2221194" cy="36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778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A778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A778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A77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dirty="0"/>
              <a:t>*2024/2025 rates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B86239-039C-5C90-0E5D-A6A6215D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96" y="1592660"/>
            <a:ext cx="6886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1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much does it cost?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9" y="1825625"/>
            <a:ext cx="8728305" cy="4351338"/>
          </a:xfrm>
        </p:spPr>
        <p:txBody>
          <a:bodyPr>
            <a:normAutofit/>
          </a:bodyPr>
          <a:lstStyle/>
          <a:p>
            <a:r>
              <a:rPr lang="en-GB" dirty="0"/>
              <a:t>Tax relief on contributions so the headline figure less than it looks (if you pay tax)</a:t>
            </a:r>
          </a:p>
          <a:p>
            <a:endParaRPr lang="en-GB" dirty="0"/>
          </a:p>
          <a:p>
            <a:r>
              <a:rPr lang="en-GB" dirty="0"/>
              <a:t>Feeling the pinch of the current cost of living crisis?</a:t>
            </a:r>
          </a:p>
          <a:p>
            <a:pPr lvl="1"/>
            <a:r>
              <a:rPr lang="en-GB" dirty="0"/>
              <a:t>Putting off joining or thinking of opting out?</a:t>
            </a:r>
          </a:p>
          <a:p>
            <a:pPr lvl="1"/>
            <a:endParaRPr lang="en-GB" dirty="0"/>
          </a:p>
          <a:p>
            <a:r>
              <a:rPr lang="en-GB" dirty="0"/>
              <a:t>Have you considered the 50/50 section?</a:t>
            </a:r>
          </a:p>
        </p:txBody>
      </p:sp>
      <p:grpSp>
        <p:nvGrpSpPr>
          <p:cNvPr id="5" name="Google Shape;970;p55"/>
          <p:cNvGrpSpPr/>
          <p:nvPr/>
        </p:nvGrpSpPr>
        <p:grpSpPr>
          <a:xfrm rot="18725969">
            <a:off x="9252104" y="2333968"/>
            <a:ext cx="2241744" cy="2515514"/>
            <a:chOff x="2831954" y="2331625"/>
            <a:chExt cx="2615785" cy="2790688"/>
          </a:xfrm>
        </p:grpSpPr>
        <p:sp>
          <p:nvSpPr>
            <p:cNvPr id="6" name="Google Shape;971;p55"/>
            <p:cNvSpPr/>
            <p:nvPr/>
          </p:nvSpPr>
          <p:spPr>
            <a:xfrm>
              <a:off x="2836551" y="3337094"/>
              <a:ext cx="1418224" cy="1569762"/>
            </a:xfrm>
            <a:custGeom>
              <a:avLst/>
              <a:gdLst/>
              <a:ahLst/>
              <a:cxnLst/>
              <a:rect l="l" t="t" r="r" b="b"/>
              <a:pathLst>
                <a:path w="260" h="258" extrusionOk="0">
                  <a:moveTo>
                    <a:pt x="240" y="258"/>
                  </a:moveTo>
                  <a:cubicBezTo>
                    <a:pt x="221" y="258"/>
                    <a:pt x="189" y="242"/>
                    <a:pt x="153" y="215"/>
                  </a:cubicBezTo>
                  <a:cubicBezTo>
                    <a:pt x="84" y="161"/>
                    <a:pt x="16" y="80"/>
                    <a:pt x="3" y="33"/>
                  </a:cubicBezTo>
                  <a:cubicBezTo>
                    <a:pt x="0" y="20"/>
                    <a:pt x="0" y="11"/>
                    <a:pt x="5" y="6"/>
                  </a:cubicBezTo>
                  <a:cubicBezTo>
                    <a:pt x="8" y="2"/>
                    <a:pt x="13" y="0"/>
                    <a:pt x="20" y="0"/>
                  </a:cubicBezTo>
                  <a:cubicBezTo>
                    <a:pt x="39" y="0"/>
                    <a:pt x="70" y="15"/>
                    <a:pt x="107" y="43"/>
                  </a:cubicBezTo>
                  <a:cubicBezTo>
                    <a:pt x="176" y="96"/>
                    <a:pt x="243" y="178"/>
                    <a:pt x="256" y="225"/>
                  </a:cubicBezTo>
                  <a:cubicBezTo>
                    <a:pt x="260" y="237"/>
                    <a:pt x="259" y="246"/>
                    <a:pt x="255" y="252"/>
                  </a:cubicBezTo>
                  <a:cubicBezTo>
                    <a:pt x="252" y="256"/>
                    <a:pt x="247" y="258"/>
                    <a:pt x="240" y="258"/>
                  </a:cubicBezTo>
                  <a:close/>
                </a:path>
              </a:pathLst>
            </a:custGeom>
            <a:solidFill>
              <a:srgbClr val="1C64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" name="Google Shape;972;p55"/>
            <p:cNvSpPr/>
            <p:nvPr/>
          </p:nvSpPr>
          <p:spPr>
            <a:xfrm>
              <a:off x="3328447" y="2960042"/>
              <a:ext cx="1721637" cy="1910904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92" y="314"/>
                  </a:moveTo>
                  <a:cubicBezTo>
                    <a:pt x="269" y="314"/>
                    <a:pt x="230" y="295"/>
                    <a:pt x="186" y="262"/>
                  </a:cubicBezTo>
                  <a:cubicBezTo>
                    <a:pt x="102" y="197"/>
                    <a:pt x="20" y="98"/>
                    <a:pt x="4" y="40"/>
                  </a:cubicBezTo>
                  <a:cubicBezTo>
                    <a:pt x="0" y="25"/>
                    <a:pt x="0" y="14"/>
                    <a:pt x="6" y="7"/>
                  </a:cubicBezTo>
                  <a:cubicBezTo>
                    <a:pt x="9" y="2"/>
                    <a:pt x="16" y="0"/>
                    <a:pt x="24" y="0"/>
                  </a:cubicBezTo>
                  <a:cubicBezTo>
                    <a:pt x="47" y="0"/>
                    <a:pt x="86" y="19"/>
                    <a:pt x="130" y="53"/>
                  </a:cubicBezTo>
                  <a:cubicBezTo>
                    <a:pt x="214" y="117"/>
                    <a:pt x="296" y="217"/>
                    <a:pt x="312" y="274"/>
                  </a:cubicBezTo>
                  <a:cubicBezTo>
                    <a:pt x="316" y="289"/>
                    <a:pt x="316" y="300"/>
                    <a:pt x="311" y="307"/>
                  </a:cubicBezTo>
                  <a:cubicBezTo>
                    <a:pt x="307" y="312"/>
                    <a:pt x="300" y="314"/>
                    <a:pt x="292" y="314"/>
                  </a:cubicBezTo>
                  <a:close/>
                </a:path>
              </a:pathLst>
            </a:custGeom>
            <a:solidFill>
              <a:srgbClr val="6895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" name="Google Shape;973;p55"/>
            <p:cNvSpPr/>
            <p:nvPr/>
          </p:nvSpPr>
          <p:spPr>
            <a:xfrm>
              <a:off x="3590485" y="2331625"/>
              <a:ext cx="1563034" cy="1736486"/>
            </a:xfrm>
            <a:custGeom>
              <a:avLst/>
              <a:gdLst/>
              <a:ahLst/>
              <a:cxnLst/>
              <a:rect l="l" t="t" r="r" b="b"/>
              <a:pathLst>
                <a:path w="287" h="285" extrusionOk="0">
                  <a:moveTo>
                    <a:pt x="265" y="285"/>
                  </a:moveTo>
                  <a:cubicBezTo>
                    <a:pt x="244" y="285"/>
                    <a:pt x="209" y="267"/>
                    <a:pt x="169" y="237"/>
                  </a:cubicBezTo>
                  <a:cubicBezTo>
                    <a:pt x="92" y="178"/>
                    <a:pt x="18" y="88"/>
                    <a:pt x="4" y="36"/>
                  </a:cubicBezTo>
                  <a:cubicBezTo>
                    <a:pt x="0" y="22"/>
                    <a:pt x="0" y="13"/>
                    <a:pt x="5" y="6"/>
                  </a:cubicBezTo>
                  <a:cubicBezTo>
                    <a:pt x="8" y="2"/>
                    <a:pt x="14" y="0"/>
                    <a:pt x="22" y="0"/>
                  </a:cubicBezTo>
                  <a:cubicBezTo>
                    <a:pt x="43" y="0"/>
                    <a:pt x="78" y="17"/>
                    <a:pt x="118" y="47"/>
                  </a:cubicBezTo>
                  <a:cubicBezTo>
                    <a:pt x="194" y="106"/>
                    <a:pt x="269" y="196"/>
                    <a:pt x="283" y="248"/>
                  </a:cubicBezTo>
                  <a:cubicBezTo>
                    <a:pt x="287" y="262"/>
                    <a:pt x="286" y="272"/>
                    <a:pt x="282" y="278"/>
                  </a:cubicBezTo>
                  <a:cubicBezTo>
                    <a:pt x="278" y="283"/>
                    <a:pt x="273" y="285"/>
                    <a:pt x="265" y="285"/>
                  </a:cubicBezTo>
                  <a:close/>
                </a:path>
              </a:pathLst>
            </a:custGeom>
            <a:solidFill>
              <a:srgbClr val="C2710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" name="Google Shape;974;p55"/>
            <p:cNvSpPr/>
            <p:nvPr/>
          </p:nvSpPr>
          <p:spPr>
            <a:xfrm>
              <a:off x="2831954" y="3421737"/>
              <a:ext cx="1335475" cy="1497943"/>
            </a:xfrm>
            <a:custGeom>
              <a:avLst/>
              <a:gdLst/>
              <a:ahLst/>
              <a:cxnLst/>
              <a:rect l="l" t="t" r="r" b="b"/>
              <a:pathLst>
                <a:path w="245" h="246" extrusionOk="0">
                  <a:moveTo>
                    <a:pt x="245" y="243"/>
                  </a:moveTo>
                  <a:cubicBezTo>
                    <a:pt x="245" y="243"/>
                    <a:pt x="245" y="243"/>
                    <a:pt x="245" y="243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227" y="246"/>
                    <a:pt x="195" y="231"/>
                    <a:pt x="154" y="200"/>
                  </a:cubicBezTo>
                  <a:cubicBezTo>
                    <a:pt x="85" y="147"/>
                    <a:pt x="18" y="66"/>
                    <a:pt x="5" y="18"/>
                  </a:cubicBezTo>
                  <a:cubicBezTo>
                    <a:pt x="3" y="11"/>
                    <a:pt x="2" y="5"/>
                    <a:pt x="3" y="0"/>
                  </a:cubicBezTo>
                  <a:cubicBezTo>
                    <a:pt x="2" y="5"/>
                    <a:pt x="2" y="11"/>
                    <a:pt x="1" y="16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2" y="7"/>
                    <a:pt x="1" y="14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8"/>
                    <a:pt x="1" y="29"/>
                    <a:pt x="1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0" y="36"/>
                    <a:pt x="1" y="39"/>
                    <a:pt x="1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1" y="47"/>
                    <a:pt x="1" y="50"/>
                    <a:pt x="2" y="53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2" y="55"/>
                    <a:pt x="3" y="65"/>
                    <a:pt x="6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81"/>
                    <a:pt x="7" y="82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8" y="86"/>
                    <a:pt x="8" y="86"/>
                  </a:cubicBezTo>
                  <a:cubicBezTo>
                    <a:pt x="8" y="87"/>
                    <a:pt x="8" y="88"/>
                    <a:pt x="8" y="88"/>
                  </a:cubicBezTo>
                  <a:cubicBezTo>
                    <a:pt x="8" y="89"/>
                    <a:pt x="9" y="90"/>
                    <a:pt x="10" y="93"/>
                  </a:cubicBezTo>
                  <a:cubicBezTo>
                    <a:pt x="10" y="94"/>
                    <a:pt x="10" y="94"/>
                    <a:pt x="10" y="95"/>
                  </a:cubicBezTo>
                  <a:cubicBezTo>
                    <a:pt x="10" y="95"/>
                    <a:pt x="10" y="96"/>
                    <a:pt x="11" y="97"/>
                  </a:cubicBezTo>
                  <a:cubicBezTo>
                    <a:pt x="11" y="97"/>
                    <a:pt x="11" y="97"/>
                    <a:pt x="11" y="98"/>
                  </a:cubicBezTo>
                  <a:cubicBezTo>
                    <a:pt x="11" y="99"/>
                    <a:pt x="12" y="100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3" y="104"/>
                    <a:pt x="14" y="106"/>
                    <a:pt x="15" y="109"/>
                  </a:cubicBezTo>
                  <a:cubicBezTo>
                    <a:pt x="15" y="109"/>
                    <a:pt x="15" y="110"/>
                    <a:pt x="15" y="110"/>
                  </a:cubicBezTo>
                  <a:cubicBezTo>
                    <a:pt x="15" y="110"/>
                    <a:pt x="16" y="110"/>
                    <a:pt x="16" y="110"/>
                  </a:cubicBezTo>
                  <a:cubicBezTo>
                    <a:pt x="18" y="117"/>
                    <a:pt x="20" y="120"/>
                    <a:pt x="24" y="129"/>
                  </a:cubicBezTo>
                  <a:cubicBezTo>
                    <a:pt x="24" y="129"/>
                    <a:pt x="24" y="130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7" y="134"/>
                    <a:pt x="28" y="137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40"/>
                    <a:pt x="30" y="140"/>
                  </a:cubicBezTo>
                  <a:cubicBezTo>
                    <a:pt x="31" y="141"/>
                    <a:pt x="31" y="142"/>
                    <a:pt x="32" y="143"/>
                  </a:cubicBezTo>
                  <a:cubicBezTo>
                    <a:pt x="33" y="144"/>
                    <a:pt x="33" y="145"/>
                    <a:pt x="34" y="147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35" y="148"/>
                    <a:pt x="35" y="148"/>
                    <a:pt x="36" y="149"/>
                  </a:cubicBezTo>
                  <a:cubicBezTo>
                    <a:pt x="36" y="149"/>
                    <a:pt x="36" y="149"/>
                    <a:pt x="36" y="150"/>
                  </a:cubicBezTo>
                  <a:cubicBezTo>
                    <a:pt x="36" y="150"/>
                    <a:pt x="36" y="150"/>
                    <a:pt x="37" y="150"/>
                  </a:cubicBezTo>
                  <a:cubicBezTo>
                    <a:pt x="38" y="153"/>
                    <a:pt x="40" y="155"/>
                    <a:pt x="42" y="158"/>
                  </a:cubicBezTo>
                  <a:cubicBezTo>
                    <a:pt x="42" y="158"/>
                    <a:pt x="42" y="159"/>
                    <a:pt x="43" y="159"/>
                  </a:cubicBezTo>
                  <a:cubicBezTo>
                    <a:pt x="45" y="163"/>
                    <a:pt x="49" y="168"/>
                    <a:pt x="54" y="173"/>
                  </a:cubicBezTo>
                  <a:cubicBezTo>
                    <a:pt x="55" y="174"/>
                    <a:pt x="55" y="175"/>
                    <a:pt x="56" y="176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8" y="178"/>
                    <a:pt x="60" y="180"/>
                    <a:pt x="62" y="182"/>
                  </a:cubicBezTo>
                  <a:cubicBezTo>
                    <a:pt x="62" y="182"/>
                    <a:pt x="63" y="182"/>
                    <a:pt x="63" y="183"/>
                  </a:cubicBezTo>
                  <a:cubicBezTo>
                    <a:pt x="64" y="184"/>
                    <a:pt x="65" y="185"/>
                    <a:pt x="66" y="185"/>
                  </a:cubicBezTo>
                  <a:cubicBezTo>
                    <a:pt x="66" y="186"/>
                    <a:pt x="67" y="186"/>
                    <a:pt x="67" y="186"/>
                  </a:cubicBezTo>
                  <a:cubicBezTo>
                    <a:pt x="67" y="187"/>
                    <a:pt x="68" y="188"/>
                    <a:pt x="69" y="188"/>
                  </a:cubicBezTo>
                  <a:cubicBezTo>
                    <a:pt x="73" y="192"/>
                    <a:pt x="76" y="195"/>
                    <a:pt x="80" y="198"/>
                  </a:cubicBezTo>
                  <a:cubicBezTo>
                    <a:pt x="80" y="198"/>
                    <a:pt x="80" y="198"/>
                    <a:pt x="81" y="199"/>
                  </a:cubicBezTo>
                  <a:cubicBezTo>
                    <a:pt x="82" y="200"/>
                    <a:pt x="83" y="201"/>
                    <a:pt x="85" y="202"/>
                  </a:cubicBezTo>
                  <a:cubicBezTo>
                    <a:pt x="85" y="202"/>
                    <a:pt x="85" y="202"/>
                    <a:pt x="86" y="202"/>
                  </a:cubicBezTo>
                  <a:cubicBezTo>
                    <a:pt x="87" y="204"/>
                    <a:pt x="89" y="205"/>
                    <a:pt x="90" y="206"/>
                  </a:cubicBezTo>
                  <a:cubicBezTo>
                    <a:pt x="90" y="206"/>
                    <a:pt x="90" y="206"/>
                    <a:pt x="90" y="206"/>
                  </a:cubicBezTo>
                  <a:cubicBezTo>
                    <a:pt x="94" y="208"/>
                    <a:pt x="97" y="210"/>
                    <a:pt x="98" y="211"/>
                  </a:cubicBezTo>
                  <a:cubicBezTo>
                    <a:pt x="102" y="213"/>
                    <a:pt x="105" y="215"/>
                    <a:pt x="108" y="217"/>
                  </a:cubicBezTo>
                  <a:cubicBezTo>
                    <a:pt x="108" y="217"/>
                    <a:pt x="108" y="217"/>
                    <a:pt x="109" y="218"/>
                  </a:cubicBezTo>
                  <a:cubicBezTo>
                    <a:pt x="110" y="218"/>
                    <a:pt x="110" y="218"/>
                    <a:pt x="111" y="219"/>
                  </a:cubicBezTo>
                  <a:cubicBezTo>
                    <a:pt x="112" y="219"/>
                    <a:pt x="112" y="219"/>
                    <a:pt x="112" y="219"/>
                  </a:cubicBezTo>
                  <a:cubicBezTo>
                    <a:pt x="113" y="220"/>
                    <a:pt x="114" y="221"/>
                    <a:pt x="115" y="221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7" y="222"/>
                    <a:pt x="118" y="222"/>
                    <a:pt x="119" y="223"/>
                  </a:cubicBezTo>
                  <a:cubicBezTo>
                    <a:pt x="119" y="223"/>
                    <a:pt x="119" y="223"/>
                    <a:pt x="120" y="223"/>
                  </a:cubicBezTo>
                  <a:cubicBezTo>
                    <a:pt x="120" y="224"/>
                    <a:pt x="121" y="224"/>
                    <a:pt x="122" y="224"/>
                  </a:cubicBezTo>
                  <a:cubicBezTo>
                    <a:pt x="122" y="225"/>
                    <a:pt x="123" y="225"/>
                    <a:pt x="123" y="225"/>
                  </a:cubicBezTo>
                  <a:cubicBezTo>
                    <a:pt x="124" y="225"/>
                    <a:pt x="124" y="226"/>
                    <a:pt x="125" y="226"/>
                  </a:cubicBezTo>
                  <a:cubicBezTo>
                    <a:pt x="129" y="228"/>
                    <a:pt x="134" y="230"/>
                    <a:pt x="137" y="231"/>
                  </a:cubicBezTo>
                  <a:cubicBezTo>
                    <a:pt x="140" y="232"/>
                    <a:pt x="145" y="234"/>
                    <a:pt x="148" y="235"/>
                  </a:cubicBezTo>
                  <a:cubicBezTo>
                    <a:pt x="148" y="235"/>
                    <a:pt x="149" y="235"/>
                    <a:pt x="149" y="235"/>
                  </a:cubicBezTo>
                  <a:cubicBezTo>
                    <a:pt x="153" y="236"/>
                    <a:pt x="156" y="237"/>
                    <a:pt x="161" y="239"/>
                  </a:cubicBezTo>
                  <a:cubicBezTo>
                    <a:pt x="162" y="239"/>
                    <a:pt x="162" y="239"/>
                    <a:pt x="163" y="239"/>
                  </a:cubicBezTo>
                  <a:cubicBezTo>
                    <a:pt x="163" y="239"/>
                    <a:pt x="163" y="239"/>
                    <a:pt x="164" y="239"/>
                  </a:cubicBezTo>
                  <a:cubicBezTo>
                    <a:pt x="164" y="239"/>
                    <a:pt x="165" y="240"/>
                    <a:pt x="166" y="240"/>
                  </a:cubicBezTo>
                  <a:cubicBezTo>
                    <a:pt x="166" y="240"/>
                    <a:pt x="166" y="240"/>
                    <a:pt x="167" y="240"/>
                  </a:cubicBezTo>
                  <a:cubicBezTo>
                    <a:pt x="169" y="240"/>
                    <a:pt x="170" y="241"/>
                    <a:pt x="172" y="241"/>
                  </a:cubicBezTo>
                  <a:cubicBezTo>
                    <a:pt x="175" y="242"/>
                    <a:pt x="177" y="242"/>
                    <a:pt x="180" y="243"/>
                  </a:cubicBezTo>
                  <a:cubicBezTo>
                    <a:pt x="180" y="243"/>
                    <a:pt x="181" y="243"/>
                    <a:pt x="182" y="243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6" y="244"/>
                    <a:pt x="190" y="244"/>
                    <a:pt x="190" y="244"/>
                  </a:cubicBezTo>
                  <a:cubicBezTo>
                    <a:pt x="190" y="244"/>
                    <a:pt x="190" y="244"/>
                    <a:pt x="191" y="244"/>
                  </a:cubicBezTo>
                  <a:cubicBezTo>
                    <a:pt x="193" y="244"/>
                    <a:pt x="196" y="245"/>
                    <a:pt x="197" y="245"/>
                  </a:cubicBezTo>
                  <a:cubicBezTo>
                    <a:pt x="198" y="245"/>
                    <a:pt x="199" y="245"/>
                    <a:pt x="200" y="245"/>
                  </a:cubicBezTo>
                  <a:cubicBezTo>
                    <a:pt x="201" y="245"/>
                    <a:pt x="203" y="245"/>
                    <a:pt x="203" y="245"/>
                  </a:cubicBezTo>
                  <a:cubicBezTo>
                    <a:pt x="213" y="245"/>
                    <a:pt x="216" y="245"/>
                    <a:pt x="222" y="245"/>
                  </a:cubicBezTo>
                  <a:cubicBezTo>
                    <a:pt x="222" y="245"/>
                    <a:pt x="222" y="245"/>
                    <a:pt x="222" y="245"/>
                  </a:cubicBezTo>
                  <a:cubicBezTo>
                    <a:pt x="222" y="245"/>
                    <a:pt x="229" y="245"/>
                    <a:pt x="239" y="244"/>
                  </a:cubicBezTo>
                  <a:cubicBezTo>
                    <a:pt x="239" y="244"/>
                    <a:pt x="239" y="244"/>
                    <a:pt x="239" y="244"/>
                  </a:cubicBezTo>
                  <a:cubicBezTo>
                    <a:pt x="241" y="244"/>
                    <a:pt x="243" y="243"/>
                    <a:pt x="245" y="243"/>
                  </a:cubicBezTo>
                  <a:close/>
                </a:path>
              </a:pathLst>
            </a:custGeom>
            <a:gradFill>
              <a:gsLst>
                <a:gs pos="0">
                  <a:srgbClr val="0F4F65"/>
                </a:gs>
                <a:gs pos="50000">
                  <a:srgbClr val="167493"/>
                </a:gs>
                <a:gs pos="100000">
                  <a:srgbClr val="1C8AB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10" name="Google Shape;975;p55"/>
            <p:cNvCxnSpPr/>
            <p:nvPr/>
          </p:nvCxnSpPr>
          <p:spPr>
            <a:xfrm>
              <a:off x="4647832" y="4645229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1" name="Google Shape;976;p55"/>
            <p:cNvCxnSpPr/>
            <p:nvPr/>
          </p:nvCxnSpPr>
          <p:spPr>
            <a:xfrm>
              <a:off x="4647832" y="4645229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2" name="Google Shape;977;p55"/>
            <p:cNvSpPr/>
            <p:nvPr/>
          </p:nvSpPr>
          <p:spPr>
            <a:xfrm>
              <a:off x="3130769" y="3001082"/>
              <a:ext cx="1875641" cy="2121231"/>
            </a:xfrm>
            <a:custGeom>
              <a:avLst/>
              <a:gdLst/>
              <a:ahLst/>
              <a:cxnLst/>
              <a:rect l="l" t="t" r="r" b="b"/>
              <a:pathLst>
                <a:path w="344" h="348" extrusionOk="0">
                  <a:moveTo>
                    <a:pt x="223" y="254"/>
                  </a:moveTo>
                  <a:cubicBezTo>
                    <a:pt x="138" y="190"/>
                    <a:pt x="56" y="90"/>
                    <a:pt x="40" y="33"/>
                  </a:cubicBezTo>
                  <a:cubicBezTo>
                    <a:pt x="37" y="22"/>
                    <a:pt x="37" y="13"/>
                    <a:pt x="39" y="6"/>
                  </a:cubicBezTo>
                  <a:cubicBezTo>
                    <a:pt x="40" y="4"/>
                    <a:pt x="41" y="2"/>
                    <a:pt x="43" y="0"/>
                  </a:cubicBezTo>
                  <a:cubicBezTo>
                    <a:pt x="41" y="1"/>
                    <a:pt x="40" y="3"/>
                    <a:pt x="39" y="5"/>
                  </a:cubicBezTo>
                  <a:cubicBezTo>
                    <a:pt x="38" y="5"/>
                    <a:pt x="38" y="6"/>
                    <a:pt x="37" y="6"/>
                  </a:cubicBezTo>
                  <a:cubicBezTo>
                    <a:pt x="36" y="8"/>
                    <a:pt x="35" y="9"/>
                    <a:pt x="34" y="11"/>
                  </a:cubicBezTo>
                  <a:cubicBezTo>
                    <a:pt x="34" y="11"/>
                    <a:pt x="33" y="11"/>
                    <a:pt x="33" y="12"/>
                  </a:cubicBezTo>
                  <a:cubicBezTo>
                    <a:pt x="32" y="13"/>
                    <a:pt x="31" y="15"/>
                    <a:pt x="30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8" y="19"/>
                    <a:pt x="27" y="20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5" y="24"/>
                    <a:pt x="24" y="25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21" y="29"/>
                    <a:pt x="21" y="30"/>
                    <a:pt x="20" y="31"/>
                  </a:cubicBezTo>
                  <a:cubicBezTo>
                    <a:pt x="20" y="32"/>
                    <a:pt x="19" y="33"/>
                    <a:pt x="19" y="33"/>
                  </a:cubicBezTo>
                  <a:cubicBezTo>
                    <a:pt x="19" y="34"/>
                    <a:pt x="18" y="34"/>
                    <a:pt x="18" y="35"/>
                  </a:cubicBezTo>
                  <a:cubicBezTo>
                    <a:pt x="17" y="36"/>
                    <a:pt x="17" y="38"/>
                    <a:pt x="16" y="39"/>
                  </a:cubicBezTo>
                  <a:cubicBezTo>
                    <a:pt x="16" y="39"/>
                    <a:pt x="16" y="39"/>
                    <a:pt x="16" y="40"/>
                  </a:cubicBezTo>
                  <a:cubicBezTo>
                    <a:pt x="15" y="41"/>
                    <a:pt x="14" y="43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7"/>
                    <a:pt x="11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3"/>
                    <a:pt x="8" y="55"/>
                    <a:pt x="8" y="57"/>
                  </a:cubicBezTo>
                  <a:cubicBezTo>
                    <a:pt x="7" y="57"/>
                    <a:pt x="7" y="57"/>
                    <a:pt x="7" y="58"/>
                  </a:cubicBezTo>
                  <a:cubicBezTo>
                    <a:pt x="6" y="59"/>
                    <a:pt x="6" y="61"/>
                    <a:pt x="5" y="63"/>
                  </a:cubicBezTo>
                  <a:cubicBezTo>
                    <a:pt x="5" y="63"/>
                    <a:pt x="5" y="64"/>
                    <a:pt x="4" y="65"/>
                  </a:cubicBezTo>
                  <a:cubicBezTo>
                    <a:pt x="3" y="67"/>
                    <a:pt x="3" y="69"/>
                    <a:pt x="2" y="71"/>
                  </a:cubicBezTo>
                  <a:cubicBezTo>
                    <a:pt x="0" y="76"/>
                    <a:pt x="1" y="85"/>
                    <a:pt x="3" y="95"/>
                  </a:cubicBezTo>
                  <a:cubicBezTo>
                    <a:pt x="18" y="147"/>
                    <a:pt x="92" y="237"/>
                    <a:pt x="169" y="296"/>
                  </a:cubicBezTo>
                  <a:cubicBezTo>
                    <a:pt x="217" y="332"/>
                    <a:pt x="255" y="348"/>
                    <a:pt x="273" y="342"/>
                  </a:cubicBezTo>
                  <a:cubicBezTo>
                    <a:pt x="275" y="342"/>
                    <a:pt x="276" y="341"/>
                    <a:pt x="279" y="340"/>
                  </a:cubicBezTo>
                  <a:cubicBezTo>
                    <a:pt x="279" y="340"/>
                    <a:pt x="280" y="340"/>
                    <a:pt x="281" y="339"/>
                  </a:cubicBezTo>
                  <a:cubicBezTo>
                    <a:pt x="282" y="339"/>
                    <a:pt x="284" y="338"/>
                    <a:pt x="286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289" y="336"/>
                    <a:pt x="291" y="335"/>
                    <a:pt x="293" y="334"/>
                  </a:cubicBezTo>
                  <a:cubicBezTo>
                    <a:pt x="293" y="334"/>
                    <a:pt x="293" y="334"/>
                    <a:pt x="293" y="334"/>
                  </a:cubicBezTo>
                  <a:cubicBezTo>
                    <a:pt x="295" y="334"/>
                    <a:pt x="297" y="333"/>
                    <a:pt x="299" y="332"/>
                  </a:cubicBezTo>
                  <a:cubicBezTo>
                    <a:pt x="299" y="332"/>
                    <a:pt x="299" y="332"/>
                    <a:pt x="299" y="331"/>
                  </a:cubicBezTo>
                  <a:cubicBezTo>
                    <a:pt x="301" y="331"/>
                    <a:pt x="302" y="330"/>
                    <a:pt x="304" y="329"/>
                  </a:cubicBezTo>
                  <a:cubicBezTo>
                    <a:pt x="304" y="329"/>
                    <a:pt x="305" y="329"/>
                    <a:pt x="305" y="329"/>
                  </a:cubicBezTo>
                  <a:cubicBezTo>
                    <a:pt x="306" y="328"/>
                    <a:pt x="307" y="327"/>
                    <a:pt x="309" y="327"/>
                  </a:cubicBezTo>
                  <a:cubicBezTo>
                    <a:pt x="309" y="326"/>
                    <a:pt x="310" y="326"/>
                    <a:pt x="310" y="326"/>
                  </a:cubicBezTo>
                  <a:cubicBezTo>
                    <a:pt x="311" y="325"/>
                    <a:pt x="312" y="325"/>
                    <a:pt x="313" y="324"/>
                  </a:cubicBezTo>
                  <a:cubicBezTo>
                    <a:pt x="314" y="324"/>
                    <a:pt x="315" y="323"/>
                    <a:pt x="315" y="323"/>
                  </a:cubicBezTo>
                  <a:cubicBezTo>
                    <a:pt x="316" y="322"/>
                    <a:pt x="317" y="322"/>
                    <a:pt x="317" y="322"/>
                  </a:cubicBezTo>
                  <a:cubicBezTo>
                    <a:pt x="318" y="321"/>
                    <a:pt x="319" y="320"/>
                    <a:pt x="321" y="319"/>
                  </a:cubicBezTo>
                  <a:cubicBezTo>
                    <a:pt x="321" y="319"/>
                    <a:pt x="322" y="319"/>
                    <a:pt x="322" y="318"/>
                  </a:cubicBezTo>
                  <a:cubicBezTo>
                    <a:pt x="323" y="318"/>
                    <a:pt x="325" y="317"/>
                    <a:pt x="326" y="316"/>
                  </a:cubicBezTo>
                  <a:cubicBezTo>
                    <a:pt x="326" y="316"/>
                    <a:pt x="327" y="315"/>
                    <a:pt x="327" y="315"/>
                  </a:cubicBezTo>
                  <a:cubicBezTo>
                    <a:pt x="329" y="314"/>
                    <a:pt x="330" y="313"/>
                    <a:pt x="332" y="312"/>
                  </a:cubicBezTo>
                  <a:cubicBezTo>
                    <a:pt x="332" y="311"/>
                    <a:pt x="333" y="311"/>
                    <a:pt x="333" y="311"/>
                  </a:cubicBezTo>
                  <a:cubicBezTo>
                    <a:pt x="335" y="310"/>
                    <a:pt x="336" y="308"/>
                    <a:pt x="337" y="308"/>
                  </a:cubicBezTo>
                  <a:cubicBezTo>
                    <a:pt x="338" y="307"/>
                    <a:pt x="339" y="307"/>
                    <a:pt x="339" y="306"/>
                  </a:cubicBezTo>
                  <a:cubicBezTo>
                    <a:pt x="341" y="305"/>
                    <a:pt x="343" y="303"/>
                    <a:pt x="344" y="302"/>
                  </a:cubicBezTo>
                  <a:cubicBezTo>
                    <a:pt x="342" y="304"/>
                    <a:pt x="340" y="305"/>
                    <a:pt x="338" y="306"/>
                  </a:cubicBezTo>
                  <a:cubicBezTo>
                    <a:pt x="318" y="312"/>
                    <a:pt x="276" y="295"/>
                    <a:pt x="223" y="254"/>
                  </a:cubicBezTo>
                  <a:close/>
                </a:path>
              </a:pathLst>
            </a:custGeom>
            <a:gradFill>
              <a:gsLst>
                <a:gs pos="0">
                  <a:srgbClr val="507523"/>
                </a:gs>
                <a:gs pos="50000">
                  <a:srgbClr val="74A934"/>
                </a:gs>
                <a:gs pos="100000">
                  <a:srgbClr val="8BCB3E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" name="Google Shape;978;p55"/>
            <p:cNvSpPr/>
            <p:nvPr/>
          </p:nvSpPr>
          <p:spPr>
            <a:xfrm>
              <a:off x="3229609" y="2336755"/>
              <a:ext cx="1907821" cy="2187921"/>
            </a:xfrm>
            <a:custGeom>
              <a:avLst/>
              <a:gdLst/>
              <a:ahLst/>
              <a:cxnLst/>
              <a:rect l="l" t="t" r="r" b="b"/>
              <a:pathLst>
                <a:path w="350" h="359" extrusionOk="0">
                  <a:moveTo>
                    <a:pt x="310" y="342"/>
                  </a:moveTo>
                  <a:cubicBezTo>
                    <a:pt x="336" y="312"/>
                    <a:pt x="346" y="283"/>
                    <a:pt x="350" y="272"/>
                  </a:cubicBezTo>
                  <a:cubicBezTo>
                    <a:pt x="342" y="296"/>
                    <a:pt x="297" y="283"/>
                    <a:pt x="235" y="236"/>
                  </a:cubicBezTo>
                  <a:cubicBezTo>
                    <a:pt x="158" y="177"/>
                    <a:pt x="84" y="87"/>
                    <a:pt x="70" y="35"/>
                  </a:cubicBezTo>
                  <a:cubicBezTo>
                    <a:pt x="65" y="15"/>
                    <a:pt x="68" y="4"/>
                    <a:pt x="79" y="0"/>
                  </a:cubicBezTo>
                  <a:cubicBezTo>
                    <a:pt x="41" y="13"/>
                    <a:pt x="17" y="33"/>
                    <a:pt x="8" y="40"/>
                  </a:cubicBezTo>
                  <a:cubicBezTo>
                    <a:pt x="1" y="46"/>
                    <a:pt x="0" y="58"/>
                    <a:pt x="4" y="75"/>
                  </a:cubicBezTo>
                  <a:cubicBezTo>
                    <a:pt x="20" y="133"/>
                    <a:pt x="102" y="232"/>
                    <a:pt x="187" y="296"/>
                  </a:cubicBezTo>
                  <a:cubicBezTo>
                    <a:pt x="249" y="344"/>
                    <a:pt x="295" y="359"/>
                    <a:pt x="310" y="342"/>
                  </a:cubicBezTo>
                  <a:close/>
                </a:path>
              </a:pathLst>
            </a:custGeom>
            <a:gradFill>
              <a:gsLst>
                <a:gs pos="0">
                  <a:srgbClr val="92560D"/>
                </a:gs>
                <a:gs pos="50000">
                  <a:srgbClr val="D37D13"/>
                </a:gs>
                <a:gs pos="100000">
                  <a:srgbClr val="FE9618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4" name="Google Shape;979;p55"/>
            <p:cNvSpPr/>
            <p:nvPr/>
          </p:nvSpPr>
          <p:spPr>
            <a:xfrm>
              <a:off x="4020320" y="2508607"/>
              <a:ext cx="1427419" cy="1649277"/>
            </a:xfrm>
            <a:custGeom>
              <a:avLst/>
              <a:gdLst/>
              <a:ahLst/>
              <a:cxnLst/>
              <a:rect l="l" t="t" r="r" b="b"/>
              <a:pathLst>
                <a:path w="262" h="271" extrusionOk="0">
                  <a:moveTo>
                    <a:pt x="259" y="245"/>
                  </a:moveTo>
                  <a:cubicBezTo>
                    <a:pt x="261" y="232"/>
                    <a:pt x="262" y="217"/>
                    <a:pt x="261" y="200"/>
                  </a:cubicBezTo>
                  <a:cubicBezTo>
                    <a:pt x="261" y="194"/>
                    <a:pt x="260" y="186"/>
                    <a:pt x="259" y="180"/>
                  </a:cubicBezTo>
                  <a:cubicBezTo>
                    <a:pt x="258" y="176"/>
                    <a:pt x="257" y="171"/>
                    <a:pt x="256" y="167"/>
                  </a:cubicBezTo>
                  <a:cubicBezTo>
                    <a:pt x="256" y="164"/>
                    <a:pt x="255" y="160"/>
                    <a:pt x="254" y="157"/>
                  </a:cubicBezTo>
                  <a:cubicBezTo>
                    <a:pt x="251" y="145"/>
                    <a:pt x="247" y="136"/>
                    <a:pt x="242" y="124"/>
                  </a:cubicBezTo>
                  <a:cubicBezTo>
                    <a:pt x="237" y="113"/>
                    <a:pt x="230" y="102"/>
                    <a:pt x="226" y="96"/>
                  </a:cubicBezTo>
                  <a:cubicBezTo>
                    <a:pt x="222" y="90"/>
                    <a:pt x="216" y="80"/>
                    <a:pt x="203" y="67"/>
                  </a:cubicBezTo>
                  <a:cubicBezTo>
                    <a:pt x="196" y="59"/>
                    <a:pt x="187" y="51"/>
                    <a:pt x="178" y="44"/>
                  </a:cubicBezTo>
                  <a:cubicBezTo>
                    <a:pt x="162" y="32"/>
                    <a:pt x="136" y="16"/>
                    <a:pt x="102" y="7"/>
                  </a:cubicBezTo>
                  <a:cubicBezTo>
                    <a:pt x="97" y="6"/>
                    <a:pt x="81" y="2"/>
                    <a:pt x="60" y="0"/>
                  </a:cubicBezTo>
                  <a:cubicBezTo>
                    <a:pt x="57" y="0"/>
                    <a:pt x="49" y="0"/>
                    <a:pt x="39" y="0"/>
                  </a:cubicBezTo>
                  <a:cubicBezTo>
                    <a:pt x="35" y="0"/>
                    <a:pt x="31" y="1"/>
                    <a:pt x="28" y="1"/>
                  </a:cubicBezTo>
                  <a:cubicBezTo>
                    <a:pt x="24" y="1"/>
                    <a:pt x="20" y="2"/>
                    <a:pt x="17" y="2"/>
                  </a:cubicBezTo>
                  <a:cubicBezTo>
                    <a:pt x="5" y="4"/>
                    <a:pt x="0" y="15"/>
                    <a:pt x="5" y="34"/>
                  </a:cubicBezTo>
                  <a:cubicBezTo>
                    <a:pt x="18" y="82"/>
                    <a:pt x="85" y="163"/>
                    <a:pt x="155" y="216"/>
                  </a:cubicBezTo>
                  <a:cubicBezTo>
                    <a:pt x="214" y="261"/>
                    <a:pt x="256" y="271"/>
                    <a:pt x="259" y="245"/>
                  </a:cubicBezTo>
                  <a:close/>
                </a:path>
              </a:pathLst>
            </a:custGeom>
            <a:gradFill>
              <a:gsLst>
                <a:gs pos="0">
                  <a:srgbClr val="901E1B"/>
                </a:gs>
                <a:gs pos="50000">
                  <a:srgbClr val="D12C27"/>
                </a:gs>
                <a:gs pos="100000">
                  <a:srgbClr val="FA352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3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50/50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9" y="1825625"/>
            <a:ext cx="6509037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Pay half the rate, build up half the pension</a:t>
            </a:r>
          </a:p>
          <a:p>
            <a:r>
              <a:rPr lang="en-GB" dirty="0"/>
              <a:t>Keep full ill health and death in service protection </a:t>
            </a:r>
          </a:p>
          <a:p>
            <a:r>
              <a:rPr lang="en-GB" dirty="0"/>
              <a:t>Temporary solution, will be brought back in to the main section every 3 years</a:t>
            </a:r>
          </a:p>
          <a:p>
            <a:endParaRPr lang="en-GB" dirty="0"/>
          </a:p>
          <a:p>
            <a:r>
              <a:rPr lang="en-GB" dirty="0"/>
              <a:t>50/50 form – available form our website</a:t>
            </a:r>
          </a:p>
          <a:p>
            <a:r>
              <a:rPr lang="en-GB" dirty="0"/>
              <a:t>Opt in form – speak to your employer to get one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48128" y="620688"/>
            <a:ext cx="4733026" cy="5327478"/>
            <a:chOff x="639232" y="1758185"/>
            <a:chExt cx="4384673" cy="4790055"/>
          </a:xfrm>
        </p:grpSpPr>
        <p:grpSp>
          <p:nvGrpSpPr>
            <p:cNvPr id="5" name="Google Shape;856;p53"/>
            <p:cNvGrpSpPr/>
            <p:nvPr/>
          </p:nvGrpSpPr>
          <p:grpSpPr>
            <a:xfrm>
              <a:off x="639232" y="4554240"/>
              <a:ext cx="4384673" cy="1994000"/>
              <a:chOff x="762000" y="3362250"/>
              <a:chExt cx="3288505" cy="1495500"/>
            </a:xfrm>
          </p:grpSpPr>
          <p:pic>
            <p:nvPicPr>
              <p:cNvPr id="28" name="Google Shape;857;p5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62000" y="4095750"/>
                <a:ext cx="3288505" cy="7192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" name="Google Shape;858;p53"/>
              <p:cNvSpPr/>
              <p:nvPr/>
            </p:nvSpPr>
            <p:spPr>
              <a:xfrm rot="10800000">
                <a:off x="764868" y="3858523"/>
                <a:ext cx="3121332" cy="999227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722" extrusionOk="0">
                    <a:moveTo>
                      <a:pt x="1710" y="722"/>
                    </a:moveTo>
                    <a:cubicBezTo>
                      <a:pt x="1711" y="722"/>
                      <a:pt x="1711" y="722"/>
                      <a:pt x="1711" y="722"/>
                    </a:cubicBezTo>
                    <a:cubicBezTo>
                      <a:pt x="2255" y="571"/>
                      <a:pt x="2255" y="571"/>
                      <a:pt x="2255" y="571"/>
                    </a:cubicBezTo>
                    <a:cubicBezTo>
                      <a:pt x="2255" y="571"/>
                      <a:pt x="2255" y="571"/>
                      <a:pt x="2255" y="571"/>
                    </a:cubicBezTo>
                    <a:cubicBezTo>
                      <a:pt x="1140" y="0"/>
                      <a:pt x="0" y="526"/>
                      <a:pt x="0" y="526"/>
                    </a:cubicBezTo>
                    <a:cubicBezTo>
                      <a:pt x="2" y="530"/>
                      <a:pt x="2" y="530"/>
                      <a:pt x="2" y="530"/>
                    </a:cubicBezTo>
                    <a:cubicBezTo>
                      <a:pt x="799" y="190"/>
                      <a:pt x="1646" y="683"/>
                      <a:pt x="1710" y="722"/>
                    </a:cubicBezTo>
                    <a:close/>
                  </a:path>
                </a:pathLst>
              </a:custGeom>
              <a:solidFill>
                <a:srgbClr val="124353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30" name="Google Shape;859;p53"/>
              <p:cNvSpPr/>
              <p:nvPr/>
            </p:nvSpPr>
            <p:spPr>
              <a:xfrm rot="10800000">
                <a:off x="764868" y="3362250"/>
                <a:ext cx="898970" cy="70514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09" extrusionOk="0">
                    <a:moveTo>
                      <a:pt x="105" y="151"/>
                    </a:moveTo>
                    <a:cubicBezTo>
                      <a:pt x="104" y="151"/>
                      <a:pt x="104" y="151"/>
                      <a:pt x="104" y="151"/>
                    </a:cubicBezTo>
                    <a:cubicBezTo>
                      <a:pt x="0" y="509"/>
                      <a:pt x="0" y="509"/>
                      <a:pt x="0" y="509"/>
                    </a:cubicBezTo>
                    <a:cubicBezTo>
                      <a:pt x="0" y="509"/>
                      <a:pt x="0" y="509"/>
                      <a:pt x="1" y="509"/>
                    </a:cubicBezTo>
                    <a:cubicBezTo>
                      <a:pt x="447" y="375"/>
                      <a:pt x="447" y="375"/>
                      <a:pt x="447" y="375"/>
                    </a:cubicBezTo>
                    <a:cubicBezTo>
                      <a:pt x="649" y="0"/>
                      <a:pt x="649" y="0"/>
                      <a:pt x="649" y="0"/>
                    </a:cubicBezTo>
                    <a:lnTo>
                      <a:pt x="105" y="151"/>
                    </a:lnTo>
                    <a:close/>
                  </a:path>
                </a:pathLst>
              </a:custGeom>
              <a:solidFill>
                <a:srgbClr val="1C647D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31" name="Google Shape;860;p53"/>
              <p:cNvSpPr/>
              <p:nvPr/>
            </p:nvSpPr>
            <p:spPr>
              <a:xfrm rot="10800000">
                <a:off x="1520137" y="3362250"/>
                <a:ext cx="2362721" cy="123149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890" extrusionOk="0">
                    <a:moveTo>
                      <a:pt x="1604" y="890"/>
                    </a:moveTo>
                    <a:cubicBezTo>
                      <a:pt x="1708" y="532"/>
                      <a:pt x="1708" y="532"/>
                      <a:pt x="1708" y="532"/>
                    </a:cubicBezTo>
                    <a:cubicBezTo>
                      <a:pt x="1644" y="493"/>
                      <a:pt x="797" y="0"/>
                      <a:pt x="0" y="340"/>
                    </a:cubicBezTo>
                    <a:cubicBezTo>
                      <a:pt x="198" y="691"/>
                      <a:pt x="198" y="691"/>
                      <a:pt x="198" y="691"/>
                    </a:cubicBezTo>
                    <a:cubicBezTo>
                      <a:pt x="278" y="659"/>
                      <a:pt x="854" y="453"/>
                      <a:pt x="1604" y="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068592" y="1758185"/>
              <a:ext cx="3328529" cy="3475575"/>
              <a:chOff x="1068592" y="1758185"/>
              <a:chExt cx="3328529" cy="3475575"/>
            </a:xfrm>
          </p:grpSpPr>
          <p:sp>
            <p:nvSpPr>
              <p:cNvPr id="7" name="Google Shape;850;p53"/>
              <p:cNvSpPr/>
              <p:nvPr/>
            </p:nvSpPr>
            <p:spPr>
              <a:xfrm rot="10800000">
                <a:off x="1647852" y="5215937"/>
                <a:ext cx="2228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grpSp>
            <p:nvGrpSpPr>
              <p:cNvPr id="8" name="Google Shape;851;p53"/>
              <p:cNvGrpSpPr/>
              <p:nvPr/>
            </p:nvGrpSpPr>
            <p:grpSpPr>
              <a:xfrm>
                <a:off x="2287268" y="1758185"/>
                <a:ext cx="810968" cy="839931"/>
                <a:chOff x="1998028" y="1265209"/>
                <a:chExt cx="608226" cy="629948"/>
              </a:xfrm>
            </p:grpSpPr>
            <p:sp>
              <p:nvSpPr>
                <p:cNvPr id="24" name="Google Shape;852;p53"/>
                <p:cNvSpPr/>
                <p:nvPr/>
              </p:nvSpPr>
              <p:spPr>
                <a:xfrm rot="10800000">
                  <a:off x="1998028" y="1265210"/>
                  <a:ext cx="275707" cy="511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306" extrusionOk="0">
                      <a:moveTo>
                        <a:pt x="0" y="306"/>
                      </a:moveTo>
                      <a:lnTo>
                        <a:pt x="0" y="306"/>
                      </a:lnTo>
                      <a:lnTo>
                        <a:pt x="165" y="0"/>
                      </a:lnTo>
                      <a:lnTo>
                        <a:pt x="83" y="21"/>
                      </a:ln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  <p:sp>
              <p:nvSpPr>
                <p:cNvPr id="25" name="Google Shape;853;p53"/>
                <p:cNvSpPr/>
                <p:nvPr/>
              </p:nvSpPr>
              <p:spPr>
                <a:xfrm rot="10800000">
                  <a:off x="2135046" y="1265209"/>
                  <a:ext cx="471208" cy="616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446" extrusionOk="0">
                      <a:moveTo>
                        <a:pt x="339" y="102"/>
                      </a:moveTo>
                      <a:cubicBezTo>
                        <a:pt x="222" y="22"/>
                        <a:pt x="108" y="0"/>
                        <a:pt x="0" y="21"/>
                      </a:cubicBezTo>
                      <a:cubicBezTo>
                        <a:pt x="240" y="446"/>
                        <a:pt x="240" y="446"/>
                        <a:pt x="240" y="446"/>
                      </a:cubicBezTo>
                      <a:cubicBezTo>
                        <a:pt x="340" y="102"/>
                        <a:pt x="340" y="102"/>
                        <a:pt x="340" y="102"/>
                      </a:cubicBezTo>
                      <a:lnTo>
                        <a:pt x="339" y="10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  <p:sp>
              <p:nvSpPr>
                <p:cNvPr id="26" name="Google Shape;854;p53"/>
                <p:cNvSpPr/>
                <p:nvPr/>
              </p:nvSpPr>
              <p:spPr>
                <a:xfrm rot="10800000">
                  <a:off x="2123350" y="1741430"/>
                  <a:ext cx="467866" cy="15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111" extrusionOk="0">
                      <a:moveTo>
                        <a:pt x="339" y="78"/>
                      </a:moveTo>
                      <a:cubicBezTo>
                        <a:pt x="283" y="41"/>
                        <a:pt x="228" y="15"/>
                        <a:pt x="175" y="1"/>
                      </a:cubicBezTo>
                      <a:cubicBezTo>
                        <a:pt x="95" y="0"/>
                        <a:pt x="38" y="14"/>
                        <a:pt x="0" y="28"/>
                      </a:cubicBezTo>
                      <a:cubicBezTo>
                        <a:pt x="105" y="10"/>
                        <a:pt x="216" y="34"/>
                        <a:pt x="329" y="111"/>
                      </a:cubicBezTo>
                      <a:cubicBezTo>
                        <a:pt x="330" y="111"/>
                        <a:pt x="330" y="111"/>
                        <a:pt x="330" y="111"/>
                      </a:cubicBezTo>
                      <a:cubicBezTo>
                        <a:pt x="339" y="78"/>
                        <a:pt x="339" y="78"/>
                        <a:pt x="339" y="78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  <p:sp>
              <p:nvSpPr>
                <p:cNvPr id="27" name="Google Shape;855;p53"/>
                <p:cNvSpPr/>
                <p:nvPr/>
              </p:nvSpPr>
              <p:spPr>
                <a:xfrm rot="10800000">
                  <a:off x="1999698" y="1741430"/>
                  <a:ext cx="135347" cy="6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46" extrusionOk="0">
                      <a:moveTo>
                        <a:pt x="9" y="13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98" y="20"/>
                        <a:pt x="98" y="20"/>
                        <a:pt x="98" y="20"/>
                      </a:cubicBezTo>
                      <a:cubicBezTo>
                        <a:pt x="86" y="14"/>
                        <a:pt x="62" y="4"/>
                        <a:pt x="53" y="0"/>
                      </a:cubicBez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</p:grpSp>
          <p:grpSp>
            <p:nvGrpSpPr>
              <p:cNvPr id="9" name="Google Shape;861;p53"/>
              <p:cNvGrpSpPr/>
              <p:nvPr/>
            </p:nvGrpSpPr>
            <p:grpSpPr>
              <a:xfrm>
                <a:off x="1886241" y="2453300"/>
                <a:ext cx="1653125" cy="1004797"/>
                <a:chOff x="1697257" y="1786545"/>
                <a:chExt cx="1239844" cy="753598"/>
              </a:xfrm>
            </p:grpSpPr>
            <p:sp>
              <p:nvSpPr>
                <p:cNvPr id="20" name="Google Shape;862;p53"/>
                <p:cNvSpPr/>
                <p:nvPr/>
              </p:nvSpPr>
              <p:spPr>
                <a:xfrm rot="10800000">
                  <a:off x="1697257" y="1786546"/>
                  <a:ext cx="426092" cy="551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330" extrusionOk="0">
                      <a:moveTo>
                        <a:pt x="0" y="330"/>
                      </a:moveTo>
                      <a:lnTo>
                        <a:pt x="92" y="302"/>
                      </a:lnTo>
                      <a:lnTo>
                        <a:pt x="255" y="0"/>
                      </a:lnTo>
                      <a:lnTo>
                        <a:pt x="83" y="46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C2710E"/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  <p:sp>
              <p:nvSpPr>
                <p:cNvPr id="21" name="Google Shape;863;p53"/>
                <p:cNvSpPr/>
                <p:nvPr/>
              </p:nvSpPr>
              <p:spPr>
                <a:xfrm rot="10800000">
                  <a:off x="1984660" y="1786545"/>
                  <a:ext cx="952441" cy="73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32" extrusionOk="0">
                      <a:moveTo>
                        <a:pt x="588" y="532"/>
                      </a:moveTo>
                      <a:cubicBezTo>
                        <a:pt x="588" y="532"/>
                        <a:pt x="588" y="532"/>
                        <a:pt x="588" y="532"/>
                      </a:cubicBezTo>
                      <a:cubicBezTo>
                        <a:pt x="688" y="189"/>
                        <a:pt x="688" y="189"/>
                        <a:pt x="688" y="189"/>
                      </a:cubicBezTo>
                      <a:cubicBezTo>
                        <a:pt x="688" y="189"/>
                        <a:pt x="688" y="189"/>
                        <a:pt x="688" y="189"/>
                      </a:cubicBezTo>
                      <a:cubicBezTo>
                        <a:pt x="435" y="16"/>
                        <a:pt x="201" y="0"/>
                        <a:pt x="0" y="58"/>
                      </a:cubicBezTo>
                      <a:cubicBezTo>
                        <a:pt x="220" y="450"/>
                        <a:pt x="220" y="450"/>
                        <a:pt x="220" y="450"/>
                      </a:cubicBezTo>
                      <a:cubicBezTo>
                        <a:pt x="336" y="424"/>
                        <a:pt x="459" y="445"/>
                        <a:pt x="588" y="53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  <p:sp>
              <p:nvSpPr>
                <p:cNvPr id="22" name="Google Shape;864;p53"/>
                <p:cNvSpPr/>
                <p:nvPr/>
              </p:nvSpPr>
              <p:spPr>
                <a:xfrm rot="10800000">
                  <a:off x="1971293" y="2261094"/>
                  <a:ext cx="932389" cy="27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201" extrusionOk="0">
                      <a:moveTo>
                        <a:pt x="191" y="0"/>
                      </a:moveTo>
                      <a:cubicBezTo>
                        <a:pt x="86" y="21"/>
                        <a:pt x="26" y="49"/>
                        <a:pt x="0" y="63"/>
                      </a:cubicBezTo>
                      <a:cubicBezTo>
                        <a:pt x="196" y="13"/>
                        <a:pt x="421" y="35"/>
                        <a:pt x="664" y="201"/>
                      </a:cubicBezTo>
                      <a:cubicBezTo>
                        <a:pt x="664" y="201"/>
                        <a:pt x="664" y="201"/>
                        <a:pt x="664" y="201"/>
                      </a:cubicBezTo>
                      <a:cubicBezTo>
                        <a:pt x="674" y="168"/>
                        <a:pt x="674" y="168"/>
                        <a:pt x="674" y="168"/>
                      </a:cubicBezTo>
                      <a:cubicBezTo>
                        <a:pt x="501" y="52"/>
                        <a:pt x="339" y="3"/>
                        <a:pt x="191" y="0"/>
                      </a:cubicBezTo>
                      <a:close/>
                    </a:path>
                  </a:pathLst>
                </a:custGeom>
                <a:solidFill>
                  <a:srgbClr val="814B09"/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  <p:sp>
              <p:nvSpPr>
                <p:cNvPr id="23" name="Google Shape;865;p53"/>
                <p:cNvSpPr/>
                <p:nvPr/>
              </p:nvSpPr>
              <p:spPr>
                <a:xfrm rot="10800000">
                  <a:off x="1697257" y="2261096"/>
                  <a:ext cx="287403" cy="106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77" extrusionOk="0">
                      <a:moveTo>
                        <a:pt x="10" y="44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207" y="22"/>
                        <a:pt x="207" y="22"/>
                        <a:pt x="207" y="22"/>
                      </a:cubicBezTo>
                      <a:cubicBezTo>
                        <a:pt x="159" y="0"/>
                        <a:pt x="159" y="0"/>
                        <a:pt x="159" y="0"/>
                      </a:cubicBezTo>
                      <a:lnTo>
                        <a:pt x="10" y="44"/>
                      </a:lnTo>
                      <a:close/>
                    </a:path>
                  </a:pathLst>
                </a:custGeom>
                <a:solidFill>
                  <a:srgbClr val="814B09"/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</p:grpSp>
          <p:grpSp>
            <p:nvGrpSpPr>
              <p:cNvPr id="10" name="Google Shape;866;p53"/>
              <p:cNvGrpSpPr/>
              <p:nvPr/>
            </p:nvGrpSpPr>
            <p:grpSpPr>
              <a:xfrm>
                <a:off x="1476302" y="3148416"/>
                <a:ext cx="2499739" cy="1142928"/>
                <a:chOff x="1389803" y="2307882"/>
                <a:chExt cx="1874804" cy="857196"/>
              </a:xfrm>
            </p:grpSpPr>
            <p:sp>
              <p:nvSpPr>
                <p:cNvPr id="16" name="Google Shape;867;p53"/>
                <p:cNvSpPr/>
                <p:nvPr/>
              </p:nvSpPr>
              <p:spPr>
                <a:xfrm rot="10800000">
                  <a:off x="1389803" y="2307882"/>
                  <a:ext cx="581490" cy="60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435" extrusionOk="0">
                      <a:moveTo>
                        <a:pt x="102" y="84"/>
                      </a:moveTo>
                      <a:cubicBezTo>
                        <a:pt x="0" y="435"/>
                        <a:pt x="0" y="435"/>
                        <a:pt x="0" y="435"/>
                      </a:cubicBezTo>
                      <a:cubicBezTo>
                        <a:pt x="0" y="435"/>
                        <a:pt x="0" y="435"/>
                        <a:pt x="0" y="435"/>
                      </a:cubicBezTo>
                      <a:cubicBezTo>
                        <a:pt x="222" y="369"/>
                        <a:pt x="222" y="369"/>
                        <a:pt x="222" y="369"/>
                      </a:cubicBezTo>
                      <a:cubicBezTo>
                        <a:pt x="420" y="0"/>
                        <a:pt x="420" y="0"/>
                        <a:pt x="420" y="0"/>
                      </a:cubicBezTo>
                      <a:cubicBezTo>
                        <a:pt x="102" y="84"/>
                        <a:pt x="102" y="84"/>
                        <a:pt x="102" y="84"/>
                      </a:cubicBezTo>
                      <a:cubicBezTo>
                        <a:pt x="102" y="84"/>
                        <a:pt x="102" y="84"/>
                        <a:pt x="102" y="8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  <p:sp>
              <p:nvSpPr>
                <p:cNvPr id="17" name="Google Shape;868;p53"/>
                <p:cNvSpPr/>
                <p:nvPr/>
              </p:nvSpPr>
              <p:spPr>
                <a:xfrm rot="10800000">
                  <a:off x="1829262" y="2307882"/>
                  <a:ext cx="1435345" cy="8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612" extrusionOk="0">
                      <a:moveTo>
                        <a:pt x="935" y="612"/>
                      </a:moveTo>
                      <a:cubicBezTo>
                        <a:pt x="1037" y="261"/>
                        <a:pt x="1037" y="261"/>
                        <a:pt x="1037" y="261"/>
                      </a:cubicBezTo>
                      <a:cubicBezTo>
                        <a:pt x="594" y="0"/>
                        <a:pt x="242" y="13"/>
                        <a:pt x="0" y="94"/>
                      </a:cubicBezTo>
                      <a:cubicBezTo>
                        <a:pt x="215" y="476"/>
                        <a:pt x="215" y="476"/>
                        <a:pt x="215" y="476"/>
                      </a:cubicBezTo>
                      <a:cubicBezTo>
                        <a:pt x="421" y="414"/>
                        <a:pt x="665" y="430"/>
                        <a:pt x="935" y="6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  <p:sp>
              <p:nvSpPr>
                <p:cNvPr id="18" name="Google Shape;869;p53"/>
                <p:cNvSpPr/>
                <p:nvPr/>
              </p:nvSpPr>
              <p:spPr>
                <a:xfrm rot="10800000">
                  <a:off x="1815895" y="2792456"/>
                  <a:ext cx="1413623" cy="372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269" extrusionOk="0">
                      <a:moveTo>
                        <a:pt x="222" y="15"/>
                      </a:moveTo>
                      <a:cubicBezTo>
                        <a:pt x="119" y="42"/>
                        <a:pt x="41" y="75"/>
                        <a:pt x="0" y="94"/>
                      </a:cubicBezTo>
                      <a:cubicBezTo>
                        <a:pt x="241" y="21"/>
                        <a:pt x="584" y="17"/>
                        <a:pt x="1012" y="269"/>
                      </a:cubicBezTo>
                      <a:cubicBezTo>
                        <a:pt x="1022" y="236"/>
                        <a:pt x="1022" y="236"/>
                        <a:pt x="1022" y="236"/>
                      </a:cubicBezTo>
                      <a:cubicBezTo>
                        <a:pt x="708" y="49"/>
                        <a:pt x="438" y="0"/>
                        <a:pt x="222" y="15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  <p:sp>
              <p:nvSpPr>
                <p:cNvPr id="19" name="Google Shape;870;p53"/>
                <p:cNvSpPr/>
                <p:nvPr/>
              </p:nvSpPr>
              <p:spPr>
                <a:xfrm rot="10800000">
                  <a:off x="1389803" y="2792456"/>
                  <a:ext cx="439460" cy="152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110" extrusionOk="0">
                      <a:moveTo>
                        <a:pt x="10" y="77"/>
                      </a:moveTo>
                      <a:cubicBezTo>
                        <a:pt x="10" y="77"/>
                        <a:pt x="10" y="77"/>
                        <a:pt x="10" y="77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318" y="26"/>
                        <a:pt x="318" y="26"/>
                        <a:pt x="318" y="26"/>
                      </a:cubicBezTo>
                      <a:cubicBezTo>
                        <a:pt x="268" y="0"/>
                        <a:pt x="268" y="0"/>
                        <a:pt x="268" y="0"/>
                      </a:cubicBezTo>
                      <a:lnTo>
                        <a:pt x="10" y="7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</p:grpSp>
          <p:grpSp>
            <p:nvGrpSpPr>
              <p:cNvPr id="11" name="Google Shape;871;p53"/>
              <p:cNvGrpSpPr/>
              <p:nvPr/>
            </p:nvGrpSpPr>
            <p:grpSpPr>
              <a:xfrm>
                <a:off x="1068592" y="3856899"/>
                <a:ext cx="3328529" cy="1376861"/>
                <a:chOff x="1084020" y="2839244"/>
                <a:chExt cx="2496397" cy="1032646"/>
              </a:xfrm>
            </p:grpSpPr>
            <p:sp>
              <p:nvSpPr>
                <p:cNvPr id="12" name="Google Shape;872;p53"/>
                <p:cNvSpPr/>
                <p:nvPr/>
              </p:nvSpPr>
              <p:spPr>
                <a:xfrm rot="10800000">
                  <a:off x="1084020" y="2839244"/>
                  <a:ext cx="731875" cy="63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459" extrusionOk="0">
                      <a:moveTo>
                        <a:pt x="101" y="113"/>
                      </a:moveTo>
                      <a:cubicBezTo>
                        <a:pt x="0" y="459"/>
                        <a:pt x="0" y="459"/>
                        <a:pt x="0" y="459"/>
                      </a:cubicBezTo>
                      <a:cubicBezTo>
                        <a:pt x="0" y="459"/>
                        <a:pt x="0" y="459"/>
                        <a:pt x="0" y="459"/>
                      </a:cubicBezTo>
                      <a:cubicBezTo>
                        <a:pt x="335" y="359"/>
                        <a:pt x="335" y="359"/>
                        <a:pt x="335" y="359"/>
                      </a:cubicBezTo>
                      <a:cubicBezTo>
                        <a:pt x="528" y="0"/>
                        <a:pt x="528" y="0"/>
                        <a:pt x="528" y="0"/>
                      </a:cubicBezTo>
                      <a:cubicBezTo>
                        <a:pt x="101" y="113"/>
                        <a:pt x="101" y="113"/>
                        <a:pt x="101" y="113"/>
                      </a:cubicBezTo>
                      <a:cubicBezTo>
                        <a:pt x="101" y="113"/>
                        <a:pt x="101" y="113"/>
                        <a:pt x="101" y="11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  <p:sp>
              <p:nvSpPr>
                <p:cNvPr id="13" name="Google Shape;873;p53"/>
                <p:cNvSpPr/>
                <p:nvPr/>
              </p:nvSpPr>
              <p:spPr>
                <a:xfrm rot="10800000">
                  <a:off x="1675536" y="2839244"/>
                  <a:ext cx="1904881" cy="103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" h="747" extrusionOk="0">
                      <a:moveTo>
                        <a:pt x="1275" y="747"/>
                      </a:moveTo>
                      <a:cubicBezTo>
                        <a:pt x="1376" y="401"/>
                        <a:pt x="1376" y="401"/>
                        <a:pt x="1376" y="401"/>
                      </a:cubicBezTo>
                      <a:cubicBezTo>
                        <a:pt x="646" y="0"/>
                        <a:pt x="142" y="150"/>
                        <a:pt x="0" y="208"/>
                      </a:cubicBezTo>
                      <a:cubicBezTo>
                        <a:pt x="210" y="580"/>
                        <a:pt x="210" y="580"/>
                        <a:pt x="210" y="580"/>
                      </a:cubicBezTo>
                      <a:cubicBezTo>
                        <a:pt x="453" y="495"/>
                        <a:pt x="816" y="474"/>
                        <a:pt x="1275" y="7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  <p:sp>
              <p:nvSpPr>
                <p:cNvPr id="14" name="Google Shape;874;p53"/>
                <p:cNvSpPr/>
                <p:nvPr/>
              </p:nvSpPr>
              <p:spPr>
                <a:xfrm rot="10800000">
                  <a:off x="1663838" y="3317135"/>
                  <a:ext cx="1904881" cy="544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" h="394" extrusionOk="0">
                      <a:moveTo>
                        <a:pt x="208" y="102"/>
                      </a:moveTo>
                      <a:cubicBezTo>
                        <a:pt x="109" y="137"/>
                        <a:pt x="27" y="182"/>
                        <a:pt x="0" y="198"/>
                      </a:cubicBezTo>
                      <a:cubicBezTo>
                        <a:pt x="151" y="138"/>
                        <a:pt x="650" y="0"/>
                        <a:pt x="1368" y="394"/>
                      </a:cubicBezTo>
                      <a:cubicBezTo>
                        <a:pt x="1377" y="361"/>
                        <a:pt x="1377" y="361"/>
                        <a:pt x="1377" y="361"/>
                      </a:cubicBezTo>
                      <a:cubicBezTo>
                        <a:pt x="880" y="71"/>
                        <a:pt x="459" y="64"/>
                        <a:pt x="208" y="102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  <p:sp>
              <p:nvSpPr>
                <p:cNvPr id="15" name="Google Shape;875;p53"/>
                <p:cNvSpPr/>
                <p:nvPr/>
              </p:nvSpPr>
              <p:spPr>
                <a:xfrm rot="10800000">
                  <a:off x="1085690" y="3317134"/>
                  <a:ext cx="589845" cy="198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" h="144" extrusionOk="0">
                      <a:moveTo>
                        <a:pt x="10" y="111"/>
                      </a:moveTo>
                      <a:cubicBezTo>
                        <a:pt x="9" y="111"/>
                        <a:pt x="9" y="111"/>
                        <a:pt x="9" y="111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426" y="31"/>
                        <a:pt x="426" y="31"/>
                        <a:pt x="426" y="31"/>
                      </a:cubicBezTo>
                      <a:cubicBezTo>
                        <a:pt x="379" y="0"/>
                        <a:pt x="379" y="0"/>
                        <a:pt x="379" y="0"/>
                      </a:cubicBezTo>
                      <a:lnTo>
                        <a:pt x="10" y="111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121900" tIns="60950" rIns="121900" bIns="609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0062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/>
              <a:t>Two ways to pay extra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GB" altLang="en-US" dirty="0"/>
              <a:t>Additional Pension Contributions (APC’s) </a:t>
            </a:r>
          </a:p>
          <a:p>
            <a:pPr>
              <a:lnSpc>
                <a:spcPct val="130000"/>
              </a:lnSpc>
            </a:pPr>
            <a:r>
              <a:rPr lang="en-GB" altLang="en-US" dirty="0"/>
              <a:t>Additional Voluntary Contributions (AVC’s) </a:t>
            </a:r>
          </a:p>
          <a:p>
            <a:pPr>
              <a:lnSpc>
                <a:spcPct val="130000"/>
              </a:lnSpc>
            </a:pPr>
            <a:r>
              <a:rPr lang="en-GB" altLang="en-US" dirty="0"/>
              <a:t>All payments are deducted directly from your salary attracting tax relief and maximums apply</a:t>
            </a:r>
          </a:p>
          <a:p>
            <a:r>
              <a:rPr lang="en-GB" dirty="0"/>
              <a:t>See our website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1506532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738</Words>
  <Application>Microsoft Office PowerPoint</Application>
  <PresentationFormat>Widescreen</PresentationFormat>
  <Paragraphs>97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 Light</vt:lpstr>
      <vt:lpstr>Tahoma</vt:lpstr>
      <vt:lpstr>Office Theme</vt:lpstr>
      <vt:lpstr>The Local Government Pension Scheme </vt:lpstr>
      <vt:lpstr>Why are pensions important?</vt:lpstr>
      <vt:lpstr>The State Pension</vt:lpstr>
      <vt:lpstr>What do you get from WYPF</vt:lpstr>
      <vt:lpstr>Is it good value for money?</vt:lpstr>
      <vt:lpstr>How much does it cost?</vt:lpstr>
      <vt:lpstr>How much does it cost?</vt:lpstr>
      <vt:lpstr>50/50 section</vt:lpstr>
      <vt:lpstr>Two ways to pay extra</vt:lpstr>
      <vt:lpstr>Interested if finding out more?</vt:lpstr>
      <vt:lpstr>PowerPoint Presentation</vt:lpstr>
      <vt:lpstr>Useful Websites</vt:lpstr>
      <vt:lpstr>SUPPORT IS AVAILABLE NOW</vt:lpstr>
      <vt:lpstr>Disclaimer </vt:lpstr>
      <vt:lpstr>Thank you  West Yorkshire  Pension Fund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Butterfield</dc:creator>
  <cp:lastModifiedBy>Sheryl Clapham</cp:lastModifiedBy>
  <cp:revision>92</cp:revision>
  <dcterms:created xsi:type="dcterms:W3CDTF">2020-12-03T10:57:11Z</dcterms:created>
  <dcterms:modified xsi:type="dcterms:W3CDTF">2025-04-14T08:22:01Z</dcterms:modified>
</cp:coreProperties>
</file>